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9" r:id="rId2"/>
    <p:sldId id="272" r:id="rId3"/>
    <p:sldId id="269" r:id="rId4"/>
    <p:sldId id="257" r:id="rId5"/>
    <p:sldId id="258" r:id="rId6"/>
    <p:sldId id="261" r:id="rId7"/>
    <p:sldId id="262" r:id="rId8"/>
    <p:sldId id="271" r:id="rId9"/>
    <p:sldId id="263" r:id="rId10"/>
    <p:sldId id="265" r:id="rId11"/>
    <p:sldId id="266" r:id="rId12"/>
    <p:sldId id="267" r:id="rId13"/>
    <p:sldId id="27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4611B3E-F235-46B4-866A-96BC2EB0C533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48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73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03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413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4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185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99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02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26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63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5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06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18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92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3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611B3E-F235-46B4-866A-96BC2EB0C533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4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romg.gov.br/oms-e-anvisa-lancam-campanha-3/" TargetMode="External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hyperlink" Target="https://www.fiocruzbrasilia.fiocruz.br/covid-19-orientacoes-sobre-o-uso-de-mascaras-de-protecao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hyperlink" Target="https://drive.google.com/file/d/1WoyueUThO-nxSdyKAnOOgd7SHI4m9jOE/view?fbclid=IwAR2VG49PA8Y8BeUoPEAimUSzWotsFsndPTF-A4I9ycLgx3X5dzbHh10FsdU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88928117819787774/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ve.google.com/file/d/1WoyueUThO-nxSdyKAnOOgd7SHI4m9jOE/view?fbclid=IwAR2VG49PA8Y8BeUoPEAimUSzWotsFsndPTF-A4I9ycLgx3X5dzbHh10FsdU" TargetMode="Externa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hyperlink" Target="https://drive.google.com/file/d/1WoyueUThO-nxSdyKAnOOgd7SHI4m9jOE/view?fbclid=IwAR2VG49PA8Y8BeUoPEAimUSzWotsFsndPTF-A4I9ycLgx3X5dzbHh10FsdU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hyperlink" Target="https://drive.google.com/file/d/1WoyueUThO-nxSdyKAnOOgd7SHI4m9jOE/view?fbclid=IwAR2VG49PA8Y8BeUoPEAimUSzWotsFsndPTF-A4I9ycLgx3X5dzbHh10FsdU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26020" y="2063227"/>
            <a:ext cx="6815669" cy="132080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1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de Jovens e Adultos</a:t>
            </a:r>
            <a:endParaRPr lang="pt-BR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7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6° AO 9° ANO</a:t>
            </a:r>
            <a:endParaRPr lang="pt-BR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32" y="194471"/>
            <a:ext cx="2192247" cy="1758616"/>
          </a:xfrm>
          <a:prstGeom prst="rect">
            <a:avLst/>
          </a:prstGeom>
        </p:spPr>
      </p:pic>
      <p:sp>
        <p:nvSpPr>
          <p:cNvPr id="4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985855" y="43953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SECRETARIA MUNICIPAL DE EDUCAÇÃO E CULTURA DE ALFENAS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54726" y="3635750"/>
            <a:ext cx="27582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LÍNGUA PORTUGUESA </a:t>
            </a:r>
          </a:p>
        </p:txBody>
      </p:sp>
    </p:spTree>
    <p:extLst>
      <p:ext uri="{BB962C8B-B14F-4D97-AF65-F5344CB8AC3E}">
        <p14:creationId xmlns:p14="http://schemas.microsoft.com/office/powerpoint/2010/main" val="22312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89852C3-3228-4C02-B6AE-382FCAD40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0" y="3861027"/>
            <a:ext cx="1523979" cy="12356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850D747-85DE-42BD-9330-EDD011DB35DC}"/>
              </a:ext>
            </a:extLst>
          </p:cNvPr>
          <p:cNvSpPr/>
          <p:nvPr/>
        </p:nvSpPr>
        <p:spPr>
          <a:xfrm>
            <a:off x="1699343" y="694064"/>
            <a:ext cx="529424" cy="9694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EA1712E-850A-4166-9FA7-034C90212B73}"/>
              </a:ext>
            </a:extLst>
          </p:cNvPr>
          <p:cNvSpPr/>
          <p:nvPr/>
        </p:nvSpPr>
        <p:spPr>
          <a:xfrm>
            <a:off x="2458387" y="694064"/>
            <a:ext cx="7710183" cy="9694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Uma farmácia vendeu 1.800 frascos de álcool em gel no mês passado, neste mês vendeu 10% a mais. Quantos frascos foram vendidos neste mês?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2F7E72E7-35C9-4F6B-9B2A-53DDF73FADA6}"/>
              </a:ext>
            </a:extLst>
          </p:cNvPr>
          <p:cNvSpPr/>
          <p:nvPr/>
        </p:nvSpPr>
        <p:spPr>
          <a:xfrm>
            <a:off x="7825775" y="2456434"/>
            <a:ext cx="2519064" cy="4980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1900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4B6AC77-994D-4221-B71D-1EAE0A68B4EC}"/>
              </a:ext>
            </a:extLst>
          </p:cNvPr>
          <p:cNvSpPr/>
          <p:nvPr/>
        </p:nvSpPr>
        <p:spPr>
          <a:xfrm>
            <a:off x="7210993" y="2398106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7885696" y="3165706"/>
            <a:ext cx="2519065" cy="512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2000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7262039" y="3119213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7885696" y="3922316"/>
            <a:ext cx="2519065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1980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262039" y="386102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7876820" y="4653086"/>
            <a:ext cx="2519065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1960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253163" y="459179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2" name="Seta: para a Direita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35220" y="6237215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3" name="Seta para a esquerda 22">
            <a:hlinkClick r:id="rId5" action="ppaction://hlinksldjump"/>
          </p:cNvPr>
          <p:cNvSpPr/>
          <p:nvPr/>
        </p:nvSpPr>
        <p:spPr>
          <a:xfrm>
            <a:off x="309933" y="6237215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09C899C4-0C9C-4B95-8C26-1547A2BCAEE0}"/>
              </a:ext>
            </a:extLst>
          </p:cNvPr>
          <p:cNvSpPr/>
          <p:nvPr/>
        </p:nvSpPr>
        <p:spPr>
          <a:xfrm>
            <a:off x="818966" y="5052435"/>
            <a:ext cx="1089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Fonte: https://tenor.com/search/pensando-gifs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CB2A789-49C4-405F-8135-AEE7A592D5E4}"/>
              </a:ext>
            </a:extLst>
          </p:cNvPr>
          <p:cNvSpPr/>
          <p:nvPr/>
        </p:nvSpPr>
        <p:spPr>
          <a:xfrm>
            <a:off x="2860829" y="5514100"/>
            <a:ext cx="36776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Fonte: http://www.cromg.gov.br/oms-e-anvisa-lancam-campanha-3/</a:t>
            </a:r>
            <a:endParaRPr lang="pt-BR" sz="1000" dirty="0">
              <a:solidFill>
                <a:schemeClr val="tx2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DDC5422-4983-42E4-9416-6E07EF8A21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6954" y="2085100"/>
            <a:ext cx="2443305" cy="3429000"/>
          </a:xfrm>
          <a:prstGeom prst="rect">
            <a:avLst/>
          </a:prstGeom>
        </p:spPr>
      </p:pic>
      <p:sp>
        <p:nvSpPr>
          <p:cNvPr id="19" name="Fluxograma: Fita perfurada 18"/>
          <p:cNvSpPr/>
          <p:nvPr/>
        </p:nvSpPr>
        <p:spPr>
          <a:xfrm rot="956363">
            <a:off x="9904013" y="1316538"/>
            <a:ext cx="1718172" cy="94066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713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89852C3-3228-4C02-B6AE-382FCAD40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0" y="3861027"/>
            <a:ext cx="1523979" cy="12356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850D747-85DE-42BD-9330-EDD011DB35DC}"/>
              </a:ext>
            </a:extLst>
          </p:cNvPr>
          <p:cNvSpPr/>
          <p:nvPr/>
        </p:nvSpPr>
        <p:spPr>
          <a:xfrm>
            <a:off x="1454621" y="694064"/>
            <a:ext cx="529424" cy="9694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EA1712E-850A-4166-9FA7-034C90212B73}"/>
              </a:ext>
            </a:extLst>
          </p:cNvPr>
          <p:cNvSpPr/>
          <p:nvPr/>
        </p:nvSpPr>
        <p:spPr>
          <a:xfrm>
            <a:off x="2113613" y="694064"/>
            <a:ext cx="8054957" cy="9694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Um atacadista obteve um lucro de </a:t>
            </a:r>
            <a:r>
              <a:rPr lang="pt-BR" sz="2000" dirty="0" smtClean="0">
                <a:solidFill>
                  <a:schemeClr val="tx1"/>
                </a:solidFill>
              </a:rPr>
              <a:t>R$1.200,00 </a:t>
            </a:r>
            <a:r>
              <a:rPr lang="pt-BR" sz="2000" dirty="0">
                <a:solidFill>
                  <a:schemeClr val="tx1"/>
                </a:solidFill>
              </a:rPr>
              <a:t>em vendas de </a:t>
            </a:r>
            <a:r>
              <a:rPr lang="pt-BR" sz="2000" dirty="0" smtClean="0">
                <a:solidFill>
                  <a:schemeClr val="tx1"/>
                </a:solidFill>
              </a:rPr>
              <a:t>máscaras </a:t>
            </a:r>
            <a:r>
              <a:rPr lang="pt-BR" sz="2000" dirty="0">
                <a:solidFill>
                  <a:schemeClr val="tx1"/>
                </a:solidFill>
              </a:rPr>
              <a:t>e vai investir 30% do lucro em novas mercadorias. Qual o valor que vai ser investido?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2F7E72E7-35C9-4F6B-9B2A-53DDF73FADA6}"/>
              </a:ext>
            </a:extLst>
          </p:cNvPr>
          <p:cNvSpPr/>
          <p:nvPr/>
        </p:nvSpPr>
        <p:spPr>
          <a:xfrm>
            <a:off x="7825775" y="2456434"/>
            <a:ext cx="2519064" cy="4980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320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4B6AC77-994D-4221-B71D-1EAE0A68B4EC}"/>
              </a:ext>
            </a:extLst>
          </p:cNvPr>
          <p:cNvSpPr/>
          <p:nvPr/>
        </p:nvSpPr>
        <p:spPr>
          <a:xfrm>
            <a:off x="7210993" y="2398106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7885696" y="3165706"/>
            <a:ext cx="2519065" cy="512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360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7262039" y="3119213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7885696" y="3922316"/>
            <a:ext cx="2519065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460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262039" y="386102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7876820" y="4653086"/>
            <a:ext cx="2519065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253163" y="459179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1026" name="Picture 2" descr="FIOCRU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36" y="2291793"/>
            <a:ext cx="3138468" cy="31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eta: para a Direita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02169" y="6126794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19" name="Seta para a esquerda 18">
            <a:hlinkClick r:id="rId6" action="ppaction://hlinksldjump"/>
          </p:cNvPr>
          <p:cNvSpPr/>
          <p:nvPr/>
        </p:nvSpPr>
        <p:spPr>
          <a:xfrm>
            <a:off x="232815" y="6126794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0634EB32-0DE9-461D-A2B5-E63FCC47926D}"/>
              </a:ext>
            </a:extLst>
          </p:cNvPr>
          <p:cNvSpPr/>
          <p:nvPr/>
        </p:nvSpPr>
        <p:spPr>
          <a:xfrm>
            <a:off x="759800" y="5010812"/>
            <a:ext cx="170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/>
              <a:t>https://tenor.com/search/pensando-gifs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1B6A249-0C58-40D9-87D5-82DBB76E7FE8}"/>
              </a:ext>
            </a:extLst>
          </p:cNvPr>
          <p:cNvSpPr/>
          <p:nvPr/>
        </p:nvSpPr>
        <p:spPr>
          <a:xfrm>
            <a:off x="2817181" y="5260984"/>
            <a:ext cx="32287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Fonte: https://www.fiocruzbrasilia.fiocruz.br/covid-19-orientacoes-sobre-o-uso-de-mascaras-de-protecao/</a:t>
            </a:r>
            <a:endParaRPr lang="pt-BR" sz="800" dirty="0"/>
          </a:p>
        </p:txBody>
      </p:sp>
      <p:sp>
        <p:nvSpPr>
          <p:cNvPr id="21" name="Fluxograma: Fita perfurada 20"/>
          <p:cNvSpPr/>
          <p:nvPr/>
        </p:nvSpPr>
        <p:spPr>
          <a:xfrm rot="956363">
            <a:off x="10164363" y="1030537"/>
            <a:ext cx="1465538" cy="8685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143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89852C3-3228-4C02-B6AE-382FCAD40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7" y="3802490"/>
            <a:ext cx="1523979" cy="12356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850D747-85DE-42BD-9330-EDD011DB35DC}"/>
              </a:ext>
            </a:extLst>
          </p:cNvPr>
          <p:cNvSpPr/>
          <p:nvPr/>
        </p:nvSpPr>
        <p:spPr>
          <a:xfrm>
            <a:off x="1139574" y="763865"/>
            <a:ext cx="529424" cy="824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EA1712E-850A-4166-9FA7-034C90212B73}"/>
              </a:ext>
            </a:extLst>
          </p:cNvPr>
          <p:cNvSpPr/>
          <p:nvPr/>
        </p:nvSpPr>
        <p:spPr>
          <a:xfrm>
            <a:off x="1873770" y="676922"/>
            <a:ext cx="8471069" cy="998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Um hospital possui 100 leitos para atendimentos para casos de coronavírus, sendo que 85% da sua capacidade já se encontram ocupados. Quantos leitos ainda restam?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2F7E72E7-35C9-4F6B-9B2A-53DDF73FADA6}"/>
              </a:ext>
            </a:extLst>
          </p:cNvPr>
          <p:cNvSpPr/>
          <p:nvPr/>
        </p:nvSpPr>
        <p:spPr>
          <a:xfrm>
            <a:off x="7825775" y="2456434"/>
            <a:ext cx="2519064" cy="4980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20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4B6AC77-994D-4221-B71D-1EAE0A68B4EC}"/>
              </a:ext>
            </a:extLst>
          </p:cNvPr>
          <p:cNvSpPr/>
          <p:nvPr/>
        </p:nvSpPr>
        <p:spPr>
          <a:xfrm>
            <a:off x="7210993" y="2398106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7885696" y="3165706"/>
            <a:ext cx="2519065" cy="512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7262039" y="3119213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7885696" y="3922316"/>
            <a:ext cx="2519065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262039" y="386102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7876820" y="4653086"/>
            <a:ext cx="2519065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253163" y="459179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070" y="2271393"/>
            <a:ext cx="4163459" cy="3536465"/>
          </a:xfrm>
          <a:prstGeom prst="rect">
            <a:avLst/>
          </a:prstGeom>
        </p:spPr>
      </p:pic>
      <p:sp>
        <p:nvSpPr>
          <p:cNvPr id="4" name="Seta para a esquerda 3">
            <a:hlinkClick r:id="rId5" action="ppaction://hlinksldjump"/>
          </p:cNvPr>
          <p:cNvSpPr/>
          <p:nvPr/>
        </p:nvSpPr>
        <p:spPr>
          <a:xfrm>
            <a:off x="115313" y="6263089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19" name="Seta: para a Direita 3">
            <a:hlinkClick r:id="rId6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02169" y="6126794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6CACADB4-9BF1-45D3-9843-7CC2222D513C}"/>
              </a:ext>
            </a:extLst>
          </p:cNvPr>
          <p:cNvSpPr/>
          <p:nvPr/>
        </p:nvSpPr>
        <p:spPr>
          <a:xfrm>
            <a:off x="642297" y="4902088"/>
            <a:ext cx="1089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Fonte: https://tenor.com/search/pensando-gifs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479B9A57-675E-4BDC-9A64-24D9554223FD}"/>
              </a:ext>
            </a:extLst>
          </p:cNvPr>
          <p:cNvSpPr/>
          <p:nvPr/>
        </p:nvSpPr>
        <p:spPr>
          <a:xfrm>
            <a:off x="2028548" y="5756454"/>
            <a:ext cx="5357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Fonte: https://drive.google.com/file/d/1WoyueUThO-nxSdyKAnOOgd7SHI4m9jOE/view?fbclid=IwAR2VG49PA8Y8BeUoPEAimUSzWotsFsndPTF-A4I9ycLgx3X5dzbHh10FsdU</a:t>
            </a:r>
            <a:endParaRPr lang="pt-BR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Fluxograma: Fita perfurada 21"/>
          <p:cNvSpPr/>
          <p:nvPr/>
        </p:nvSpPr>
        <p:spPr>
          <a:xfrm rot="956363">
            <a:off x="10223850" y="1078939"/>
            <a:ext cx="1599886" cy="84549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0837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EA1712E-850A-4166-9FA7-034C90212B73}"/>
              </a:ext>
            </a:extLst>
          </p:cNvPr>
          <p:cNvSpPr/>
          <p:nvPr/>
        </p:nvSpPr>
        <p:spPr>
          <a:xfrm>
            <a:off x="2603779" y="664900"/>
            <a:ext cx="7509706" cy="998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GABARITO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2F7E72E7-35C9-4F6B-9B2A-53DDF73FADA6}"/>
              </a:ext>
            </a:extLst>
          </p:cNvPr>
          <p:cNvSpPr/>
          <p:nvPr/>
        </p:nvSpPr>
        <p:spPr>
          <a:xfrm>
            <a:off x="3218561" y="3227294"/>
            <a:ext cx="1643676" cy="4980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4B6AC77-994D-4221-B71D-1EAE0A68B4EC}"/>
              </a:ext>
            </a:extLst>
          </p:cNvPr>
          <p:cNvSpPr/>
          <p:nvPr/>
        </p:nvSpPr>
        <p:spPr>
          <a:xfrm>
            <a:off x="2603779" y="3168966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3278482" y="3936566"/>
            <a:ext cx="1583755" cy="512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2654825" y="3890073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3278482" y="4693176"/>
            <a:ext cx="1583755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2654825" y="463188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17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3269606" y="5423946"/>
            <a:ext cx="1592631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2645949" y="536265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4" name="Seta para a esquerda 3">
            <a:hlinkClick r:id="rId3" action="ppaction://hlinksldjump"/>
          </p:cNvPr>
          <p:cNvSpPr/>
          <p:nvPr/>
        </p:nvSpPr>
        <p:spPr>
          <a:xfrm>
            <a:off x="115313" y="6263089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0642294" y="6415703"/>
            <a:ext cx="859316" cy="35967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Fim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603779" y="2353718"/>
            <a:ext cx="2258458" cy="6036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PORTUGUÊS</a:t>
            </a:r>
          </a:p>
        </p:txBody>
      </p:sp>
      <p:sp>
        <p:nvSpPr>
          <p:cNvPr id="19" name="Retângulo: Cantos Arredondados 9">
            <a:extLst>
              <a:ext uri="{FF2B5EF4-FFF2-40B4-BE49-F238E27FC236}">
                <a16:creationId xmlns:a16="http://schemas.microsoft.com/office/drawing/2014/main" xmlns="" id="{2F7E72E7-35C9-4F6B-9B2A-53DDF73FADA6}"/>
              </a:ext>
            </a:extLst>
          </p:cNvPr>
          <p:cNvSpPr/>
          <p:nvPr/>
        </p:nvSpPr>
        <p:spPr>
          <a:xfrm>
            <a:off x="8469809" y="3227294"/>
            <a:ext cx="1643676" cy="4980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54B6AC77-994D-4221-B71D-1EAE0A68B4EC}"/>
              </a:ext>
            </a:extLst>
          </p:cNvPr>
          <p:cNvSpPr/>
          <p:nvPr/>
        </p:nvSpPr>
        <p:spPr>
          <a:xfrm>
            <a:off x="7855027" y="3168966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1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8529730" y="3936566"/>
            <a:ext cx="1583755" cy="512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7906073" y="3890073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23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8529730" y="4693176"/>
            <a:ext cx="1583755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906073" y="463188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25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8520854" y="5423946"/>
            <a:ext cx="1592631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897197" y="536265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7855027" y="2353718"/>
            <a:ext cx="2258458" cy="6036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MATEMÁTICA</a:t>
            </a:r>
          </a:p>
        </p:txBody>
      </p:sp>
    </p:spTree>
    <p:extLst>
      <p:ext uri="{BB962C8B-B14F-4D97-AF65-F5344CB8AC3E}">
        <p14:creationId xmlns:p14="http://schemas.microsoft.com/office/powerpoint/2010/main" val="346185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/>
          </p:nvPr>
        </p:nvSpPr>
        <p:spPr>
          <a:xfrm>
            <a:off x="2088832" y="952357"/>
            <a:ext cx="8911687" cy="128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 smtClean="0"/>
              <a:t>Siga as dicas que você aprendeu e se cuide!</a:t>
            </a:r>
            <a:endParaRPr lang="pt-BR" sz="4000" b="1" i="1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98" y="2990193"/>
            <a:ext cx="2857500" cy="2857500"/>
          </a:xfrm>
          <a:prstGeom prst="rect">
            <a:avLst/>
          </a:prstGeom>
        </p:spPr>
      </p:pic>
      <p:sp>
        <p:nvSpPr>
          <p:cNvPr id="5" name="Texto explicativo em elipse 4"/>
          <p:cNvSpPr/>
          <p:nvPr/>
        </p:nvSpPr>
        <p:spPr>
          <a:xfrm>
            <a:off x="6352321" y="2460577"/>
            <a:ext cx="2554014" cy="160808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 rot="5400000">
            <a:off x="7755578" y="4055052"/>
            <a:ext cx="847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 da imagem: </a:t>
            </a:r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https://br.pinterest.com/pin/388928117819787774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7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ofessora fica no quadro-negro. | Ve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548553" y="1254371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</a:t>
            </a:r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</a:p>
          <a:p>
            <a:pPr algn="just"/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algn="just"/>
            <a:endParaRPr lang="pt-BR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39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854054" y="1953805"/>
            <a:ext cx="2636503" cy="236540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254922" y="4592556"/>
            <a:ext cx="3970235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Clique sobre o link para ter acesso a cartilha</a:t>
            </a:r>
            <a:endParaRPr lang="pt-BR" sz="1400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262951" y="620770"/>
            <a:ext cx="7954178" cy="9915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REALIZE A LEITURA DA CARTILHA PARA A RESOLUÇÃO DAS ATIVIDADES PROPOSTAS.</a:t>
            </a:r>
          </a:p>
        </p:txBody>
      </p:sp>
      <p:sp>
        <p:nvSpPr>
          <p:cNvPr id="7" name="Seta para a esquerda 6">
            <a:hlinkClick r:id="rId3" action="ppaction://hlinksldjump"/>
          </p:cNvPr>
          <p:cNvSpPr/>
          <p:nvPr/>
        </p:nvSpPr>
        <p:spPr>
          <a:xfrm>
            <a:off x="252497" y="6086566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10" name="Seta: para a Direita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13186" y="6159844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" name="Retângulo 1"/>
          <p:cNvSpPr/>
          <p:nvPr/>
        </p:nvSpPr>
        <p:spPr>
          <a:xfrm>
            <a:off x="731120" y="5165873"/>
            <a:ext cx="11165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https://drive.google.com/file/d/1WoyueUThO-nxSdyKAnOOgd7SHI4m9jOE/view?fbclid=IwAR2VG49PA8Y8BeUoPEAimUSzWotsFsndPTF-A4I9ycLgx3X5dzbHh10FsdU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89852C3-3228-4C02-B6AE-382FCAD40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95" y="4931828"/>
            <a:ext cx="1523979" cy="12356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850D747-85DE-42BD-9330-EDD011DB35DC}"/>
              </a:ext>
            </a:extLst>
          </p:cNvPr>
          <p:cNvSpPr/>
          <p:nvPr/>
        </p:nvSpPr>
        <p:spPr>
          <a:xfrm>
            <a:off x="2132859" y="741285"/>
            <a:ext cx="479395" cy="665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EA1712E-850A-4166-9FA7-034C90212B73}"/>
              </a:ext>
            </a:extLst>
          </p:cNvPr>
          <p:cNvSpPr/>
          <p:nvPr/>
        </p:nvSpPr>
        <p:spPr>
          <a:xfrm>
            <a:off x="2709909" y="744226"/>
            <a:ext cx="7260454" cy="665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O que é o coronavírus?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2F7E72E7-35C9-4F6B-9B2A-53DDF73FADA6}"/>
              </a:ext>
            </a:extLst>
          </p:cNvPr>
          <p:cNvSpPr/>
          <p:nvPr/>
        </p:nvSpPr>
        <p:spPr>
          <a:xfrm>
            <a:off x="2752080" y="1801509"/>
            <a:ext cx="7260454" cy="5149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2"/>
                </a:solidFill>
              </a:rPr>
              <a:t>É um vírus que causa aumento de glândulas </a:t>
            </a:r>
            <a:r>
              <a:rPr lang="pt-BR" dirty="0" smtClean="0">
                <a:solidFill>
                  <a:schemeClr val="tx2"/>
                </a:solidFill>
              </a:rPr>
              <a:t>salivares.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4B6AC77-994D-4221-B71D-1EAE0A68B4EC}"/>
              </a:ext>
            </a:extLst>
          </p:cNvPr>
          <p:cNvSpPr/>
          <p:nvPr/>
        </p:nvSpPr>
        <p:spPr>
          <a:xfrm>
            <a:off x="2137298" y="1760079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2649988" y="3384699"/>
            <a:ext cx="7260454" cy="5149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 É um vírus transmitido através de relações sexuais ou pelo </a:t>
            </a:r>
            <a:r>
              <a:rPr lang="pt-BR" dirty="0" smtClean="0">
                <a:solidFill>
                  <a:schemeClr val="tx1"/>
                </a:solidFill>
              </a:rPr>
              <a:t>sangue</a:t>
            </a:r>
            <a:r>
              <a:rPr lang="pt-BR" dirty="0">
                <a:solidFill>
                  <a:schemeClr val="tx1"/>
                </a:solidFill>
              </a:rPr>
              <a:t>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2128423" y="3340311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2752080" y="2577375"/>
            <a:ext cx="7260454" cy="5149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Uma família de vírus que causam infecções respiratórias.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2128423" y="2532986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2701034" y="4202284"/>
            <a:ext cx="7260454" cy="5149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Vírus que causa dores no abdômen, cansaço, falta de apetite, dores nas juntas e cor amarelada na pele e nos olhos.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2128423" y="4157896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Seta: para a Direita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02169" y="6060692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0" name="Seta para a esquerda 19">
            <a:hlinkClick r:id="rId5" action="ppaction://hlinksldjump"/>
          </p:cNvPr>
          <p:cNvSpPr/>
          <p:nvPr/>
        </p:nvSpPr>
        <p:spPr>
          <a:xfrm>
            <a:off x="253389" y="6167487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7CF55AB0-9A00-4672-9E5F-F10B1B766874}"/>
              </a:ext>
            </a:extLst>
          </p:cNvPr>
          <p:cNvSpPr/>
          <p:nvPr/>
        </p:nvSpPr>
        <p:spPr>
          <a:xfrm>
            <a:off x="2718784" y="5827193"/>
            <a:ext cx="1089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Fonte: https://tenor.com/search/pensando-gifs</a:t>
            </a:r>
          </a:p>
        </p:txBody>
      </p:sp>
      <p:sp>
        <p:nvSpPr>
          <p:cNvPr id="21" name="Fluxograma: Fita perfurada 20"/>
          <p:cNvSpPr/>
          <p:nvPr/>
        </p:nvSpPr>
        <p:spPr>
          <a:xfrm rot="956363">
            <a:off x="9577782" y="712159"/>
            <a:ext cx="2048774" cy="108938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9707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89852C3-3228-4C02-B6AE-382FCAD40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3" y="4739996"/>
            <a:ext cx="1523979" cy="12356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850D747-85DE-42BD-9330-EDD011DB35DC}"/>
              </a:ext>
            </a:extLst>
          </p:cNvPr>
          <p:cNvSpPr/>
          <p:nvPr/>
        </p:nvSpPr>
        <p:spPr>
          <a:xfrm>
            <a:off x="2081813" y="741285"/>
            <a:ext cx="479395" cy="665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EA1712E-850A-4166-9FA7-034C90212B73}"/>
              </a:ext>
            </a:extLst>
          </p:cNvPr>
          <p:cNvSpPr/>
          <p:nvPr/>
        </p:nvSpPr>
        <p:spPr>
          <a:xfrm>
            <a:off x="2658863" y="781558"/>
            <a:ext cx="7260454" cy="665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Existem várias maneiras de nos protegermos. Vamos ver se você está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ligado? Qual alternativa é considerada correta?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2F7E72E7-35C9-4F6B-9B2A-53DDF73FADA6}"/>
              </a:ext>
            </a:extLst>
          </p:cNvPr>
          <p:cNvSpPr/>
          <p:nvPr/>
        </p:nvSpPr>
        <p:spPr>
          <a:xfrm>
            <a:off x="2649988" y="1778817"/>
            <a:ext cx="7260454" cy="5149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Ficar em ambientes com muitas pessoas juntas, evitando abraços e apertos de mão.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4B6AC77-994D-4221-B71D-1EAE0A68B4EC}"/>
              </a:ext>
            </a:extLst>
          </p:cNvPr>
          <p:cNvSpPr/>
          <p:nvPr/>
        </p:nvSpPr>
        <p:spPr>
          <a:xfrm>
            <a:off x="2035206" y="173738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2658863" y="2575681"/>
            <a:ext cx="7260454" cy="5149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Compartilhar objetos de uso pessoal como copos e talheres.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2035206" y="2531292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2658863" y="3373493"/>
            <a:ext cx="7260454" cy="5149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Ficar em casa, usar álcool em gel e máscara.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2035206" y="3329104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31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2658863" y="4126916"/>
            <a:ext cx="7260454" cy="5149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Manter os ambientes bem ventilados, não sendo necessário sua limpeza.</a:t>
            </a:r>
          </a:p>
        </p:txBody>
      </p:sp>
      <p:sp>
        <p:nvSpPr>
          <p:cNvPr id="232" name="Elipse 231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2035206" y="408252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Seta: para a Direita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13186" y="6159844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18" name="Seta para a esquerda 17">
            <a:hlinkClick r:id="rId5" action="ppaction://hlinksldjump"/>
          </p:cNvPr>
          <p:cNvSpPr/>
          <p:nvPr/>
        </p:nvSpPr>
        <p:spPr>
          <a:xfrm>
            <a:off x="268201" y="6185718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FC3E4199-57FE-407F-98A2-BB9411FD5BC1}"/>
              </a:ext>
            </a:extLst>
          </p:cNvPr>
          <p:cNvSpPr/>
          <p:nvPr/>
        </p:nvSpPr>
        <p:spPr>
          <a:xfrm>
            <a:off x="1376672" y="5619021"/>
            <a:ext cx="1089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Fonte: https://tenor.com/search/pensando-gifs</a:t>
            </a:r>
          </a:p>
        </p:txBody>
      </p:sp>
      <p:sp>
        <p:nvSpPr>
          <p:cNvPr id="16" name="Fluxograma: Fita perfurada 15"/>
          <p:cNvSpPr/>
          <p:nvPr/>
        </p:nvSpPr>
        <p:spPr>
          <a:xfrm rot="956363">
            <a:off x="9744412" y="943961"/>
            <a:ext cx="2048774" cy="108938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93046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89852C3-3228-4C02-B6AE-382FCAD40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0" y="1785766"/>
            <a:ext cx="1523979" cy="12356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850D747-85DE-42BD-9330-EDD011DB35DC}"/>
              </a:ext>
            </a:extLst>
          </p:cNvPr>
          <p:cNvSpPr/>
          <p:nvPr/>
        </p:nvSpPr>
        <p:spPr>
          <a:xfrm>
            <a:off x="2044082" y="804052"/>
            <a:ext cx="479395" cy="665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EA1712E-850A-4166-9FA7-034C90212B73}"/>
              </a:ext>
            </a:extLst>
          </p:cNvPr>
          <p:cNvSpPr/>
          <p:nvPr/>
        </p:nvSpPr>
        <p:spPr>
          <a:xfrm>
            <a:off x="2658864" y="694063"/>
            <a:ext cx="7509706" cy="13528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O verbo “haver” nos sentidos de “existir”, “acontecer”, “ocorrer” é um verbo impessoal, ou seja, não possui sujeito. Os tempos verbais indicam o momento em que ocorre essa ação, sendo assim, a palavra “haverá” está empregada em qual tempo verbal?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2F7E72E7-35C9-4F6B-9B2A-53DDF73FADA6}"/>
              </a:ext>
            </a:extLst>
          </p:cNvPr>
          <p:cNvSpPr/>
          <p:nvPr/>
        </p:nvSpPr>
        <p:spPr>
          <a:xfrm>
            <a:off x="7825775" y="2456434"/>
            <a:ext cx="2519064" cy="4980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Passado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4B6AC77-994D-4221-B71D-1EAE0A68B4EC}"/>
              </a:ext>
            </a:extLst>
          </p:cNvPr>
          <p:cNvSpPr/>
          <p:nvPr/>
        </p:nvSpPr>
        <p:spPr>
          <a:xfrm>
            <a:off x="7210993" y="2398106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7885696" y="3165706"/>
            <a:ext cx="2519065" cy="512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Presente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7262039" y="3119213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7885696" y="3922316"/>
            <a:ext cx="2519065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Pretérito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262039" y="386102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829" y="3001787"/>
            <a:ext cx="3267849" cy="2825387"/>
          </a:xfrm>
          <a:prstGeom prst="rect">
            <a:avLst/>
          </a:prstGeom>
        </p:spPr>
      </p:pic>
      <p:sp>
        <p:nvSpPr>
          <p:cNvPr id="17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7876820" y="4653086"/>
            <a:ext cx="2519065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Futuro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253163" y="459179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658863" y="2291508"/>
            <a:ext cx="3363815" cy="5436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ysClr val="windowText" lastClr="000000"/>
                </a:solidFill>
              </a:rPr>
              <a:t>Observe a informação a seguir:</a:t>
            </a:r>
          </a:p>
        </p:txBody>
      </p:sp>
      <p:sp>
        <p:nvSpPr>
          <p:cNvPr id="4" name="Elipse 3"/>
          <p:cNvSpPr/>
          <p:nvPr/>
        </p:nvSpPr>
        <p:spPr>
          <a:xfrm>
            <a:off x="2915191" y="5239799"/>
            <a:ext cx="529345" cy="2644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a Direita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68270" y="6237215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0" name="Seta para a esquerda 19">
            <a:hlinkClick r:id="rId6" action="ppaction://hlinksldjump"/>
          </p:cNvPr>
          <p:cNvSpPr/>
          <p:nvPr/>
        </p:nvSpPr>
        <p:spPr>
          <a:xfrm>
            <a:off x="115313" y="6263089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84ADC473-879E-44EE-93BA-CC5C774A449B}"/>
              </a:ext>
            </a:extLst>
          </p:cNvPr>
          <p:cNvSpPr/>
          <p:nvPr/>
        </p:nvSpPr>
        <p:spPr>
          <a:xfrm>
            <a:off x="757428" y="2835200"/>
            <a:ext cx="1089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Fonte: https://tenor.com/search/pensando-gifs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79420ADF-8B72-42F5-AA95-104C2D723F51}"/>
              </a:ext>
            </a:extLst>
          </p:cNvPr>
          <p:cNvSpPr/>
          <p:nvPr/>
        </p:nvSpPr>
        <p:spPr>
          <a:xfrm>
            <a:off x="2658863" y="5857319"/>
            <a:ext cx="5357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Fonte: https://drive.google.com/file/d/1WoyueUThO-nxSdyKAnOOgd7SHI4m9jOE/view?fbclid=IwAR2VG49PA8Y8BeUoPEAimUSzWotsFsndPTF-A4I9ycLgx3X5dzbHh10FsdU</a:t>
            </a:r>
            <a:endParaRPr lang="pt-BR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Fluxograma: Fita perfurada 20"/>
          <p:cNvSpPr/>
          <p:nvPr/>
        </p:nvSpPr>
        <p:spPr>
          <a:xfrm rot="956363">
            <a:off x="10204540" y="740276"/>
            <a:ext cx="1752958" cy="80204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22413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89852C3-3228-4C02-B6AE-382FCAD40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0" y="3861027"/>
            <a:ext cx="1523979" cy="12356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850D747-85DE-42BD-9330-EDD011DB35DC}"/>
              </a:ext>
            </a:extLst>
          </p:cNvPr>
          <p:cNvSpPr/>
          <p:nvPr/>
        </p:nvSpPr>
        <p:spPr>
          <a:xfrm>
            <a:off x="2044082" y="804052"/>
            <a:ext cx="479395" cy="665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EA1712E-850A-4166-9FA7-034C90212B73}"/>
              </a:ext>
            </a:extLst>
          </p:cNvPr>
          <p:cNvSpPr/>
          <p:nvPr/>
        </p:nvSpPr>
        <p:spPr>
          <a:xfrm>
            <a:off x="2658864" y="694063"/>
            <a:ext cx="7509706" cy="13528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As palavras destacadas pertencem a qual classe gramatical?  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2F7E72E7-35C9-4F6B-9B2A-53DDF73FADA6}"/>
              </a:ext>
            </a:extLst>
          </p:cNvPr>
          <p:cNvSpPr/>
          <p:nvPr/>
        </p:nvSpPr>
        <p:spPr>
          <a:xfrm>
            <a:off x="7825775" y="2456434"/>
            <a:ext cx="2519064" cy="4980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Verbo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4B6AC77-994D-4221-B71D-1EAE0A68B4EC}"/>
              </a:ext>
            </a:extLst>
          </p:cNvPr>
          <p:cNvSpPr/>
          <p:nvPr/>
        </p:nvSpPr>
        <p:spPr>
          <a:xfrm>
            <a:off x="7210993" y="2398106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7885696" y="3165706"/>
            <a:ext cx="2519065" cy="512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Adjetivo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7262039" y="3119213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7885696" y="3922316"/>
            <a:ext cx="2519065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Substantivo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262039" y="386102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7876820" y="4653086"/>
            <a:ext cx="2519065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Numeral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253163" y="459179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207" y="2226039"/>
            <a:ext cx="4268446" cy="3631280"/>
          </a:xfrm>
          <a:prstGeom prst="rect">
            <a:avLst/>
          </a:prstGeom>
        </p:spPr>
      </p:pic>
      <p:sp>
        <p:nvSpPr>
          <p:cNvPr id="19" name="Seta: para a Direita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569118" y="6159844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0" name="Seta para a esquerda 19">
            <a:hlinkClick r:id="rId6" action="ppaction://hlinksldjump"/>
          </p:cNvPr>
          <p:cNvSpPr/>
          <p:nvPr/>
        </p:nvSpPr>
        <p:spPr>
          <a:xfrm>
            <a:off x="232815" y="6185718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94D05D42-9A51-441D-A5FF-2EC5C03B759C}"/>
              </a:ext>
            </a:extLst>
          </p:cNvPr>
          <p:cNvSpPr/>
          <p:nvPr/>
        </p:nvSpPr>
        <p:spPr>
          <a:xfrm>
            <a:off x="818966" y="5052435"/>
            <a:ext cx="1089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Fonte: https://tenor.com/search/pensando-gifs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53C4E04C-DC41-4C3D-A6FD-637147AE422E}"/>
              </a:ext>
            </a:extLst>
          </p:cNvPr>
          <p:cNvSpPr/>
          <p:nvPr/>
        </p:nvSpPr>
        <p:spPr>
          <a:xfrm>
            <a:off x="2658863" y="5857319"/>
            <a:ext cx="5357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Fonte: https://drive.google.com/file/d/1WoyueUThO-nxSdyKAnOOgd7SHI4m9jOE/view?fbclid=IwAR2VG49PA8Y8BeUoPEAimUSzWotsFsndPTF-A4I9ycLgx3X5dzbHh10FsdU</a:t>
            </a:r>
            <a:endParaRPr lang="pt-BR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Fluxograma: Fita perfurada 22"/>
          <p:cNvSpPr/>
          <p:nvPr/>
        </p:nvSpPr>
        <p:spPr>
          <a:xfrm rot="956363">
            <a:off x="9544731" y="825801"/>
            <a:ext cx="2048774" cy="108938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330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88165" y="2108198"/>
            <a:ext cx="6815669" cy="132080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1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de Jovens e Adultos</a:t>
            </a:r>
            <a:endParaRPr lang="pt-BR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7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MATEMÁTICA</a:t>
            </a:r>
            <a:endParaRPr lang="pt-BR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32" y="194471"/>
            <a:ext cx="2192247" cy="1758616"/>
          </a:xfrm>
          <a:prstGeom prst="rect">
            <a:avLst/>
          </a:prstGeom>
        </p:spPr>
      </p:pic>
      <p:sp>
        <p:nvSpPr>
          <p:cNvPr id="4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985855" y="43953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SECRETARIA MUNICIPAL DE EDUCAÇÃO E CULTURA DE ALFENAS</a:t>
            </a:r>
          </a:p>
        </p:txBody>
      </p:sp>
    </p:spTree>
    <p:extLst>
      <p:ext uri="{BB962C8B-B14F-4D97-AF65-F5344CB8AC3E}">
        <p14:creationId xmlns:p14="http://schemas.microsoft.com/office/powerpoint/2010/main" val="109830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89852C3-3228-4C02-B6AE-382FCAD40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0" y="3861027"/>
            <a:ext cx="1523979" cy="12356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850D747-85DE-42BD-9330-EDD011DB35DC}"/>
              </a:ext>
            </a:extLst>
          </p:cNvPr>
          <p:cNvSpPr/>
          <p:nvPr/>
        </p:nvSpPr>
        <p:spPr>
          <a:xfrm>
            <a:off x="1994054" y="694064"/>
            <a:ext cx="529424" cy="9694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EA1712E-850A-4166-9FA7-034C90212B73}"/>
              </a:ext>
            </a:extLst>
          </p:cNvPr>
          <p:cNvSpPr/>
          <p:nvPr/>
        </p:nvSpPr>
        <p:spPr>
          <a:xfrm>
            <a:off x="2658864" y="694064"/>
            <a:ext cx="7509706" cy="9694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Analisando o gráfico, verifique qual região do nosso país possui maior quantidade de casos. 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2F7E72E7-35C9-4F6B-9B2A-53DDF73FADA6}"/>
              </a:ext>
            </a:extLst>
          </p:cNvPr>
          <p:cNvSpPr/>
          <p:nvPr/>
        </p:nvSpPr>
        <p:spPr>
          <a:xfrm>
            <a:off x="7825775" y="2456434"/>
            <a:ext cx="2519064" cy="4980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Norte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4B6AC77-994D-4221-B71D-1EAE0A68B4EC}"/>
              </a:ext>
            </a:extLst>
          </p:cNvPr>
          <p:cNvSpPr/>
          <p:nvPr/>
        </p:nvSpPr>
        <p:spPr>
          <a:xfrm>
            <a:off x="7210993" y="2398106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7885696" y="3165706"/>
            <a:ext cx="2519065" cy="512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Nordeste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7262039" y="3119213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7885696" y="3922316"/>
            <a:ext cx="2519065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Sudeste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262039" y="386102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7876820" y="4653086"/>
            <a:ext cx="2519065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Sul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253163" y="459179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56" y="2638269"/>
            <a:ext cx="3254599" cy="3409991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FEA1712E-850A-4166-9FA7-034C90212B73}"/>
              </a:ext>
            </a:extLst>
          </p:cNvPr>
          <p:cNvSpPr/>
          <p:nvPr/>
        </p:nvSpPr>
        <p:spPr>
          <a:xfrm>
            <a:off x="2497247" y="2154594"/>
            <a:ext cx="2228373" cy="243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Casos de Coronavírus por Região   </a:t>
            </a:r>
          </a:p>
        </p:txBody>
      </p:sp>
      <p:sp>
        <p:nvSpPr>
          <p:cNvPr id="20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7876820" y="5428244"/>
            <a:ext cx="2519065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Centro-Oeste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253163" y="5366955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9" name="Retângulo 8"/>
          <p:cNvSpPr/>
          <p:nvPr/>
        </p:nvSpPr>
        <p:spPr>
          <a:xfrm>
            <a:off x="2738047" y="6048260"/>
            <a:ext cx="1415311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FONTE: MIN. SAÚDE </a:t>
            </a:r>
          </a:p>
        </p:txBody>
      </p:sp>
      <p:sp>
        <p:nvSpPr>
          <p:cNvPr id="22" name="Seta: para a Direita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35219" y="6130886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3" name="Seta para a esquerda 22">
            <a:hlinkClick r:id="rId6" action="ppaction://hlinksldjump"/>
          </p:cNvPr>
          <p:cNvSpPr/>
          <p:nvPr/>
        </p:nvSpPr>
        <p:spPr>
          <a:xfrm>
            <a:off x="254485" y="6130886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FD47547-59FC-407A-AC40-B669C74BF733}"/>
              </a:ext>
            </a:extLst>
          </p:cNvPr>
          <p:cNvSpPr/>
          <p:nvPr/>
        </p:nvSpPr>
        <p:spPr>
          <a:xfrm>
            <a:off x="818966" y="5052435"/>
            <a:ext cx="1089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Fonte: https://tenor.com/search/pensando-gifs</a:t>
            </a:r>
          </a:p>
        </p:txBody>
      </p:sp>
      <p:sp>
        <p:nvSpPr>
          <p:cNvPr id="25" name="Fluxograma: Fita perfurada 24"/>
          <p:cNvSpPr/>
          <p:nvPr/>
        </p:nvSpPr>
        <p:spPr>
          <a:xfrm rot="956363">
            <a:off x="9943245" y="1387388"/>
            <a:ext cx="1675197" cy="85547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9603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811</TotalTime>
  <Words>596</Words>
  <Application>Microsoft Office PowerPoint</Application>
  <PresentationFormat>Widescreen</PresentationFormat>
  <Paragraphs>166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Siga as dicas que você aprendeu e se cuide!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SOBRE COVID-19</dc:title>
  <dc:creator>helisandro cesar sales</dc:creator>
  <cp:lastModifiedBy>smec01</cp:lastModifiedBy>
  <cp:revision>57</cp:revision>
  <dcterms:created xsi:type="dcterms:W3CDTF">2020-06-03T18:16:42Z</dcterms:created>
  <dcterms:modified xsi:type="dcterms:W3CDTF">2020-06-15T15:10:53Z</dcterms:modified>
</cp:coreProperties>
</file>