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5" r:id="rId6"/>
    <p:sldId id="269" r:id="rId7"/>
    <p:sldId id="266" r:id="rId8"/>
    <p:sldId id="267" r:id="rId9"/>
    <p:sldId id="272" r:id="rId10"/>
    <p:sldId id="275" r:id="rId11"/>
    <p:sldId id="258" r:id="rId12"/>
    <p:sldId id="268" r:id="rId13"/>
    <p:sldId id="270" r:id="rId14"/>
    <p:sldId id="271" r:id="rId15"/>
    <p:sldId id="276" r:id="rId16"/>
    <p:sldId id="277" r:id="rId17"/>
    <p:sldId id="273" r:id="rId18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660"/>
  </p:normalViewPr>
  <p:slideViewPr>
    <p:cSldViewPr>
      <p:cViewPr varScale="1">
        <p:scale>
          <a:sx n="61" d="100"/>
          <a:sy n="61" d="100"/>
        </p:scale>
        <p:origin x="6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3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988597-0D2B-4D9B-875C-C07C90A297DA}" type="datetime1">
              <a:rPr lang="pt-BR" smtClean="0"/>
              <a:t>13/07/2020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DDA0-C85B-4FC8-9EC9-8CAFA2783410}" type="datetime1">
              <a:rPr lang="pt-BR" smtClean="0"/>
              <a:pPr/>
              <a:t>13/07/2020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395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99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038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381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20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33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403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89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 smtClean="0"/>
              <a:t>NOTA: Para alterar as imagens no slide, selecione e exclua uma imagem. Em seguida, clique no ícone Inserir Imagem no espaço reservado para inserir sua própria imagem.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Espaço Reservado para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Forma Liv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8" name="Forma Liv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9" name="Espaço Reservado para Imagem 1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8" name="Forma Liv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9" name="Espaço Reservado para Imagem 8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0" name="Forma Liv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1" name="Espaço Reservado para Imagem 1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2" name="Forma Liv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3" name="Espaço Reservado para Imagem 12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4" name="Forma Liv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15" name="Espaço Reservado para Imagem 14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20" name="Forma Liv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1" name="Espaço Reservado para Imagem 20" descr="Um espaço reservado vazio para adicionar uma imagem. Clique no espaço reservado e selecione a imagem que você deseja adicion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EE913-EB6C-49FE-896A-DC5C09AC5099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5F3E-783B-4EC3-B97B-7E802FFC7948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60A32-2AE6-465A-9F55-1C7E94995FDA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32CF8E-4A55-4E41-BAED-3495281D7486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17D8D7-0AF7-4111-9E6A-8C12A2F2113A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14AD-F6C2-4D44-8E9D-36AB0134B210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9F91-49DE-438C-8D21-EB10724BBB87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95AE04-6D0F-47DB-8DD3-3DB2A7680FEA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12" name="Espaço Reservado para Imagem 11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FDFC78-E75E-4493-9CCC-A2111FDE55E8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estilo de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 smtClean="0"/>
              <a:t>Adicionar um rodapé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ECD4BF1-404F-4190-9800-037DC8B78598}" type="datetime1">
              <a:rPr lang="pt-BR" noProof="0" smtClean="0"/>
              <a:t>13/07/2020</a:t>
            </a:fld>
            <a:endParaRPr lang="pt-BR" noProof="0" dirty="0"/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oyzz.com.br/brinquedos/brincadeira-de-crianc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unicacaoeesporte.com/2018/09/14/o-menino-que-queria-jogar-bol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eudeborboletas.com.br/20-brinquedos-reciclados-para-voce-fazer-em-cas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aliancapelainfancia.org.br/" TargetMode="External"/><Relationship Id="rId5" Type="http://schemas.openxmlformats.org/officeDocument/2006/relationships/hyperlink" Target="http://www.fatecc.com.br/alunos/apostilas/libras/gramatica/gramatica.pdf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_ka-Id85s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leria.colorir.com/desportos/futebol/bola-de-futebol-ii-pintado-por-bola-170058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1391503651213258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artebrincs/photos/amarelinha:-essa-brincadeira-t%C3%A3o-tradicional/104594251212135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r.pinterest.com/search/pins/?q=brinquedos%20para%20crian%C3%A7as&amp;rs=guide&amp;term_meta%5b%5d=brinquedos|typed&amp;add_refine=brinquedos%20para%20crian%C3%A7as|guide|word|0" TargetMode="External"/><Relationship Id="rId3" Type="http://schemas.openxmlformats.org/officeDocument/2006/relationships/hyperlink" Target="https://portuguese.alibaba.com/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3470" y="2636912"/>
            <a:ext cx="9610327" cy="1828800"/>
          </a:xfrm>
        </p:spPr>
        <p:txBody>
          <a:bodyPr rtlCol="0"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tabLst>
                <a:tab pos="1114425" algn="l"/>
              </a:tabLst>
            </a:pPr>
            <a: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altLang="pt-BR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altLang="pt-B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27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27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27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27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27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27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</a:t>
            </a:r>
            <a:br>
              <a:rPr lang="pt-BR" altLang="pt-BR" sz="27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2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27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27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altLang="pt-BR" sz="27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</a:t>
            </a:r>
            <a:r>
              <a:rPr lang="pt-BR" sz="31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NÃO ALFABETIZADOS</a:t>
            </a:r>
            <a:br>
              <a:rPr lang="pt-BR" sz="31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1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1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1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1ª FASE</a:t>
            </a:r>
            <a:r>
              <a:rPr lang="pt-BR" altLang="pt-BR" sz="6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pt-BR" altLang="pt-BR" sz="6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b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1424" y="6093296"/>
            <a:ext cx="9467328" cy="914400"/>
          </a:xfrm>
        </p:spPr>
        <p:txBody>
          <a:bodyPr rtlCol="0"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54" y="476672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6232" y="589036"/>
            <a:ext cx="9362256" cy="68309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BRINCAR DE CARRINHOS É MUITO LEGAL!</a:t>
            </a:r>
            <a:b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pt-BR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122" name="Picture 2" descr="D:\Desktop\INCLUSÃO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733052"/>
            <a:ext cx="4889896" cy="27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68008" y="127213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3)-RESPONDA ORALMENTE: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  <a:p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QUAL A QUANTIDADE DE CARRINHOS QUE TEMOS ?</a:t>
            </a:r>
            <a:endParaRPr lang="pt-BR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97784" y="2841792"/>
            <a:ext cx="1512168" cy="202736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6</a:t>
            </a:r>
            <a:endParaRPr lang="pt-BR" sz="72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896200" y="2841792"/>
            <a:ext cx="1512168" cy="202736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4</a:t>
            </a:r>
            <a:endParaRPr lang="pt-BR" sz="7200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984432" y="2841792"/>
            <a:ext cx="1512168" cy="202736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3</a:t>
            </a:r>
            <a:endParaRPr lang="pt-BR" sz="72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29397" y="4495086"/>
            <a:ext cx="53244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+mj-lt"/>
                <a:hlinkClick r:id="rId4"/>
              </a:rPr>
              <a:t>https://www.toyzz.com.br/brinquedos/brincadeira-de-crianca</a:t>
            </a:r>
            <a:r>
              <a:rPr lang="pt-BR" sz="900" dirty="0" smtClean="0">
                <a:latin typeface="+mj-lt"/>
                <a:hlinkClick r:id="rId4"/>
              </a:rPr>
              <a:t>/</a:t>
            </a:r>
            <a:endParaRPr lang="pt-BR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018440" cy="650626"/>
          </a:xfrm>
        </p:spPr>
        <p:txBody>
          <a:bodyPr rtlCol="0">
            <a:normAutofit fontScale="90000"/>
          </a:bodyPr>
          <a:lstStyle/>
          <a:p>
            <a:pPr rtl="0"/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A BOLA PULA, ROLA, GIRA E CHEGA ATÉ AOS SEUS PÉS.</a:t>
            </a:r>
            <a:endParaRPr lang="pt-B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61225" y="4464562"/>
            <a:ext cx="950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4)-</a:t>
            </a: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DESENHE, </a:t>
            </a: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NO SEU </a:t>
            </a: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CADERNO, </a:t>
            </a:r>
            <a:r>
              <a:rPr lang="pt-BR" sz="2400" b="1" dirty="0" smtClean="0">
                <a:solidFill>
                  <a:srgbClr val="FF0000"/>
                </a:solidFill>
                <a:latin typeface="+mj-lt"/>
              </a:rPr>
              <a:t>5 BOLAS </a:t>
            </a:r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BEM BONITAS!</a:t>
            </a:r>
            <a:endParaRPr lang="pt-BR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647728" y="4644021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>
                <a:latin typeface="+mj-lt"/>
                <a:hlinkClick r:id="rId3"/>
              </a:rPr>
              <a:t>https://comunicacaoeesporte.com/2018/09/14/o-menino-que-queria-jogar-bola/</a:t>
            </a:r>
            <a:endParaRPr lang="pt-BR" sz="900" dirty="0">
              <a:latin typeface="+mj-lt"/>
            </a:endParaRPr>
          </a:p>
        </p:txBody>
      </p:sp>
      <p:pic>
        <p:nvPicPr>
          <p:cNvPr id="6146" name="Picture 2" descr="D:\Desktop\INCLUSÃO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124743"/>
            <a:ext cx="5148350" cy="341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15480" y="548680"/>
            <a:ext cx="8928992" cy="59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CONFIRA SE VOCÊ ACERTOU AS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RESPOSTAS</a:t>
            </a:r>
          </a:p>
          <a:p>
            <a:endParaRPr lang="pt-BR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400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LÍNGUA PORTUGUESA</a:t>
            </a: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ATIVIDADE 1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 ESTA RESPOSTA É PESSOAL, VAI DEPENDER DO BRINQUEDO OU DA BRINCADEIRA QUE VOCÊ ESCOLHER.</a:t>
            </a: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ATIVIDADE 2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 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O BRINQUEDO QUE A BONECA E A MENINA ESTÃO BRINCANDO NO VÍDEO 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É</a:t>
            </a: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solidFill>
                  <a:schemeClr val="tx2"/>
                </a:solidFill>
                <a:latin typeface="+mj-lt"/>
              </a:rPr>
              <a:t>BAMBOLÊ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45720"/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ATIVIDADE 3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 O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 BRINQUEDO QUE É UTILIZADO PARA JOGAR FUTEBOL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 É A </a:t>
            </a: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BOLA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ATIVIDADE 4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: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 O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BRINQUEDO QUE COMEÇA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COM A LETRA </a:t>
            </a:r>
            <a:r>
              <a:rPr lang="pt-BR" b="1" dirty="0" smtClean="0">
                <a:solidFill>
                  <a:schemeClr val="tx2"/>
                </a:solidFill>
                <a:latin typeface="+mj-lt"/>
              </a:rPr>
              <a:t>A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É O </a:t>
            </a: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AVIÃO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pt-BR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ATIVIDADE 5</a:t>
            </a:r>
            <a:r>
              <a:rPr lang="pt-BR" dirty="0" smtClean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: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O NOME DA BRINCADEIRA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É </a:t>
            </a:r>
            <a:r>
              <a:rPr lang="pt-BR" b="1" dirty="0" smtClean="0">
                <a:solidFill>
                  <a:schemeClr val="tx2"/>
                </a:solidFill>
                <a:latin typeface="+mj-lt"/>
              </a:rPr>
              <a:t>AMARELINHA.</a:t>
            </a:r>
          </a:p>
          <a:p>
            <a:pPr marL="45720" indent="0">
              <a:buNone/>
            </a:pPr>
            <a:endParaRPr lang="pt-BR" sz="1400" dirty="0" smtClean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14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47528" y="980728"/>
            <a:ext cx="9217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CONFIRA SE VOCÊ ACERTOU AS RESPOSTAS</a:t>
            </a:r>
          </a:p>
          <a:p>
            <a:pPr marL="45720" indent="0">
              <a:buNone/>
            </a:pPr>
            <a:endParaRPr lang="pt-BR" sz="2400" b="1" dirty="0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4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MATEMÁTICA</a:t>
            </a:r>
            <a:endParaRPr lang="pt-BR" sz="24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LETRA </a:t>
            </a:r>
            <a:r>
              <a:rPr lang="pt-BR" b="1" dirty="0">
                <a:solidFill>
                  <a:schemeClr val="tx2"/>
                </a:solidFill>
                <a:cs typeface="Times New Roman" panose="02020603050405020304" pitchFamily="18" charset="0"/>
              </a:rPr>
              <a:t>A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: NA CENA TEMOS  DUAS CRIANÇAS.</a:t>
            </a: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                         LETRA </a:t>
            </a:r>
            <a:r>
              <a:rPr lang="pt-BR" b="1" dirty="0">
                <a:solidFill>
                  <a:schemeClr val="tx2"/>
                </a:solidFill>
                <a:cs typeface="Times New Roman" panose="02020603050405020304" pitchFamily="18" charset="0"/>
              </a:rPr>
              <a:t>B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: AS CRIANÇAS ESTÃO  BRINCANDO DE CORDA E DE SKATE.</a:t>
            </a: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/>
            <a:r>
              <a:rPr lang="pt-BR" b="1" dirty="0">
                <a:solidFill>
                  <a:schemeClr val="tx2"/>
                </a:solidFill>
                <a:cs typeface="Times New Roman" panose="02020603050405020304" pitchFamily="18" charset="0"/>
              </a:rPr>
              <a:t>ATIVIDADE 2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pt-B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6 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BRINQUEDOS.</a:t>
            </a:r>
          </a:p>
          <a:p>
            <a:pPr marL="45720"/>
            <a:endParaRPr lang="pt-BR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pt-BR" b="1" dirty="0">
                <a:solidFill>
                  <a:schemeClr val="tx2"/>
                </a:solidFill>
                <a:cs typeface="Times New Roman" panose="02020603050405020304" pitchFamily="18" charset="0"/>
              </a:rPr>
              <a:t>ATIVIDADE 3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pt-BR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4 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CARRINHOS.</a:t>
            </a: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b="1" dirty="0">
                <a:solidFill>
                  <a:schemeClr val="tx2"/>
                </a:solidFill>
                <a:cs typeface="Times New Roman" panose="02020603050405020304" pitchFamily="18" charset="0"/>
              </a:rPr>
              <a:t>ATIVIDADE 4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 : VOCÊ DESENHARÁ 5 BOLAS.</a:t>
            </a:r>
          </a:p>
          <a:p>
            <a:pPr marL="45720" indent="0">
              <a:buNone/>
            </a:pPr>
            <a:endParaRPr lang="pt-BR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3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27648" y="5120151"/>
            <a:ext cx="52565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latin typeface="+mj-lt"/>
                <a:hlinkClick r:id="rId3"/>
              </a:rPr>
              <a:t>https://ceudeborboletas.com.br/20-brinquedos-reciclados-para-voce-fazer-em-casa/</a:t>
            </a:r>
            <a:endParaRPr lang="pt-BR" sz="900" dirty="0"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5360" y="476672"/>
            <a:ext cx="11305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CRIANÇAS, NESSA QUARENTENA, BRINQUE, INVENTE E CONSTRUA UMA BRINCADEIRA DIFERENTE,USE A SUA CRIATIVIDADE, LOGO ESTAREMOS DE VOLTA </a:t>
            </a:r>
            <a:r>
              <a:rPr lang="pt-BR" sz="24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À</a:t>
            </a: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 ESCOLA!</a:t>
            </a:r>
            <a:endParaRPr lang="pt-BR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1" name="Picture 3" descr="D:\Desktop\INCLUSÃO\img_como_fazer_brinquedos_com_material_reciclado_3163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691604"/>
            <a:ext cx="6120680" cy="34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2" y="332656"/>
            <a:ext cx="9829800" cy="722634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COMO É BOM SER CRIANÇA E BRINCAR!</a:t>
            </a:r>
            <a:endParaRPr lang="pt-BR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6893860" y="1484784"/>
            <a:ext cx="4774232" cy="1080120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t-BR" sz="2400" b="1" dirty="0" smtClean="0">
                <a:solidFill>
                  <a:srgbClr val="002060"/>
                </a:solidFill>
                <a:latin typeface="+mj-lt"/>
              </a:rPr>
              <a:t>1)-RESPONDA ORALMENTE:</a:t>
            </a:r>
          </a:p>
          <a:p>
            <a:pPr rtl="0"/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DO QUE VOCÊ MAIS GOSTA DE BRINCAR?</a:t>
            </a:r>
            <a:endParaRPr lang="pt-BR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r="4761"/>
          <a:stretch>
            <a:fillRect/>
          </a:stretch>
        </p:blipFill>
        <p:spPr>
          <a:xfrm>
            <a:off x="1091444" y="1903052"/>
            <a:ext cx="4896544" cy="2985791"/>
          </a:xfrm>
        </p:spPr>
      </p:pic>
      <p:pic>
        <p:nvPicPr>
          <p:cNvPr id="1028" name="Picture 4" descr="Sinal de Brincar - Educação Inclusiva e Língua Brasileira de 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2990572"/>
            <a:ext cx="2536904" cy="239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176120" y="5424805"/>
            <a:ext cx="28083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solidFill>
                  <a:schemeClr val="tx1">
                    <a:lumMod val="50000"/>
                  </a:schemeClr>
                </a:solidFill>
                <a:hlinkClick r:id="rId5"/>
              </a:rPr>
              <a:t>http://www.fatecc.com.br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hlinkClick r:id="rId5"/>
              </a:rPr>
              <a:t>/</a:t>
            </a:r>
            <a:endParaRPr lang="pt-BR" sz="9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84482" y="4901358"/>
            <a:ext cx="19104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hlinkClick r:id="rId6"/>
              </a:rPr>
              <a:t>http://aliancapelainfancia.org.br/</a:t>
            </a:r>
            <a:endParaRPr lang="pt-BR" sz="9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31504" y="573660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rgbClr val="C00000"/>
                </a:solidFill>
              </a:rPr>
              <a:t>ATENÇÃO! </a:t>
            </a:r>
          </a:p>
          <a:p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AS ATIVIDADES SERÃO RESPONDIDAS ORALMENTE.</a:t>
            </a:r>
            <a:endParaRPr lang="pt-BR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-315416"/>
            <a:ext cx="6408712" cy="1185398"/>
          </a:xfrm>
        </p:spPr>
        <p:txBody>
          <a:bodyPr rtlCol="0">
            <a:normAutofit/>
          </a:bodyPr>
          <a:lstStyle/>
          <a:p>
            <a:pPr rtl="0"/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</a:rPr>
              <a:t>ASSISTAM ESTE VÍDEO:</a:t>
            </a:r>
            <a:endParaRPr lang="pt-BR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64152" y="1484784"/>
            <a:ext cx="5079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2) </a:t>
            </a:r>
            <a:r>
              <a:rPr lang="pt-BR" b="1" dirty="0">
                <a:solidFill>
                  <a:srgbClr val="0070C0"/>
                </a:solidFill>
              </a:rPr>
              <a:t>- </a:t>
            </a:r>
            <a:r>
              <a:rPr lang="pt-BR" b="1" dirty="0" smtClean="0">
                <a:solidFill>
                  <a:srgbClr val="0070C0"/>
                </a:solidFill>
              </a:rPr>
              <a:t>RESPONDA </a:t>
            </a:r>
            <a:r>
              <a:rPr lang="pt-BR" b="1" dirty="0">
                <a:solidFill>
                  <a:srgbClr val="0070C0"/>
                </a:solidFill>
              </a:rPr>
              <a:t>ORALMENTE:</a:t>
            </a:r>
            <a:endParaRPr lang="pt-BR" b="1" dirty="0" smtClean="0">
              <a:solidFill>
                <a:srgbClr val="0070C0"/>
              </a:solidFill>
              <a:latin typeface="+mj-lt"/>
            </a:endParaRPr>
          </a:p>
          <a:p>
            <a:endParaRPr lang="pt-BR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+mj-lt"/>
              </a:rPr>
              <a:t>QUAL A BRINCADEIRA QUE A BONECA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+mj-lt"/>
              </a:rPr>
              <a:t> E A MENINA ESTÃO REALIZANDO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+mj-lt"/>
              </a:rPr>
              <a:t> NO VÍDEO ?</a:t>
            </a:r>
            <a:endParaRPr lang="pt-BR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23592" y="5806896"/>
            <a:ext cx="6801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+mj-lt"/>
                <a:hlinkClick r:id="rId3"/>
              </a:rPr>
              <a:t>https://www.youtube.com/watch?v=__ka-Id85s8</a:t>
            </a:r>
            <a:endParaRPr lang="pt-BR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64795" y="4697808"/>
            <a:ext cx="61534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 smtClean="0"/>
          </a:p>
          <a:p>
            <a:r>
              <a:rPr lang="pt-BR" b="1" dirty="0" smtClean="0">
                <a:latin typeface="+mj-lt"/>
              </a:rPr>
              <a:t>ACESSE O LINK ABAIXO E ASSISTA:</a:t>
            </a:r>
            <a:endParaRPr lang="pt-BR" b="1" dirty="0">
              <a:latin typeface="+mj-lt"/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5229103" y="5282583"/>
            <a:ext cx="362841" cy="5243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9" y="883546"/>
            <a:ext cx="6264697" cy="3800698"/>
          </a:xfr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911424" y="5301208"/>
            <a:ext cx="10396012" cy="701674"/>
          </a:xfrm>
        </p:spPr>
        <p:txBody>
          <a:bodyPr rtlCol="0">
            <a:no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3)-RESPONDA ORALMENTE:</a:t>
            </a:r>
            <a:r>
              <a:rPr lang="pt-BR" sz="2000" b="1" dirty="0">
                <a:solidFill>
                  <a:srgbClr val="002060"/>
                </a:solidFill>
              </a:rPr>
              <a:t/>
            </a:r>
            <a:br>
              <a:rPr lang="pt-BR" sz="2000" b="1" dirty="0">
                <a:solidFill>
                  <a:srgbClr val="002060"/>
                </a:solidFill>
              </a:rPr>
            </a:br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</a:rPr>
              <a:t>QUAL DOS BRINQUEDOS ACIMA É UTILIZADO PARA JOGAR FUTEBOL?</a:t>
            </a:r>
            <a:endParaRPr lang="pt-BR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7824192" y="6165304"/>
            <a:ext cx="4104456" cy="493776"/>
          </a:xfrm>
        </p:spPr>
        <p:txBody>
          <a:bodyPr rtlCol="0">
            <a:normAutofit fontScale="85000" lnSpcReduction="10000"/>
          </a:bodyPr>
          <a:lstStyle/>
          <a:p>
            <a:r>
              <a:rPr lang="pt-BR" dirty="0">
                <a:hlinkClick r:id="rId3"/>
              </a:rPr>
              <a:t>https://galeria.colorir.com/desportos/futebol/bola-de-futebol-ii-pintado-por-bola-170058.html</a:t>
            </a:r>
            <a:endParaRPr lang="pt-BR" dirty="0"/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r="4833"/>
          <a:stretch>
            <a:fillRect/>
          </a:stretch>
        </p:blipFill>
        <p:spPr/>
      </p:pic>
      <p:pic>
        <p:nvPicPr>
          <p:cNvPr id="9" name="Espaço Reservado para Imagem 8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911424" y="5589240"/>
            <a:ext cx="10369152" cy="579921"/>
          </a:xfrm>
        </p:spPr>
        <p:txBody>
          <a:bodyPr rtlCol="0">
            <a:normAutofit fontScale="90000"/>
          </a:bodyPr>
          <a:lstStyle/>
          <a:p>
            <a:r>
              <a:rPr lang="pt-BR" sz="2200" b="1" dirty="0" smtClean="0">
                <a:solidFill>
                  <a:srgbClr val="002060"/>
                </a:solidFill>
              </a:rPr>
              <a:t>4)-RESPONDA ORALMENTE:</a:t>
            </a:r>
            <a:r>
              <a:rPr lang="pt-BR" sz="2000" b="1" dirty="0">
                <a:solidFill>
                  <a:srgbClr val="002060"/>
                </a:solidFill>
              </a:rPr>
              <a:t/>
            </a:r>
            <a:br>
              <a:rPr lang="pt-BR" sz="2000" b="1" dirty="0">
                <a:solidFill>
                  <a:srgbClr val="002060"/>
                </a:solidFill>
              </a:rPr>
            </a:b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</a:rPr>
              <a:t>QUAL DOS BRINQUEDOS ACIMA COMEÇA COM A LETRA  </a:t>
            </a:r>
            <a:r>
              <a:rPr lang="pt-BR" sz="4000" b="1" dirty="0" smtClean="0">
                <a:solidFill>
                  <a:srgbClr val="0070C0"/>
                </a:solidFill>
              </a:rPr>
              <a:t>A</a:t>
            </a:r>
            <a:r>
              <a:rPr lang="pt-BR" sz="4000" b="1" dirty="0" smtClean="0">
                <a:solidFill>
                  <a:srgbClr val="002060"/>
                </a:solidFill>
              </a:rPr>
              <a:t> </a:t>
            </a:r>
            <a:r>
              <a:rPr lang="pt-BR" sz="2700" b="1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pt-BR" sz="27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/>
          </p:nvPr>
        </p:nvSpPr>
        <p:spPr>
          <a:xfrm>
            <a:off x="2207568" y="4941168"/>
            <a:ext cx="5715491" cy="497420"/>
          </a:xfrm>
        </p:spPr>
        <p:txBody>
          <a:bodyPr rtlCol="0"/>
          <a:lstStyle/>
          <a:p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br.pinterest.com/pin/313915036512132585/</a:t>
            </a:r>
            <a:endParaRPr lang="pt-BR" dirty="0"/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 b="11515"/>
          <a:stretch>
            <a:fillRect/>
          </a:stretch>
        </p:blipFill>
        <p:spPr>
          <a:xfrm>
            <a:off x="991888" y="1113022"/>
            <a:ext cx="4816080" cy="3705582"/>
          </a:xfrm>
        </p:spPr>
      </p:pic>
      <p:pic>
        <p:nvPicPr>
          <p:cNvPr id="12" name="Espaço Reservado para Imagem 11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5" b="9935"/>
          <a:stretch>
            <a:fillRect/>
          </a:stretch>
        </p:blipFill>
        <p:spPr>
          <a:xfrm>
            <a:off x="6744072" y="3190017"/>
            <a:ext cx="2520280" cy="1582737"/>
          </a:xfrm>
        </p:spPr>
      </p:pic>
      <p:pic>
        <p:nvPicPr>
          <p:cNvPr id="14" name="Espaço Reservado para Imagem 13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0" b="18610"/>
          <a:stretch>
            <a:fillRect/>
          </a:stretch>
        </p:blipFill>
        <p:spPr>
          <a:xfrm>
            <a:off x="6168008" y="692696"/>
            <a:ext cx="3622423" cy="2274883"/>
          </a:xfr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432" y="188640"/>
            <a:ext cx="9829800" cy="722634"/>
          </a:xfrm>
        </p:spPr>
        <p:txBody>
          <a:bodyPr rtlCol="0"/>
          <a:lstStyle/>
          <a:p>
            <a:pPr rtl="0"/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ESSA BRINCADEIRA É FÁCIL DE BRINCAR!</a:t>
            </a:r>
            <a:endParaRPr lang="pt-BR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054221"/>
            <a:ext cx="6212083" cy="40149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59496" y="571092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https://www.facebook.com/artebrincs/photos/amarelinha:-essa-brincadeira-t%C3%A3o-tradicional/1045942512121350/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52184" y="2276872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+mj-lt"/>
              </a:rPr>
              <a:t>5)- RESPONDA ORALMENTE:</a:t>
            </a:r>
            <a:endParaRPr lang="pt-BR" sz="20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QUAL O NOME DESTA BRINCADEIRA?  </a:t>
            </a:r>
          </a:p>
          <a:p>
            <a:pPr algn="just"/>
            <a:r>
              <a:rPr lang="pt-BR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TENTE DESENHAR E BRINCAR NA SUA CASA.</a:t>
            </a:r>
            <a:endParaRPr lang="pt-BR" sz="2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59496" y="1501745"/>
            <a:ext cx="8458200" cy="1828800"/>
          </a:xfrm>
        </p:spPr>
        <p:txBody>
          <a:bodyPr rtlCol="0"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NÃO ALFABETIZADO</a:t>
            </a:r>
            <a:br>
              <a:rPr lang="pt-BR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1ºFASE</a:t>
            </a: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8675240" cy="914400"/>
          </a:xfrm>
        </p:spPr>
        <p:txBody>
          <a:bodyPr rtlCol="0">
            <a:normAutofit fontScale="85000" lnSpcReduction="10000"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pt-B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15" y="0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3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10009112" cy="877416"/>
          </a:xfrm>
        </p:spPr>
        <p:txBody>
          <a:bodyPr rtlCol="0">
            <a:noAutofit/>
          </a:bodyPr>
          <a:lstStyle/>
          <a:p>
            <a:pPr rtl="0"/>
            <a:r>
              <a:rPr lang="pt-BR" sz="3600" b="1" dirty="0" smtClean="0">
                <a:solidFill>
                  <a:schemeClr val="tx1">
                    <a:lumMod val="50000"/>
                  </a:schemeClr>
                </a:solidFill>
              </a:rPr>
              <a:t>VAMOS BRINCAR USANDO A  MATEMÁTICA </a:t>
            </a:r>
            <a:endParaRPr lang="pt-BR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71664" y="1844824"/>
            <a:ext cx="5904656" cy="2232248"/>
          </a:xfrm>
        </p:spPr>
        <p:txBody>
          <a:bodyPr rtlCol="0">
            <a:norm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1) RESPONDA </a:t>
            </a:r>
            <a:r>
              <a:rPr lang="pt-BR" b="1" dirty="0" smtClean="0">
                <a:solidFill>
                  <a:srgbClr val="002060"/>
                </a:solidFill>
              </a:rPr>
              <a:t>ORALMENTE:</a:t>
            </a:r>
            <a:endParaRPr lang="pt-BR" b="1" dirty="0">
              <a:solidFill>
                <a:srgbClr val="002060"/>
              </a:solidFill>
            </a:endParaRPr>
          </a:p>
          <a:p>
            <a:pPr marL="457200" indent="-457200" rtl="0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C00000"/>
                </a:solidFill>
              </a:rPr>
              <a:t>A) </a:t>
            </a:r>
            <a:r>
              <a:rPr lang="pt-BR" b="1" dirty="0" smtClean="0">
                <a:solidFill>
                  <a:srgbClr val="C00000"/>
                </a:solidFill>
              </a:rPr>
              <a:t>–  </a:t>
            </a:r>
            <a:r>
              <a:rPr lang="pt-BR" b="1" dirty="0" smtClean="0">
                <a:solidFill>
                  <a:srgbClr val="C00000"/>
                </a:solidFill>
              </a:rPr>
              <a:t>QUANTAS CRIANÇAS TEMOS NA CENA BRINCANDO? </a:t>
            </a:r>
          </a:p>
          <a:p>
            <a:pPr marL="457200" indent="-457200" rtl="0">
              <a:buFont typeface="Wingdings" pitchFamily="2" charset="2"/>
              <a:buChar char="Ø"/>
            </a:pPr>
            <a:r>
              <a:rPr lang="pt-BR" b="1" dirty="0" smtClean="0">
                <a:solidFill>
                  <a:srgbClr val="0070C0"/>
                </a:solidFill>
              </a:rPr>
              <a:t> B) - </a:t>
            </a:r>
            <a:r>
              <a:rPr lang="pt-BR" b="1" dirty="0" smtClean="0">
                <a:solidFill>
                  <a:srgbClr val="0070C0"/>
                </a:solidFill>
              </a:rPr>
              <a:t>QUAIS </a:t>
            </a:r>
            <a:r>
              <a:rPr lang="pt-BR" b="1" dirty="0" smtClean="0">
                <a:solidFill>
                  <a:srgbClr val="0070C0"/>
                </a:solidFill>
              </a:rPr>
              <a:t>SÃO</a:t>
            </a:r>
            <a:r>
              <a:rPr lang="pt-BR" b="1" dirty="0" smtClean="0">
                <a:solidFill>
                  <a:srgbClr val="0070C0"/>
                </a:solidFill>
              </a:rPr>
              <a:t> AS BRINCADEIRAS </a:t>
            </a:r>
            <a:r>
              <a:rPr lang="pt-BR" b="1" dirty="0" smtClean="0">
                <a:solidFill>
                  <a:srgbClr val="0070C0"/>
                </a:solidFill>
              </a:rPr>
              <a:t>QUE ELES ESTÃO REALIZANDO?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583832" y="1569304"/>
            <a:ext cx="4824536" cy="1152128"/>
          </a:xfrm>
        </p:spPr>
        <p:txBody>
          <a:bodyPr rtlCol="0">
            <a:no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2)-RESPONDA ORALMENTE:</a:t>
            </a:r>
            <a:br>
              <a:rPr lang="pt-BR" b="1" dirty="0" smtClean="0">
                <a:solidFill>
                  <a:srgbClr val="002060"/>
                </a:solidFill>
              </a:rPr>
            </a:br>
            <a:r>
              <a:rPr lang="pt-BR" sz="2800" b="1" dirty="0">
                <a:solidFill>
                  <a:srgbClr val="002060"/>
                </a:solidFill>
              </a:rPr>
              <a:t/>
            </a:r>
            <a:br>
              <a:rPr lang="pt-BR" sz="2800" b="1" dirty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QUANTOS </a:t>
            </a:r>
            <a:r>
              <a:rPr lang="pt-BR" sz="2800" b="1" dirty="0" smtClean="0">
                <a:solidFill>
                  <a:schemeClr val="tx1">
                    <a:lumMod val="50000"/>
                  </a:schemeClr>
                </a:solidFill>
              </a:rPr>
              <a:t>BRINQUEDOS TEMOS,  CONTANDO TAMBÉM O BRINQUEDO QUE ESTÁ COM O MENINO?</a:t>
            </a:r>
            <a:endParaRPr lang="pt-BR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59896" y="6488668"/>
            <a:ext cx="163378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dirty="0">
                <a:latin typeface="+mj-lt"/>
                <a:hlinkClick r:id="rId3"/>
              </a:rPr>
              <a:t>https://portuguese.alibaba.com/</a:t>
            </a:r>
            <a:endParaRPr lang="pt-BR" sz="900" dirty="0">
              <a:latin typeface="+mj-lt"/>
            </a:endParaRPr>
          </a:p>
        </p:txBody>
      </p:sp>
      <p:pic>
        <p:nvPicPr>
          <p:cNvPr id="4098" name="Picture 2" descr="D:\Desktop\INCLUSÃO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56" y="441769"/>
            <a:ext cx="2062875" cy="170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esktop\INCLUSÃO\76dd7ff9d3e209bd12fd463e054846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18" y="2721432"/>
            <a:ext cx="2533065" cy="15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esktop\INCLUSÃO\56156bc3dbffff4be0e046964029a0d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85" y="3789040"/>
            <a:ext cx="2802231" cy="238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esktop\INCLUSÃO\e0595e36ee0e405c8694e78d0763bb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41584" y="4276745"/>
            <a:ext cx="1625622" cy="25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/>
          <p:cNvSpPr/>
          <p:nvPr/>
        </p:nvSpPr>
        <p:spPr>
          <a:xfrm rot="5400000">
            <a:off x="-2048090" y="3744565"/>
            <a:ext cx="49922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>
                <a:hlinkClick r:id="rId8"/>
              </a:rPr>
              <a:t>https://br.pinterest.com/search/pins</a:t>
            </a:r>
            <a:r>
              <a:rPr lang="pt-BR" sz="900" dirty="0" smtClean="0">
                <a:hlinkClick r:id="rId8"/>
              </a:rPr>
              <a:t>/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igos das criança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15_TF03896101.potx" id="{89497A73-0C88-4195-8A38-43AAC8638EE2}" vid="{E6B5ECC8-341F-41AB-B193-AACEAE7B9011}"/>
    </a:ext>
  </a:extLst>
</a:theme>
</file>

<file path=ppt/theme/theme2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40262f94-9f35-4ac3-9a90-690165a166b7"/>
    <ds:schemaRef ds:uri="a4f35948-e619-41b3-aa29-22878b09cfd2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educacional para crianças na escola, álbum (widescreen)</Template>
  <TotalTime>241</TotalTime>
  <Words>557</Words>
  <Application>Microsoft Office PowerPoint</Application>
  <PresentationFormat>Widescreen</PresentationFormat>
  <Paragraphs>96</Paragraphs>
  <Slides>14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Amigos das crianças 16X9</vt:lpstr>
      <vt:lpstr>                                                        ALUNOS NÃO ALFABETIZADOS                                              1ª FASE                       LÍNGUA PORTUGUESA </vt:lpstr>
      <vt:lpstr>COMO É BOM SER CRIANÇA E BRINCAR!</vt:lpstr>
      <vt:lpstr>ASSISTAM ESTE VÍDEO:</vt:lpstr>
      <vt:lpstr>3)-RESPONDA ORALMENTE: QUAL DOS BRINQUEDOS ACIMA É UTILIZADO PARA JOGAR FUTEBOL?</vt:lpstr>
      <vt:lpstr>4)-RESPONDA ORALMENTE: QUAL DOS BRINQUEDOS ACIMA COMEÇA COM A LETRA  A ?</vt:lpstr>
      <vt:lpstr>ESSA BRINCADEIRA É FÁCIL DE BRINCAR!</vt:lpstr>
      <vt:lpstr>ALUNOS NÃO ALFABETIZADO 1ºFASE MATEMÁTICA</vt:lpstr>
      <vt:lpstr>VAMOS BRINCAR USANDO A  MATEMÁTICA </vt:lpstr>
      <vt:lpstr>2)-RESPONDA ORALMENTE:  QUANTOS BRINQUEDOS TEMOS,  CONTANDO TAMBÉM O BRINQUEDO QUE ESTÁ COM O MENINO?</vt:lpstr>
      <vt:lpstr>BRINCAR DE CARRINHOS É MUITO LEGAL!  </vt:lpstr>
      <vt:lpstr>A BOLA PULA, ROLA, GIRA E CHEGA ATÉ AOS SEUS PÉS.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Ensino Fundamental I 1º ano Língua Portuguesa</dc:title>
  <dc:creator>smec38</dc:creator>
  <cp:lastModifiedBy>smec01</cp:lastModifiedBy>
  <cp:revision>40</cp:revision>
  <dcterms:created xsi:type="dcterms:W3CDTF">2020-06-25T14:13:18Z</dcterms:created>
  <dcterms:modified xsi:type="dcterms:W3CDTF">2020-07-13T14:19:59Z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