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75" r:id="rId6"/>
    <p:sldId id="266" r:id="rId7"/>
    <p:sldId id="277" r:id="rId8"/>
    <p:sldId id="278" r:id="rId9"/>
    <p:sldId id="276" r:id="rId10"/>
    <p:sldId id="270" r:id="rId11"/>
    <p:sldId id="279" r:id="rId12"/>
    <p:sldId id="286" r:id="rId13"/>
    <p:sldId id="271" r:id="rId14"/>
    <p:sldId id="272" r:id="rId15"/>
    <p:sldId id="282" r:id="rId16"/>
    <p:sldId id="283" r:id="rId17"/>
    <p:sldId id="273" r:id="rId18"/>
    <p:sldId id="288" r:id="rId19"/>
    <p:sldId id="289" r:id="rId20"/>
    <p:sldId id="291" r:id="rId21"/>
    <p:sldId id="287" r:id="rId22"/>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faria silva" initials="sfs" lastIdx="4" clrIdx="0">
    <p:extLst>
      <p:ext uri="{19B8F6BF-5375-455C-9EA6-DF929625EA0E}">
        <p15:presenceInfo xmlns:p15="http://schemas.microsoft.com/office/powerpoint/2012/main" userId="82c41dd142c48553" providerId="Windows Live"/>
      </p:ext>
    </p:extLst>
  </p:cmAuthor>
  <p:cmAuthor id="2" name="smec43" initials="s" lastIdx="1" clrIdx="1">
    <p:extLst>
      <p:ext uri="{19B8F6BF-5375-455C-9EA6-DF929625EA0E}">
        <p15:presenceInfo xmlns:p15="http://schemas.microsoft.com/office/powerpoint/2012/main" userId="smec4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6A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p:cViewPr varScale="1">
        <p:scale>
          <a:sx n="61" d="100"/>
          <a:sy n="61" d="100"/>
        </p:scale>
        <p:origin x="72" y="34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3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01T13:49:11.734" idx="1">
    <p:pos x="10" y="10"/>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9988597-0D2B-4D9B-875C-C07C90A297DA}" type="datetime1">
              <a:rPr lang="pt-BR" smtClean="0"/>
              <a:t>14/07/2020</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pt-BR" smtClean="0"/>
              <a:t>‹nº›</a:t>
            </a:fld>
            <a:endParaRPr lang="pt-B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8DDA0-C85B-4FC8-9EC9-8CAFA2783410}" type="datetime1">
              <a:rPr lang="pt-BR" smtClean="0"/>
              <a:pPr/>
              <a:t>14/07/2020</a:t>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endParaRPr lang="pt-BR" noProof="0"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pt-BR" noProof="0" smtClean="0"/>
              <a:t>‹nº›</a:t>
            </a:fld>
            <a:endParaRPr lang="pt-BR"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a:t>
            </a:fld>
            <a:endParaRPr lang="pt-BR" dirty="0"/>
          </a:p>
        </p:txBody>
      </p:sp>
    </p:spTree>
    <p:extLst>
      <p:ext uri="{BB962C8B-B14F-4D97-AF65-F5344CB8AC3E}">
        <p14:creationId xmlns:p14="http://schemas.microsoft.com/office/powerpoint/2010/main" val="70339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r>
              <a:rPr lang="pt-BR" dirty="0" smtClean="0"/>
              <a:t>NOTA: Para alterar as imagens no slide, selecione e exclua uma imagem. Em seguida, clique no ícone Inserir Imagem no espaço reservado para inserir sua própria imagem.</a:t>
            </a:r>
            <a:endParaRPr lang="pt-BR" dirty="0"/>
          </a:p>
        </p:txBody>
      </p:sp>
      <p:sp>
        <p:nvSpPr>
          <p:cNvPr id="4" name="Espaço Reservado para Número de Slide 3"/>
          <p:cNvSpPr>
            <a:spLocks noGrp="1"/>
          </p:cNvSpPr>
          <p:nvPr>
            <p:ph type="sldNum" sz="quarter" idx="10"/>
          </p:nvPr>
        </p:nvSpPr>
        <p:spPr/>
        <p:txBody>
          <a:bodyPr rtlCol="0"/>
          <a:lstStyle/>
          <a:p>
            <a:pPr rtl="0"/>
            <a:fld id="{5534C2EF-8A97-4DAF-B099-E567883644D6}" type="slidenum">
              <a:rPr lang="pt-BR" smtClean="0"/>
              <a:t>3</a:t>
            </a:fld>
            <a:endParaRPr lang="pt-BR" dirty="0"/>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5</a:t>
            </a:fld>
            <a:endParaRPr lang="pt-BR" dirty="0"/>
          </a:p>
        </p:txBody>
      </p:sp>
    </p:spTree>
    <p:extLst>
      <p:ext uri="{BB962C8B-B14F-4D97-AF65-F5344CB8AC3E}">
        <p14:creationId xmlns:p14="http://schemas.microsoft.com/office/powerpoint/2010/main" val="290091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7</a:t>
            </a:fld>
            <a:endParaRPr lang="pt-BR" dirty="0"/>
          </a:p>
        </p:txBody>
      </p:sp>
    </p:spTree>
    <p:extLst>
      <p:ext uri="{BB962C8B-B14F-4D97-AF65-F5344CB8AC3E}">
        <p14:creationId xmlns:p14="http://schemas.microsoft.com/office/powerpoint/2010/main" val="337999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10</a:t>
            </a:fld>
            <a:endParaRPr lang="pt-BR" dirty="0"/>
          </a:p>
        </p:txBody>
      </p:sp>
    </p:spTree>
    <p:extLst>
      <p:ext uri="{BB962C8B-B14F-4D97-AF65-F5344CB8AC3E}">
        <p14:creationId xmlns:p14="http://schemas.microsoft.com/office/powerpoint/2010/main" val="69103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11</a:t>
            </a:fld>
            <a:endParaRPr lang="pt-BR" dirty="0"/>
          </a:p>
        </p:txBody>
      </p:sp>
    </p:spTree>
    <p:extLst>
      <p:ext uri="{BB962C8B-B14F-4D97-AF65-F5344CB8AC3E}">
        <p14:creationId xmlns:p14="http://schemas.microsoft.com/office/powerpoint/2010/main" val="226533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14</a:t>
            </a:fld>
            <a:endParaRPr lang="pt-BR" dirty="0"/>
          </a:p>
        </p:txBody>
      </p:sp>
    </p:spTree>
    <p:extLst>
      <p:ext uri="{BB962C8B-B14F-4D97-AF65-F5344CB8AC3E}">
        <p14:creationId xmlns:p14="http://schemas.microsoft.com/office/powerpoint/2010/main" val="3003810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ítulo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pt-BR" noProof="0" smtClean="0"/>
              <a:t>Clique para editar o título mestre</a:t>
            </a:r>
            <a:endParaRPr lang="pt-BR" noProof="0" dirty="0"/>
          </a:p>
        </p:txBody>
      </p:sp>
      <p:sp>
        <p:nvSpPr>
          <p:cNvPr id="3" name="Subtítulo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smtClean="0"/>
              <a:t>Clique para editar o estilo do subtítulo mestre</a:t>
            </a:r>
            <a:endParaRPr lang="pt-BR"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uas Imagens com Legendas">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pt-BR" noProof="0" smtClean="0"/>
              <a:t>Clique para editar o título mestre</a:t>
            </a:r>
            <a:endParaRPr lang="pt-BR" noProof="0" dirty="0"/>
          </a:p>
        </p:txBody>
      </p:sp>
      <p:sp>
        <p:nvSpPr>
          <p:cNvPr id="7" name="Forma Livre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5" name="Espaço Reservado para Imagem 14" descr="Um espaço reservado vazio para adicionar uma imagem. Clique no espaço reservado e selecione a imagem que você deseja adicionar"/>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
        <p:nvSpPr>
          <p:cNvPr id="17" name="Espaço Reservado para Texto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t-BR" noProof="0" smtClean="0"/>
              <a:t>Clique para editar o texto mestre</a:t>
            </a:r>
          </a:p>
        </p:txBody>
      </p:sp>
      <p:sp>
        <p:nvSpPr>
          <p:cNvPr id="18" name="Forma Livre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9" name="Espaço Reservado para Imagem 18" descr="Um espaço reservado vazio para adicionar uma imagem. Clique no espaço reservado e selecione a imagem que você deseja adicionar"/>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
        <p:nvSpPr>
          <p:cNvPr id="20" name="Espaço Reservado para Texto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t-BR" noProof="0" smtClean="0"/>
              <a:t>Clique para editar o texto mestre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ês Imagens com Legendas">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pt-BR" noProof="0" smtClean="0"/>
              <a:t>Clique para editar o título mestre</a:t>
            </a:r>
            <a:endParaRPr lang="pt-BR" noProof="0" dirty="0"/>
          </a:p>
        </p:txBody>
      </p:sp>
      <p:sp>
        <p:nvSpPr>
          <p:cNvPr id="7" name="Forma Livre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5" name="Espaço Reservado para Imagem 14" descr="Um espaço reservado vazio para adicionar uma imagem. Clique no espaço reservado e selecione a imagem que você deseja adicionar"/>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
        <p:nvSpPr>
          <p:cNvPr id="18" name="Forma Livre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9" name="Espaço Reservado para Imagem 18" descr="Um espaço reservado vazio para adicionar uma imagem. Clique no espaço reservado e selecione a imagem que você deseja adicionar"/>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12" name="Forma Livre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3" name="Espaço Reservado para Imagem 12" descr="Um espaço reservado vazio para adicionar uma imagem. Clique no espaço reservado e selecione a imagem que você deseja adicionar"/>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17" name="Espaço Reservado para Texto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pt-BR" noProof="0" smtClean="0"/>
              <a:t>Clique para editar o texto mestre</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co Imagens">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ítulo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pt-BR" noProof="0" smtClean="0"/>
              <a:t>Clique para editar o título mestre</a:t>
            </a:r>
            <a:endParaRPr lang="pt-BR" noProof="0" dirty="0"/>
          </a:p>
        </p:txBody>
      </p:sp>
      <p:sp>
        <p:nvSpPr>
          <p:cNvPr id="8" name="Forma Livre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9" name="Espaço Reservado para Imagem 8" descr="Um espaço reservado vazio para adicionar uma imagem. Clique no espaço reservado e selecione a imagem que você deseja adicionar"/>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
        <p:nvSpPr>
          <p:cNvPr id="10" name="Forma Livre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1" name="Espaço Reservado para Imagem 10" descr="Um espaço reservado vazio para adicionar uma imagem. Clique no espaço reservado e selecione a imagem que você deseja adicionar"/>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12" name="Forma Livre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3" name="Espaço Reservado para Imagem 12" descr="Um espaço reservado vazio para adicionar uma imagem. Clique no espaço reservado e selecione a imagem que você deseja adicionar"/>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14" name="Forma Livre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15" name="Espaço Reservado para Imagem 14" descr="Um espaço reservado vazio para adicionar uma imagem. Clique no espaço reservado e selecione a imagem que você deseja adicionar"/>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pt-BR" noProof="0" smtClean="0"/>
              <a:t>Clique no ícone para adicionar uma imagem</a:t>
            </a:r>
            <a:endParaRPr lang="pt-BR" noProof="0" dirty="0"/>
          </a:p>
        </p:txBody>
      </p:sp>
      <p:sp>
        <p:nvSpPr>
          <p:cNvPr id="20" name="Forma Livre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21" name="Espaço Reservado para Imagem 20" descr="Um espaço reservado vazio para adicionar uma imagem. Clique no espaço reservado e selecione a imagem que você deseja adicionar"/>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pt-BR" noProof="0" smtClean="0"/>
              <a:t>Clique no ícone para adicionar uma imagem</a:t>
            </a:r>
            <a:endParaRPr lang="pt-BR"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4" name="Espaço Reservado para Data 3"/>
          <p:cNvSpPr>
            <a:spLocks noGrp="1"/>
          </p:cNvSpPr>
          <p:nvPr>
            <p:ph type="dt" sz="half" idx="10"/>
          </p:nvPr>
        </p:nvSpPr>
        <p:spPr/>
        <p:txBody>
          <a:bodyPr rtlCol="0"/>
          <a:lstStyle/>
          <a:p>
            <a:pPr rtl="0"/>
            <a:fld id="{7F1EE913-EB6C-49FE-896A-DC5C09AC5099}" type="datetime1">
              <a:rPr lang="pt-BR" noProof="0" smtClean="0"/>
              <a:t>14/07/2020</a:t>
            </a:fld>
            <a:endParaRPr lang="pt-BR" noProof="0" dirty="0"/>
          </a:p>
        </p:txBody>
      </p:sp>
      <p:sp>
        <p:nvSpPr>
          <p:cNvPr id="6" name="Espaço Reservado para Número do Slide 5"/>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365125"/>
            <a:ext cx="1828799" cy="4940300"/>
          </a:xfrm>
        </p:spPr>
        <p:txBody>
          <a:bodyPr vert="eaVert" rtlCol="0"/>
          <a:lstStyle/>
          <a:p>
            <a:pPr rtl="0"/>
            <a:r>
              <a:rPr lang="pt-BR" noProof="0" smtClean="0"/>
              <a:t>Clique para editar o título mestre</a:t>
            </a:r>
            <a:endParaRPr lang="pt-BR" noProof="0" dirty="0"/>
          </a:p>
        </p:txBody>
      </p:sp>
      <p:sp>
        <p:nvSpPr>
          <p:cNvPr id="3" name="Espaço Reservado para Texto Vertical 2"/>
          <p:cNvSpPr>
            <a:spLocks noGrp="1"/>
          </p:cNvSpPr>
          <p:nvPr>
            <p:ph type="body" orient="vert" idx="1"/>
          </p:nvPr>
        </p:nvSpPr>
        <p:spPr>
          <a:xfrm>
            <a:off x="1524000" y="365125"/>
            <a:ext cx="6858000" cy="4940300"/>
          </a:xfrm>
        </p:spPr>
        <p:txBody>
          <a:bodyPr vert="eaVert"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4" name="Espaço Reservado para Data 3"/>
          <p:cNvSpPr>
            <a:spLocks noGrp="1"/>
          </p:cNvSpPr>
          <p:nvPr>
            <p:ph type="dt" sz="half" idx="10"/>
          </p:nvPr>
        </p:nvSpPr>
        <p:spPr/>
        <p:txBody>
          <a:bodyPr rtlCol="0"/>
          <a:lstStyle/>
          <a:p>
            <a:pPr rtl="0"/>
            <a:fld id="{02D05F3E-783B-4EC3-B97B-7E802FFC7948}" type="datetime1">
              <a:rPr lang="pt-BR" noProof="0" smtClean="0"/>
              <a:t>14/07/2020</a:t>
            </a:fld>
            <a:endParaRPr lang="pt-BR" noProof="0" dirty="0"/>
          </a:p>
        </p:txBody>
      </p:sp>
      <p:sp>
        <p:nvSpPr>
          <p:cNvPr id="6" name="Espaço Reservado para Número do Slide 5"/>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4" name="Espaço Reservado para Data 3"/>
          <p:cNvSpPr>
            <a:spLocks noGrp="1"/>
          </p:cNvSpPr>
          <p:nvPr>
            <p:ph type="dt" sz="half" idx="10"/>
          </p:nvPr>
        </p:nvSpPr>
        <p:spPr/>
        <p:txBody>
          <a:bodyPr rtlCol="0"/>
          <a:lstStyle/>
          <a:p>
            <a:pPr rtl="0"/>
            <a:fld id="{11E60A32-2AE6-465A-9F55-1C7E94995FDA}" type="datetime1">
              <a:rPr lang="pt-BR" noProof="0" smtClean="0"/>
              <a:t>14/07/2020</a:t>
            </a:fld>
            <a:endParaRPr lang="pt-BR" noProof="0" dirty="0"/>
          </a:p>
        </p:txBody>
      </p:sp>
      <p:sp>
        <p:nvSpPr>
          <p:cNvPr id="6" name="Espaço Reservado para Número do Slide 5"/>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ítulo 1"/>
          <p:cNvSpPr>
            <a:spLocks noGrp="1"/>
          </p:cNvSpPr>
          <p:nvPr>
            <p:ph type="title"/>
          </p:nvPr>
        </p:nvSpPr>
        <p:spPr>
          <a:xfrm>
            <a:off x="3352800" y="533400"/>
            <a:ext cx="7315200" cy="1828800"/>
          </a:xfrm>
        </p:spPr>
        <p:txBody>
          <a:bodyPr rtlCol="0" anchor="b">
            <a:normAutofit/>
          </a:bodyPr>
          <a:lstStyle>
            <a:lvl1pPr>
              <a:defRPr sz="4400"/>
            </a:lvl1pPr>
          </a:lstStyle>
          <a:p>
            <a:pPr rtl="0"/>
            <a:r>
              <a:rPr lang="pt-BR" noProof="0" smtClean="0"/>
              <a:t>Clique para editar o título mestre</a:t>
            </a:r>
            <a:endParaRPr lang="pt-BR" noProof="0" dirty="0"/>
          </a:p>
        </p:txBody>
      </p:sp>
      <p:sp>
        <p:nvSpPr>
          <p:cNvPr id="3" name="Espaço Reservado para Texto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smtClean="0"/>
              <a:t>Clique para editar o texto mestre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sz="half" idx="1"/>
          </p:nvPr>
        </p:nvSpPr>
        <p:spPr>
          <a:xfrm>
            <a:off x="1524000" y="1825625"/>
            <a:ext cx="4389120" cy="3474720"/>
          </a:xfrm>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Conteúdo 3"/>
          <p:cNvSpPr>
            <a:spLocks noGrp="1"/>
          </p:cNvSpPr>
          <p:nvPr>
            <p:ph sz="half" idx="2"/>
          </p:nvPr>
        </p:nvSpPr>
        <p:spPr>
          <a:xfrm>
            <a:off x="6278880" y="1825625"/>
            <a:ext cx="4389120" cy="3474720"/>
          </a:xfrm>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5" name="Espaço Reservado para Data 4"/>
          <p:cNvSpPr>
            <a:spLocks noGrp="1"/>
          </p:cNvSpPr>
          <p:nvPr>
            <p:ph type="dt" sz="half" idx="10"/>
          </p:nvPr>
        </p:nvSpPr>
        <p:spPr/>
        <p:txBody>
          <a:bodyPr rtlCol="0"/>
          <a:lstStyle/>
          <a:p>
            <a:pPr rtl="0"/>
            <a:fld id="{0232CF8E-4A55-4E41-BAED-3495281D7486}" type="datetime1">
              <a:rPr lang="pt-BR" noProof="0" smtClean="0"/>
              <a:t>14/07/2020</a:t>
            </a:fld>
            <a:endParaRPr lang="pt-BR" noProof="0" dirty="0"/>
          </a:p>
        </p:txBody>
      </p:sp>
      <p:sp>
        <p:nvSpPr>
          <p:cNvPr id="7" name="Espaço Reservado para Número do Slide 6"/>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Texto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p>
        </p:txBody>
      </p:sp>
      <p:sp>
        <p:nvSpPr>
          <p:cNvPr id="4" name="Espaço Reservado para Conteúdo 3"/>
          <p:cNvSpPr>
            <a:spLocks noGrp="1"/>
          </p:cNvSpPr>
          <p:nvPr>
            <p:ph sz="half" idx="2"/>
          </p:nvPr>
        </p:nvSpPr>
        <p:spPr>
          <a:xfrm>
            <a:off x="1524000" y="2624666"/>
            <a:ext cx="4389120" cy="2675467"/>
          </a:xfrm>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Texto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p>
        </p:txBody>
      </p:sp>
      <p:sp>
        <p:nvSpPr>
          <p:cNvPr id="6" name="Espaço Reservado para Conteúdo 5"/>
          <p:cNvSpPr>
            <a:spLocks noGrp="1"/>
          </p:cNvSpPr>
          <p:nvPr>
            <p:ph sz="quarter" idx="4"/>
          </p:nvPr>
        </p:nvSpPr>
        <p:spPr>
          <a:xfrm>
            <a:off x="6278880" y="2624666"/>
            <a:ext cx="4389120" cy="2675467"/>
          </a:xfrm>
        </p:spPr>
        <p:txBody>
          <a:bodyPr rtlCol="0"/>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8" name="Espaço Reservado para Rodapé 7"/>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7" name="Espaço Reservado para Data 6"/>
          <p:cNvSpPr>
            <a:spLocks noGrp="1"/>
          </p:cNvSpPr>
          <p:nvPr>
            <p:ph type="dt" sz="half" idx="10"/>
          </p:nvPr>
        </p:nvSpPr>
        <p:spPr/>
        <p:txBody>
          <a:bodyPr rtlCol="0"/>
          <a:lstStyle/>
          <a:p>
            <a:pPr rtl="0"/>
            <a:fld id="{7917D8D7-0AF7-4111-9E6A-8C12A2F2113A}" type="datetime1">
              <a:rPr lang="pt-BR" noProof="0" smtClean="0"/>
              <a:t>14/07/2020</a:t>
            </a:fld>
            <a:endParaRPr lang="pt-BR" noProof="0" dirty="0"/>
          </a:p>
        </p:txBody>
      </p:sp>
      <p:sp>
        <p:nvSpPr>
          <p:cNvPr id="9" name="Espaço Reservado para Número do Slide 8"/>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4" name="Espaço Reservado para Rodapé 3"/>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3" name="Espaço Reservado para Data 2"/>
          <p:cNvSpPr>
            <a:spLocks noGrp="1"/>
          </p:cNvSpPr>
          <p:nvPr>
            <p:ph type="dt" sz="half" idx="10"/>
          </p:nvPr>
        </p:nvSpPr>
        <p:spPr/>
        <p:txBody>
          <a:bodyPr rtlCol="0"/>
          <a:lstStyle/>
          <a:p>
            <a:pPr rtl="0"/>
            <a:fld id="{B8AB14AD-F6C2-4D44-8E9D-36AB0134B210}" type="datetime1">
              <a:rPr lang="pt-BR" noProof="0" smtClean="0"/>
              <a:t>14/07/2020</a:t>
            </a:fld>
            <a:endParaRPr lang="pt-BR" noProof="0" dirty="0"/>
          </a:p>
        </p:txBody>
      </p:sp>
      <p:sp>
        <p:nvSpPr>
          <p:cNvPr id="5" name="Espaço Reservado para Número do Slide 4"/>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2" name="Espaço Reservado para Data 1"/>
          <p:cNvSpPr>
            <a:spLocks noGrp="1"/>
          </p:cNvSpPr>
          <p:nvPr>
            <p:ph type="dt" sz="half" idx="10"/>
          </p:nvPr>
        </p:nvSpPr>
        <p:spPr/>
        <p:txBody>
          <a:bodyPr rtlCol="0"/>
          <a:lstStyle/>
          <a:p>
            <a:pPr rtl="0"/>
            <a:fld id="{B68A9F91-49DE-438C-8D21-EB10724BBB87}" type="datetime1">
              <a:rPr lang="pt-BR" noProof="0" smtClean="0"/>
              <a:t>14/07/2020</a:t>
            </a:fld>
            <a:endParaRPr lang="pt-BR" noProof="0" dirty="0"/>
          </a:p>
        </p:txBody>
      </p:sp>
      <p:sp>
        <p:nvSpPr>
          <p:cNvPr id="4" name="Espaço Reservado para Número do Slide 3"/>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Conteúdo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pt-BR" noProof="0" smtClean="0"/>
              <a:t>Clique para editar 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Texto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p>
        </p:txBody>
      </p:sp>
      <p:sp>
        <p:nvSpPr>
          <p:cNvPr id="6" name="Espaço Reservado para Rodapé 5"/>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5" name="Espaço Reservado para Data 4"/>
          <p:cNvSpPr>
            <a:spLocks noGrp="1"/>
          </p:cNvSpPr>
          <p:nvPr>
            <p:ph type="dt" sz="half" idx="10"/>
          </p:nvPr>
        </p:nvSpPr>
        <p:spPr/>
        <p:txBody>
          <a:bodyPr rtlCol="0"/>
          <a:lstStyle/>
          <a:p>
            <a:pPr rtl="0"/>
            <a:fld id="{C895AE04-6D0F-47DB-8DD3-3DB2A7680FEA}" type="datetime1">
              <a:rPr lang="pt-BR" noProof="0" smtClean="0"/>
              <a:t>14/07/2020</a:t>
            </a:fld>
            <a:endParaRPr lang="pt-BR" noProof="0" dirty="0"/>
          </a:p>
        </p:txBody>
      </p:sp>
      <p:sp>
        <p:nvSpPr>
          <p:cNvPr id="7" name="Espaço Reservado para Número do Slide 6"/>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m com Legenda">
    <p:spTree>
      <p:nvGrpSpPr>
        <p:cNvPr id="1" name=""/>
        <p:cNvGrpSpPr/>
        <p:nvPr/>
      </p:nvGrpSpPr>
      <p:grpSpPr>
        <a:xfrm>
          <a:off x="0" y="0"/>
          <a:ext cx="0" cy="0"/>
          <a:chOff x="0" y="0"/>
          <a:chExt cx="0" cy="0"/>
        </a:xfrm>
      </p:grpSpPr>
      <p:sp>
        <p:nvSpPr>
          <p:cNvPr id="8" name="Forma Livre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pt-BR" noProof="0" dirty="0"/>
          </a:p>
        </p:txBody>
      </p:sp>
      <p:sp>
        <p:nvSpPr>
          <p:cNvPr id="2" name="Título 1"/>
          <p:cNvSpPr>
            <a:spLocks noGrp="1"/>
          </p:cNvSpPr>
          <p:nvPr>
            <p:ph type="title"/>
          </p:nvPr>
        </p:nvSpPr>
        <p:spPr/>
        <p:txBody>
          <a:bodyPr rtlCol="0" anchor="b"/>
          <a:lstStyle>
            <a:lvl1pPr>
              <a:defRPr sz="3200"/>
            </a:lvl1pPr>
          </a:lstStyle>
          <a:p>
            <a:pPr rtl="0"/>
            <a:r>
              <a:rPr lang="pt-BR" noProof="0" smtClean="0"/>
              <a:t>Clique para editar o título mestre</a:t>
            </a:r>
            <a:endParaRPr lang="pt-BR" noProof="0" dirty="0"/>
          </a:p>
        </p:txBody>
      </p:sp>
      <p:sp>
        <p:nvSpPr>
          <p:cNvPr id="12" name="Espaço Reservado para Imagem 11" descr="Um espaço reservado vazio para adicionar uma imagem. Clique no espaço reservado e selecione a imagem que você deseja adicionar"/>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dirty="0"/>
          </a:p>
        </p:txBody>
      </p:sp>
      <p:sp>
        <p:nvSpPr>
          <p:cNvPr id="4" name="Espaço Reservado para Texto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p>
        </p:txBody>
      </p:sp>
      <p:sp>
        <p:nvSpPr>
          <p:cNvPr id="6" name="Espaço Reservado para Rodapé 5"/>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5" name="Espaço Reservado para Data 4"/>
          <p:cNvSpPr>
            <a:spLocks noGrp="1"/>
          </p:cNvSpPr>
          <p:nvPr>
            <p:ph type="dt" sz="half" idx="10"/>
          </p:nvPr>
        </p:nvSpPr>
        <p:spPr/>
        <p:txBody>
          <a:bodyPr rtlCol="0"/>
          <a:lstStyle/>
          <a:p>
            <a:pPr rtl="0"/>
            <a:fld id="{73FDFC78-E75E-4493-9CCC-A2111FDE55E8}" type="datetime1">
              <a:rPr lang="pt-BR" noProof="0" smtClean="0"/>
              <a:t>14/07/2020</a:t>
            </a:fld>
            <a:endParaRPr lang="pt-BR" noProof="0" dirty="0"/>
          </a:p>
        </p:txBody>
      </p:sp>
      <p:sp>
        <p:nvSpPr>
          <p:cNvPr id="7" name="Espaço Reservado para Número do Slide 6"/>
          <p:cNvSpPr>
            <a:spLocks noGrp="1"/>
          </p:cNvSpPr>
          <p:nvPr>
            <p:ph type="sldNum" sz="quarter" idx="12"/>
          </p:nvPr>
        </p:nvSpPr>
        <p:spPr/>
        <p:txBody>
          <a:bodyPr rtlCol="0"/>
          <a:lstStyle/>
          <a:p>
            <a:pPr rtl="0"/>
            <a:fld id="{289D71E3-7D81-4C24-B9D8-6B108755C64C}" type="slidenum">
              <a:rPr lang="pt-BR" noProof="0" smtClean="0"/>
              <a:t>‹nº›</a:t>
            </a:fld>
            <a:endParaRPr lang="pt-BR"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Espaço Reservado para Título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pt-BR" noProof="0" dirty="0" smtClean="0"/>
              <a:t>Clique para editar o estilo de título Mestre</a:t>
            </a:r>
            <a:endParaRPr lang="pt-BR" noProof="0" dirty="0"/>
          </a:p>
        </p:txBody>
      </p:sp>
      <p:sp>
        <p:nvSpPr>
          <p:cNvPr id="3" name="Espaço Reservado para Texto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endParaRPr lang="pt-BR" noProof="0" dirty="0"/>
          </a:p>
        </p:txBody>
      </p:sp>
      <p:sp>
        <p:nvSpPr>
          <p:cNvPr id="5" name="Espaço Reservado para Rodapé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pt-BR" noProof="0" dirty="0" smtClean="0"/>
              <a:t>Adicionar um rodapé</a:t>
            </a:r>
            <a:endParaRPr lang="pt-BR" noProof="0" dirty="0"/>
          </a:p>
        </p:txBody>
      </p:sp>
      <p:sp>
        <p:nvSpPr>
          <p:cNvPr id="4" name="Espaço Reservado para Data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9ECD4BF1-404F-4190-9800-037DC8B78598}" type="datetime1">
              <a:rPr lang="pt-BR" noProof="0" smtClean="0"/>
              <a:t>14/07/2020</a:t>
            </a:fld>
            <a:endParaRPr lang="pt-BR" noProof="0" dirty="0"/>
          </a:p>
        </p:txBody>
      </p:sp>
      <p:sp>
        <p:nvSpPr>
          <p:cNvPr id="6" name="Espaço Reservado para Número do Slide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pt-BR" noProof="0" smtClean="0"/>
              <a:pPr rtl="0"/>
              <a:t>‹nº›</a:t>
            </a:fld>
            <a:endParaRPr lang="pt-BR"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amazon.com.br/Domino-Tradicional-Madeira-Estojo-Junges/dp/B07MSKT25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br.pinterest.com/pin/15903343058046547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r.pinterest.com/pin/33495590967171770/"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br.pinterest.com/pin/33495590967171770/"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br.pinterest.com/pin/35458817064507743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O-M5i4uCPg&amp;feature=youtu.be"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comments" Target="../comments/comment1.xml"/><Relationship Id="rId5" Type="http://schemas.openxmlformats.org/officeDocument/2006/relationships/hyperlink" Target="https://www.dicio.com.br/domino/"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gS6eoVMYQI&amp;feature=youtu.b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youtube.com/watch?v=a5lzFMNm7Fk&amp;feature=youtu.b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s-MylNcEic&amp;feature=youtu.be"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59495" y="1916832"/>
            <a:ext cx="8458200" cy="2271513"/>
          </a:xfrm>
        </p:spPr>
        <p:txBody>
          <a:bodyPr rtlCol="0">
            <a:normAutofit fontScale="90000"/>
          </a:bodyPr>
          <a:lstStyle/>
          <a:p>
            <a:pPr algn="ctr"/>
            <a:r>
              <a:rPr lang="pt-BR" sz="4000" b="1" dirty="0" smtClean="0">
                <a:solidFill>
                  <a:schemeClr val="tx2"/>
                </a:solidFill>
                <a:latin typeface="Times New Roman" panose="02020603050405020304" pitchFamily="18" charset="0"/>
                <a:cs typeface="Times New Roman" panose="02020603050405020304" pitchFamily="18" charset="0"/>
              </a:rPr>
              <a:t>ALUNOS(AS) EM PROCESSO DE  ALFABETIZAÇÃO</a:t>
            </a:r>
            <a:br>
              <a:rPr lang="pt-BR" sz="4000" b="1" dirty="0" smtClean="0">
                <a:solidFill>
                  <a:schemeClr val="tx2"/>
                </a:solidFill>
                <a:latin typeface="Times New Roman" panose="02020603050405020304" pitchFamily="18" charset="0"/>
                <a:cs typeface="Times New Roman" panose="02020603050405020304" pitchFamily="18" charset="0"/>
              </a:rPr>
            </a:br>
            <a:r>
              <a:rPr lang="pt-BR" b="1" dirty="0" smtClean="0">
                <a:solidFill>
                  <a:schemeClr val="tx2"/>
                </a:solidFill>
                <a:latin typeface="Times New Roman" panose="02020603050405020304" pitchFamily="18" charset="0"/>
                <a:cs typeface="Times New Roman" panose="02020603050405020304" pitchFamily="18" charset="0"/>
              </a:rPr>
              <a:t/>
            </a:r>
            <a:br>
              <a:rPr lang="pt-BR" b="1" dirty="0" smtClean="0">
                <a:solidFill>
                  <a:schemeClr val="tx2"/>
                </a:solidFill>
                <a:latin typeface="Times New Roman" panose="02020603050405020304" pitchFamily="18" charset="0"/>
                <a:cs typeface="Times New Roman" panose="02020603050405020304" pitchFamily="18" charset="0"/>
              </a:rPr>
            </a:br>
            <a:r>
              <a:rPr lang="pt-BR" sz="3600" b="1" dirty="0" smtClean="0">
                <a:solidFill>
                  <a:schemeClr val="tx2"/>
                </a:solidFill>
                <a:latin typeface="Times New Roman" panose="02020603050405020304" pitchFamily="18" charset="0"/>
                <a:cs typeface="Times New Roman" panose="02020603050405020304" pitchFamily="18" charset="0"/>
              </a:rPr>
              <a:t>2ª </a:t>
            </a:r>
            <a:r>
              <a:rPr lang="pt-BR" sz="3600" b="1" dirty="0">
                <a:solidFill>
                  <a:schemeClr val="tx2"/>
                </a:solidFill>
                <a:latin typeface="Times New Roman" panose="02020603050405020304" pitchFamily="18" charset="0"/>
                <a:cs typeface="Times New Roman" panose="02020603050405020304" pitchFamily="18" charset="0"/>
              </a:rPr>
              <a:t>FASE</a:t>
            </a:r>
            <a:br>
              <a:rPr lang="pt-BR" sz="3600" b="1" dirty="0">
                <a:solidFill>
                  <a:schemeClr val="tx2"/>
                </a:solidFill>
                <a:latin typeface="Times New Roman" panose="02020603050405020304" pitchFamily="18" charset="0"/>
                <a:cs typeface="Times New Roman" panose="02020603050405020304" pitchFamily="18" charset="0"/>
              </a:rPr>
            </a:br>
            <a:r>
              <a:rPr lang="pt-BR" sz="3200" b="1" dirty="0" smtClean="0">
                <a:solidFill>
                  <a:schemeClr val="tx2"/>
                </a:solidFill>
                <a:latin typeface="Times New Roman" panose="02020603050405020304" pitchFamily="18" charset="0"/>
                <a:cs typeface="Times New Roman" panose="02020603050405020304" pitchFamily="18" charset="0"/>
              </a:rPr>
              <a:t>LÍNGUA PORTUGUESA</a:t>
            </a:r>
            <a:endParaRPr lang="pt-BR" sz="3200" dirty="0"/>
          </a:p>
        </p:txBody>
      </p:sp>
      <p:sp>
        <p:nvSpPr>
          <p:cNvPr id="3" name="Subtítulo 2"/>
          <p:cNvSpPr>
            <a:spLocks noGrp="1"/>
          </p:cNvSpPr>
          <p:nvPr>
            <p:ph type="subTitle" idx="1"/>
          </p:nvPr>
        </p:nvSpPr>
        <p:spPr>
          <a:xfrm>
            <a:off x="2245295" y="5943600"/>
            <a:ext cx="7086600" cy="914400"/>
          </a:xfrm>
        </p:spPr>
        <p:txBody>
          <a:bodyPr rtlCol="0">
            <a:normAutofit fontScale="25000" lnSpcReduction="20000"/>
          </a:bodyPr>
          <a:lstStyle/>
          <a:p>
            <a:pPr algn="ctr"/>
            <a:endParaRPr lang="pt-BR" b="1" dirty="0" smtClean="0">
              <a:solidFill>
                <a:schemeClr val="tx2"/>
              </a:solidFill>
              <a:latin typeface="Times New Roman" panose="02020603050405020304" pitchFamily="18" charset="0"/>
              <a:cs typeface="Times New Roman" panose="02020603050405020304" pitchFamily="18" charset="0"/>
            </a:endParaRPr>
          </a:p>
          <a:p>
            <a:pPr algn="ctr"/>
            <a:r>
              <a:rPr lang="pt-BR" sz="8000" b="1" dirty="0" smtClean="0">
                <a:solidFill>
                  <a:schemeClr val="tx2"/>
                </a:solidFill>
                <a:latin typeface="Times New Roman" panose="02020603050405020304" pitchFamily="18" charset="0"/>
                <a:cs typeface="Times New Roman" panose="02020603050405020304" pitchFamily="18" charset="0"/>
              </a:rPr>
              <a:t>Secretaria </a:t>
            </a:r>
            <a:r>
              <a:rPr lang="pt-BR" sz="8000" b="1" dirty="0">
                <a:solidFill>
                  <a:schemeClr val="tx2"/>
                </a:solidFill>
                <a:latin typeface="Times New Roman" panose="02020603050405020304" pitchFamily="18" charset="0"/>
                <a:cs typeface="Times New Roman" panose="02020603050405020304" pitchFamily="18" charset="0"/>
              </a:rPr>
              <a:t>Municipal de Educação e Cultura de Alfenas</a:t>
            </a:r>
          </a:p>
          <a:p>
            <a:pPr algn="ctr"/>
            <a:r>
              <a:rPr lang="pt-BR" sz="8000" b="1" dirty="0">
                <a:solidFill>
                  <a:schemeClr val="tx2"/>
                </a:solidFill>
                <a:latin typeface="Times New Roman" panose="02020603050405020304" pitchFamily="18" charset="0"/>
                <a:cs typeface="Times New Roman" panose="02020603050405020304" pitchFamily="18" charset="0"/>
              </a:rPr>
              <a:t>2020</a:t>
            </a:r>
          </a:p>
        </p:txBody>
      </p:sp>
      <p:pic>
        <p:nvPicPr>
          <p:cNvPr id="4" name="Imagem 3" descr="Brasã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315" y="0"/>
            <a:ext cx="1398561" cy="1546322"/>
          </a:xfrm>
          <a:prstGeom prst="rect">
            <a:avLst/>
          </a:prstGeom>
          <a:noFill/>
          <a:ln>
            <a:noFill/>
          </a:ln>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9829800" cy="1983754"/>
          </a:xfrm>
        </p:spPr>
        <p:txBody>
          <a:bodyPr rtlCol="0">
            <a:normAutofit/>
          </a:bodyPr>
          <a:lstStyle/>
          <a:p>
            <a:pPr algn="ctr"/>
            <a:r>
              <a:rPr lang="pt-BR" b="1" dirty="0" smtClean="0">
                <a:solidFill>
                  <a:schemeClr val="tx2"/>
                </a:solidFill>
                <a:latin typeface="Times New Roman" panose="02020603050405020304" pitchFamily="18" charset="0"/>
                <a:cs typeface="Times New Roman" panose="02020603050405020304" pitchFamily="18" charset="0"/>
              </a:rPr>
              <a:t>ALUNOS </a:t>
            </a:r>
            <a:r>
              <a:rPr lang="pt-BR" b="1" dirty="0">
                <a:solidFill>
                  <a:schemeClr val="tx2"/>
                </a:solidFill>
                <a:latin typeface="Times New Roman" panose="02020603050405020304" pitchFamily="18" charset="0"/>
                <a:cs typeface="Times New Roman" panose="02020603050405020304" pitchFamily="18" charset="0"/>
              </a:rPr>
              <a:t>EM PROCESSO DE  ALFABETIZAÇÃO</a:t>
            </a:r>
            <a:br>
              <a:rPr lang="pt-BR" b="1" dirty="0">
                <a:solidFill>
                  <a:schemeClr val="tx2"/>
                </a:solidFill>
                <a:latin typeface="Times New Roman" panose="02020603050405020304" pitchFamily="18" charset="0"/>
                <a:cs typeface="Times New Roman" panose="02020603050405020304" pitchFamily="18" charset="0"/>
              </a:rPr>
            </a:br>
            <a:r>
              <a:rPr lang="pt-BR" b="1" dirty="0">
                <a:solidFill>
                  <a:schemeClr val="tx2"/>
                </a:solidFill>
                <a:latin typeface="Times New Roman" panose="02020603050405020304" pitchFamily="18" charset="0"/>
                <a:cs typeface="Times New Roman" panose="02020603050405020304" pitchFamily="18" charset="0"/>
              </a:rPr>
              <a:t/>
            </a:r>
            <a:br>
              <a:rPr lang="pt-BR" b="1" dirty="0">
                <a:solidFill>
                  <a:schemeClr val="tx2"/>
                </a:solidFill>
                <a:latin typeface="Times New Roman" panose="02020603050405020304" pitchFamily="18" charset="0"/>
                <a:cs typeface="Times New Roman" panose="02020603050405020304" pitchFamily="18" charset="0"/>
              </a:rPr>
            </a:br>
            <a:r>
              <a:rPr lang="pt-BR" b="1" dirty="0" smtClean="0">
                <a:solidFill>
                  <a:schemeClr val="tx2"/>
                </a:solidFill>
                <a:latin typeface="Times New Roman" panose="02020603050405020304" pitchFamily="18" charset="0"/>
                <a:cs typeface="Times New Roman" panose="02020603050405020304" pitchFamily="18" charset="0"/>
              </a:rPr>
              <a:t>MATEMÁTICA</a:t>
            </a:r>
            <a:endParaRPr lang="pt-BR" dirty="0"/>
          </a:p>
        </p:txBody>
      </p:sp>
      <p:sp>
        <p:nvSpPr>
          <p:cNvPr id="4" name="Espaço Reservado para Conteúdo 3"/>
          <p:cNvSpPr>
            <a:spLocks noGrp="1"/>
          </p:cNvSpPr>
          <p:nvPr>
            <p:ph sz="half" idx="2"/>
          </p:nvPr>
        </p:nvSpPr>
        <p:spPr>
          <a:xfrm>
            <a:off x="6456040" y="2492896"/>
            <a:ext cx="4389120" cy="2675467"/>
          </a:xfrm>
        </p:spPr>
        <p:txBody>
          <a:bodyPr rtlCol="0">
            <a:normAutofit/>
          </a:bodyPr>
          <a:lstStyle/>
          <a:p>
            <a:pPr marL="0" indent="0" algn="ctr" rtl="0">
              <a:buNone/>
            </a:pPr>
            <a:endParaRPr lang="pt-BR" sz="6000" dirty="0" smtClean="0">
              <a:latin typeface="+mj-lt"/>
            </a:endParaRPr>
          </a:p>
          <a:p>
            <a:pPr marL="0" indent="0" algn="ctr" rtl="0">
              <a:buNone/>
            </a:pPr>
            <a:r>
              <a:rPr lang="pt-BR" sz="6000" dirty="0" smtClean="0">
                <a:latin typeface="+mj-lt"/>
              </a:rPr>
              <a:t>DOMINÓ</a:t>
            </a:r>
            <a:endParaRPr lang="pt-BR" sz="6000" dirty="0">
              <a:latin typeface="+mj-lt"/>
            </a:endParaRPr>
          </a:p>
        </p:txBody>
      </p:sp>
      <p:pic>
        <p:nvPicPr>
          <p:cNvPr id="3074" name="Picture 2" descr="Dominó Tradicional Em Madeira Junges Madeira: Amazon.com.br ..."/>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831851" y="2661970"/>
            <a:ext cx="4048125" cy="2676525"/>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919536" y="5327113"/>
            <a:ext cx="3960440" cy="523220"/>
          </a:xfrm>
          <a:prstGeom prst="rect">
            <a:avLst/>
          </a:prstGeom>
          <a:noFill/>
        </p:spPr>
        <p:txBody>
          <a:bodyPr wrap="square" rtlCol="0">
            <a:spAutoFit/>
          </a:bodyPr>
          <a:lstStyle/>
          <a:p>
            <a:r>
              <a:rPr lang="pt-BR" sz="1400" dirty="0">
                <a:latin typeface="+mj-lt"/>
                <a:hlinkClick r:id="rId4"/>
              </a:rPr>
              <a:t>https://www.amazon.com.br/Domino-Tradicional-Madeira-Estojo-Junges/dp/B07MSKT25C</a:t>
            </a:r>
            <a:endParaRPr lang="pt-BR" sz="1400" dirty="0">
              <a:latin typeface="+mj-lt"/>
            </a:endParaRP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9829800" cy="687610"/>
          </a:xfrm>
        </p:spPr>
        <p:txBody>
          <a:bodyPr rtlCol="0">
            <a:noAutofit/>
          </a:bodyPr>
          <a:lstStyle/>
          <a:p>
            <a:pPr rtl="0"/>
            <a:r>
              <a:rPr lang="pt-BR" sz="2400" dirty="0" smtClean="0"/>
              <a:t>1) QUAL É A SOMA DOS </a:t>
            </a:r>
            <a:r>
              <a:rPr lang="pt-BR" sz="2400" b="1" dirty="0" smtClean="0">
                <a:solidFill>
                  <a:schemeClr val="tx1">
                    <a:lumMod val="50000"/>
                  </a:schemeClr>
                </a:solidFill>
              </a:rPr>
              <a:t>DOMINÓS</a:t>
            </a:r>
            <a:r>
              <a:rPr lang="pt-BR" sz="2400" dirty="0" smtClean="0"/>
              <a:t>? RESOLVA NO SEU CADERNO OU EM UMA FOLHA:</a:t>
            </a:r>
            <a:endParaRPr lang="pt-BR" sz="2400" dirty="0"/>
          </a:p>
        </p:txBody>
      </p:sp>
      <p:pic>
        <p:nvPicPr>
          <p:cNvPr id="3" name="Imagem 2"/>
          <p:cNvPicPr>
            <a:picLocks noChangeAspect="1"/>
          </p:cNvPicPr>
          <p:nvPr/>
        </p:nvPicPr>
        <p:blipFill>
          <a:blip r:embed="rId3"/>
          <a:stretch>
            <a:fillRect/>
          </a:stretch>
        </p:blipFill>
        <p:spPr>
          <a:xfrm>
            <a:off x="3592860" y="1196752"/>
            <a:ext cx="4320480" cy="4723557"/>
          </a:xfrm>
          <a:prstGeom prst="rect">
            <a:avLst/>
          </a:prstGeom>
        </p:spPr>
      </p:pic>
      <p:sp>
        <p:nvSpPr>
          <p:cNvPr id="4" name="CaixaDeTexto 3"/>
          <p:cNvSpPr txBox="1"/>
          <p:nvPr/>
        </p:nvSpPr>
        <p:spPr>
          <a:xfrm>
            <a:off x="3621638" y="5920309"/>
            <a:ext cx="4320480" cy="307777"/>
          </a:xfrm>
          <a:prstGeom prst="rect">
            <a:avLst/>
          </a:prstGeom>
          <a:noFill/>
        </p:spPr>
        <p:txBody>
          <a:bodyPr wrap="square" rtlCol="0">
            <a:spAutoFit/>
          </a:bodyPr>
          <a:lstStyle/>
          <a:p>
            <a:pPr algn="ctr"/>
            <a:r>
              <a:rPr lang="pt-BR" sz="1400" dirty="0">
                <a:latin typeface="+mj-lt"/>
                <a:hlinkClick r:id="rId4"/>
              </a:rPr>
              <a:t>https://br.pinterest.com/pin/159033430580465475/</a:t>
            </a:r>
            <a:endParaRPr lang="pt-BR" sz="1400" dirty="0">
              <a:latin typeface="+mj-lt"/>
            </a:endParaRPr>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smtClean="0"/>
              <a:t>2) USANDO SEU CADERNO OU UMA FOLHA, COPIE OS NUMERAIS  E DESENHE ALGO CORRESPONDENTE NO </a:t>
            </a:r>
            <a:r>
              <a:rPr lang="pt-BR" sz="2400" dirty="0"/>
              <a:t>QUADRO </a:t>
            </a:r>
            <a:r>
              <a:rPr lang="pt-BR" sz="2400" dirty="0" smtClean="0"/>
              <a:t>ABAIXO: </a:t>
            </a:r>
            <a:r>
              <a:rPr lang="pt-BR" sz="2400" dirty="0"/>
              <a:t/>
            </a:r>
            <a:br>
              <a:rPr lang="pt-BR" sz="2400" dirty="0"/>
            </a:br>
            <a:r>
              <a:rPr lang="pt-BR" sz="2400" dirty="0" smtClean="0"/>
              <a:t> </a:t>
            </a:r>
            <a:endParaRPr lang="pt-BR" sz="2400" dirty="0"/>
          </a:p>
        </p:txBody>
      </p:sp>
      <p:pic>
        <p:nvPicPr>
          <p:cNvPr id="3" name="Imagem 2"/>
          <p:cNvPicPr>
            <a:picLocks noChangeAspect="1"/>
          </p:cNvPicPr>
          <p:nvPr/>
        </p:nvPicPr>
        <p:blipFill>
          <a:blip r:embed="rId2"/>
          <a:stretch>
            <a:fillRect/>
          </a:stretch>
        </p:blipFill>
        <p:spPr>
          <a:xfrm>
            <a:off x="1199456" y="1780138"/>
            <a:ext cx="9577064" cy="2541425"/>
          </a:xfrm>
          <a:prstGeom prst="rect">
            <a:avLst/>
          </a:prstGeom>
        </p:spPr>
      </p:pic>
      <p:sp>
        <p:nvSpPr>
          <p:cNvPr id="4" name="CaixaDeTexto 3"/>
          <p:cNvSpPr txBox="1"/>
          <p:nvPr/>
        </p:nvSpPr>
        <p:spPr>
          <a:xfrm>
            <a:off x="3143672" y="4321564"/>
            <a:ext cx="5616624" cy="584775"/>
          </a:xfrm>
          <a:prstGeom prst="rect">
            <a:avLst/>
          </a:prstGeom>
          <a:noFill/>
        </p:spPr>
        <p:txBody>
          <a:bodyPr wrap="square" rtlCol="0">
            <a:spAutoFit/>
          </a:bodyPr>
          <a:lstStyle/>
          <a:p>
            <a:pPr algn="ctr"/>
            <a:r>
              <a:rPr lang="pt-BR" sz="1400" dirty="0">
                <a:latin typeface="+mj-lt"/>
                <a:hlinkClick r:id="rId3"/>
              </a:rPr>
              <a:t>https://br.pinterest.com/pin/33495590967171770/</a:t>
            </a:r>
            <a:endParaRPr lang="pt-BR" sz="1400" dirty="0">
              <a:latin typeface="+mj-lt"/>
            </a:endParaRPr>
          </a:p>
          <a:p>
            <a:pPr algn="ctr"/>
            <a:endParaRPr lang="pt-BR" dirty="0"/>
          </a:p>
        </p:txBody>
      </p:sp>
      <p:pic>
        <p:nvPicPr>
          <p:cNvPr id="5" name="Imagem 4"/>
          <p:cNvPicPr>
            <a:picLocks noChangeAspect="1"/>
          </p:cNvPicPr>
          <p:nvPr/>
        </p:nvPicPr>
        <p:blipFill>
          <a:blip r:embed="rId4"/>
          <a:stretch>
            <a:fillRect/>
          </a:stretch>
        </p:blipFill>
        <p:spPr>
          <a:xfrm>
            <a:off x="3719736" y="3063085"/>
            <a:ext cx="1136313" cy="1079355"/>
          </a:xfrm>
          <a:prstGeom prst="rect">
            <a:avLst/>
          </a:prstGeom>
        </p:spPr>
      </p:pic>
    </p:spTree>
    <p:extLst>
      <p:ext uri="{BB962C8B-B14F-4D97-AF65-F5344CB8AC3E}">
        <p14:creationId xmlns:p14="http://schemas.microsoft.com/office/powerpoint/2010/main" val="228335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448" y="291691"/>
            <a:ext cx="9829800" cy="778690"/>
          </a:xfrm>
        </p:spPr>
        <p:txBody>
          <a:bodyPr>
            <a:normAutofit fontScale="90000"/>
          </a:bodyPr>
          <a:lstStyle/>
          <a:p>
            <a:r>
              <a:rPr lang="pt-BR" sz="2400" dirty="0" smtClean="0"/>
              <a:t>3) DESENHE BOLINHAS PARA QUE TODAS AS PEÇAS DO </a:t>
            </a:r>
            <a:r>
              <a:rPr lang="pt-BR" sz="2400" b="1" dirty="0" smtClean="0">
                <a:solidFill>
                  <a:schemeClr val="tx2">
                    <a:lumMod val="95000"/>
                    <a:lumOff val="5000"/>
                  </a:schemeClr>
                </a:solidFill>
              </a:rPr>
              <a:t>DOMINÓ </a:t>
            </a:r>
            <a:r>
              <a:rPr lang="pt-BR" sz="2400" dirty="0" smtClean="0"/>
              <a:t>FIQUEM COM 8. USE SEU CADERNO OU UMA FOLHA PARA REALIZAR.</a:t>
            </a:r>
            <a:endParaRPr lang="pt-BR" sz="2400" dirty="0"/>
          </a:p>
        </p:txBody>
      </p:sp>
      <p:pic>
        <p:nvPicPr>
          <p:cNvPr id="3" name="Imagem 2"/>
          <p:cNvPicPr>
            <a:picLocks noChangeAspect="1"/>
          </p:cNvPicPr>
          <p:nvPr/>
        </p:nvPicPr>
        <p:blipFill>
          <a:blip r:embed="rId2"/>
          <a:stretch>
            <a:fillRect/>
          </a:stretch>
        </p:blipFill>
        <p:spPr>
          <a:xfrm>
            <a:off x="1127448" y="1988840"/>
            <a:ext cx="10245446" cy="2075010"/>
          </a:xfrm>
          <a:prstGeom prst="rect">
            <a:avLst/>
          </a:prstGeom>
        </p:spPr>
      </p:pic>
      <p:sp>
        <p:nvSpPr>
          <p:cNvPr id="7" name="CaixaDeTexto 6"/>
          <p:cNvSpPr txBox="1"/>
          <p:nvPr/>
        </p:nvSpPr>
        <p:spPr>
          <a:xfrm>
            <a:off x="4223792" y="4063850"/>
            <a:ext cx="4536504" cy="307777"/>
          </a:xfrm>
          <a:prstGeom prst="rect">
            <a:avLst/>
          </a:prstGeom>
          <a:noFill/>
        </p:spPr>
        <p:txBody>
          <a:bodyPr wrap="square" rtlCol="0">
            <a:spAutoFit/>
          </a:bodyPr>
          <a:lstStyle/>
          <a:p>
            <a:r>
              <a:rPr lang="pt-BR" sz="1400" dirty="0">
                <a:latin typeface="+mj-lt"/>
                <a:hlinkClick r:id="rId3"/>
              </a:rPr>
              <a:t>https://br.pinterest.com/pin/33495590967171770/</a:t>
            </a:r>
            <a:endParaRPr lang="pt-BR" sz="1400" dirty="0">
              <a:latin typeface="+mj-lt"/>
            </a:endParaRPr>
          </a:p>
        </p:txBody>
      </p:sp>
    </p:spTree>
    <p:extLst>
      <p:ext uri="{BB962C8B-B14F-4D97-AF65-F5344CB8AC3E}">
        <p14:creationId xmlns:p14="http://schemas.microsoft.com/office/powerpoint/2010/main" val="256362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3647728" y="1519670"/>
            <a:ext cx="4269829" cy="4357602"/>
          </a:xfrm>
          <a:prstGeom prst="rect">
            <a:avLst/>
          </a:prstGeom>
        </p:spPr>
      </p:pic>
      <p:sp>
        <p:nvSpPr>
          <p:cNvPr id="3" name="CaixaDeTexto 2"/>
          <p:cNvSpPr txBox="1"/>
          <p:nvPr/>
        </p:nvSpPr>
        <p:spPr>
          <a:xfrm>
            <a:off x="983432" y="286130"/>
            <a:ext cx="10441160" cy="1200329"/>
          </a:xfrm>
          <a:prstGeom prst="rect">
            <a:avLst/>
          </a:prstGeom>
          <a:noFill/>
        </p:spPr>
        <p:txBody>
          <a:bodyPr wrap="square" rtlCol="0">
            <a:spAutoFit/>
          </a:bodyPr>
          <a:lstStyle/>
          <a:p>
            <a:r>
              <a:rPr lang="pt-BR" sz="2400" dirty="0" smtClean="0">
                <a:latin typeface="+mj-lt"/>
              </a:rPr>
              <a:t>4. COMPLETE AS PEÇAS DE </a:t>
            </a:r>
            <a:r>
              <a:rPr lang="pt-BR" sz="2400" b="1" dirty="0" smtClean="0">
                <a:latin typeface="+mj-lt"/>
              </a:rPr>
              <a:t>DOMINÓ</a:t>
            </a:r>
            <a:r>
              <a:rPr lang="pt-BR" sz="2400" dirty="0" smtClean="0">
                <a:latin typeface="+mj-lt"/>
              </a:rPr>
              <a:t>, DE MODO QUE A SOMA TOTAL SEJA A MESMA QUE APARECE NO CASCO DA TARTARUGA. USE SEU CADERNO OU UMA FOLHA PARA REGISTAR.</a:t>
            </a:r>
            <a:endParaRPr lang="pt-BR" sz="2400" dirty="0">
              <a:latin typeface="+mj-lt"/>
            </a:endParaRPr>
          </a:p>
        </p:txBody>
      </p:sp>
      <p:sp>
        <p:nvSpPr>
          <p:cNvPr id="4" name="CaixaDeTexto 3"/>
          <p:cNvSpPr txBox="1"/>
          <p:nvPr/>
        </p:nvSpPr>
        <p:spPr>
          <a:xfrm>
            <a:off x="3792459" y="5877272"/>
            <a:ext cx="4031734" cy="307777"/>
          </a:xfrm>
          <a:prstGeom prst="rect">
            <a:avLst/>
          </a:prstGeom>
          <a:noFill/>
        </p:spPr>
        <p:txBody>
          <a:bodyPr wrap="square" rtlCol="0">
            <a:spAutoFit/>
          </a:bodyPr>
          <a:lstStyle/>
          <a:p>
            <a:pPr algn="ctr"/>
            <a:r>
              <a:rPr lang="pt-BR" sz="1400" dirty="0">
                <a:latin typeface="+mj-lt"/>
                <a:hlinkClick r:id="rId4"/>
              </a:rPr>
              <a:t>https://br.pinterest.com/pin/354588170645077436/</a:t>
            </a:r>
            <a:endParaRPr lang="pt-BR" sz="1400" dirty="0">
              <a:latin typeface="+mj-lt"/>
            </a:endParaRP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408" y="651005"/>
            <a:ext cx="9829800" cy="903634"/>
          </a:xfrm>
        </p:spPr>
        <p:txBody>
          <a:bodyPr>
            <a:normAutofit fontScale="90000"/>
          </a:bodyPr>
          <a:lstStyle/>
          <a:p>
            <a:r>
              <a:rPr lang="pt-BR" dirty="0" smtClean="0"/>
              <a:t>5. ATIVIDADE COMPLEMENTAR!</a:t>
            </a:r>
            <a:br>
              <a:rPr lang="pt-BR" dirty="0" smtClean="0"/>
            </a:br>
            <a:r>
              <a:rPr lang="pt-BR" dirty="0"/>
              <a:t/>
            </a:r>
            <a:br>
              <a:rPr lang="pt-BR" dirty="0"/>
            </a:br>
            <a:r>
              <a:rPr lang="pt-BR" dirty="0" smtClean="0"/>
              <a:t> </a:t>
            </a:r>
            <a:r>
              <a:rPr lang="pt-BR" dirty="0"/>
              <a:t>VAMOS ASSISTIR </a:t>
            </a:r>
            <a:r>
              <a:rPr lang="pt-BR" dirty="0" smtClean="0"/>
              <a:t>OS NUMERAIS </a:t>
            </a:r>
            <a:r>
              <a:rPr lang="pt-BR" dirty="0"/>
              <a:t>EM LIBRAS.</a:t>
            </a:r>
          </a:p>
        </p:txBody>
      </p:sp>
      <p:pic>
        <p:nvPicPr>
          <p:cNvPr id="8" name="Imagem 7"/>
          <p:cNvPicPr>
            <a:picLocks noChangeAspect="1"/>
          </p:cNvPicPr>
          <p:nvPr/>
        </p:nvPicPr>
        <p:blipFill>
          <a:blip r:embed="rId2"/>
          <a:stretch>
            <a:fillRect/>
          </a:stretch>
        </p:blipFill>
        <p:spPr>
          <a:xfrm>
            <a:off x="3287688" y="1628800"/>
            <a:ext cx="5383311" cy="3183634"/>
          </a:xfrm>
          <a:prstGeom prst="rect">
            <a:avLst/>
          </a:prstGeom>
        </p:spPr>
      </p:pic>
      <p:sp>
        <p:nvSpPr>
          <p:cNvPr id="9" name="CaixaDeTexto 8"/>
          <p:cNvSpPr txBox="1"/>
          <p:nvPr/>
        </p:nvSpPr>
        <p:spPr>
          <a:xfrm>
            <a:off x="3012280" y="5551504"/>
            <a:ext cx="5934125" cy="338554"/>
          </a:xfrm>
          <a:prstGeom prst="rect">
            <a:avLst/>
          </a:prstGeom>
          <a:noFill/>
        </p:spPr>
        <p:txBody>
          <a:bodyPr wrap="none" rtlCol="0">
            <a:spAutoFit/>
          </a:bodyPr>
          <a:lstStyle/>
          <a:p>
            <a:r>
              <a:rPr lang="pt-BR" sz="1600" dirty="0">
                <a:latin typeface="+mj-lt"/>
                <a:hlinkClick r:id="rId3"/>
              </a:rPr>
              <a:t>https://www.youtube.com/watch?v=aO-M5i4uCPg&amp;feature=youtu.be</a:t>
            </a:r>
            <a:endParaRPr lang="pt-BR" sz="1600" dirty="0">
              <a:latin typeface="+mj-lt"/>
            </a:endParaRPr>
          </a:p>
        </p:txBody>
      </p:sp>
      <p:sp>
        <p:nvSpPr>
          <p:cNvPr id="3" name="Retângulo 2"/>
          <p:cNvSpPr/>
          <p:nvPr/>
        </p:nvSpPr>
        <p:spPr>
          <a:xfrm>
            <a:off x="5159896" y="4987307"/>
            <a:ext cx="1368153" cy="38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t>ACESSE O LINK</a:t>
            </a:r>
            <a:endParaRPr lang="pt-BR" sz="1200" dirty="0"/>
          </a:p>
        </p:txBody>
      </p:sp>
    </p:spTree>
    <p:extLst>
      <p:ext uri="{BB962C8B-B14F-4D97-AF65-F5344CB8AC3E}">
        <p14:creationId xmlns:p14="http://schemas.microsoft.com/office/powerpoint/2010/main" val="4464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9336" y="0"/>
            <a:ext cx="11809312" cy="7848302"/>
          </a:xfrm>
          <a:prstGeom prst="rect">
            <a:avLst/>
          </a:prstGeom>
          <a:noFill/>
        </p:spPr>
        <p:txBody>
          <a:bodyPr wrap="square" rtlCol="0">
            <a:spAutoFit/>
          </a:bodyPr>
          <a:lstStyle/>
          <a:p>
            <a:endParaRPr lang="pt-BR" b="1" dirty="0" smtClean="0">
              <a:solidFill>
                <a:schemeClr val="tx2"/>
              </a:solidFill>
              <a:latin typeface="Times New Roman" panose="02020603050405020304" pitchFamily="18" charset="0"/>
              <a:cs typeface="Times New Roman" panose="02020603050405020304" pitchFamily="18" charset="0"/>
            </a:endParaRPr>
          </a:p>
          <a:p>
            <a:endParaRPr lang="pt-BR" b="1" dirty="0">
              <a:solidFill>
                <a:srgbClr val="FF0000"/>
              </a:solidFill>
              <a:latin typeface="Times New Roman" panose="02020603050405020304" pitchFamily="18" charset="0"/>
              <a:cs typeface="Times New Roman" panose="02020603050405020304" pitchFamily="18" charset="0"/>
            </a:endParaRPr>
          </a:p>
          <a:p>
            <a:r>
              <a:rPr lang="pt-BR" sz="2400" b="1" dirty="0" smtClean="0">
                <a:solidFill>
                  <a:srgbClr val="FF0000"/>
                </a:solidFill>
                <a:latin typeface="Times New Roman" panose="02020603050405020304" pitchFamily="18" charset="0"/>
                <a:cs typeface="Times New Roman" panose="02020603050405020304" pitchFamily="18" charset="0"/>
              </a:rPr>
              <a:t>CONFIRA </a:t>
            </a:r>
            <a:r>
              <a:rPr lang="pt-BR" sz="2400" b="1" dirty="0">
                <a:solidFill>
                  <a:srgbClr val="FF0000"/>
                </a:solidFill>
                <a:latin typeface="Times New Roman" panose="02020603050405020304" pitchFamily="18" charset="0"/>
                <a:cs typeface="Times New Roman" panose="02020603050405020304" pitchFamily="18" charset="0"/>
              </a:rPr>
              <a:t>SE VOCÊ ACERTOU AS </a:t>
            </a:r>
            <a:r>
              <a:rPr lang="pt-BR" sz="2400" b="1" dirty="0" smtClean="0">
                <a:solidFill>
                  <a:srgbClr val="FF0000"/>
                </a:solidFill>
                <a:latin typeface="Times New Roman" panose="02020603050405020304" pitchFamily="18" charset="0"/>
                <a:cs typeface="Times New Roman" panose="02020603050405020304" pitchFamily="18" charset="0"/>
              </a:rPr>
              <a:t>RESPOSTAS:</a:t>
            </a:r>
          </a:p>
          <a:p>
            <a:endParaRPr lang="pt-BR" b="1" dirty="0">
              <a:solidFill>
                <a:schemeClr val="tx2"/>
              </a:solidFill>
              <a:latin typeface="Times New Roman" panose="02020603050405020304" pitchFamily="18" charset="0"/>
              <a:cs typeface="Times New Roman" panose="02020603050405020304" pitchFamily="18" charset="0"/>
            </a:endParaRPr>
          </a:p>
          <a:p>
            <a:endParaRPr lang="pt-BR" b="1" dirty="0">
              <a:solidFill>
                <a:schemeClr val="tx2"/>
              </a:solidFill>
              <a:latin typeface="Times New Roman" panose="02020603050405020304" pitchFamily="18" charset="0"/>
              <a:cs typeface="Times New Roman" panose="02020603050405020304" pitchFamily="18" charset="0"/>
            </a:endParaRPr>
          </a:p>
          <a:p>
            <a:endParaRPr lang="pt-BR" sz="2400" dirty="0">
              <a:solidFill>
                <a:schemeClr val="tx2"/>
              </a:solidFill>
              <a:latin typeface="Times New Roman" panose="02020603050405020304" pitchFamily="18" charset="0"/>
              <a:cs typeface="Times New Roman" panose="02020603050405020304" pitchFamily="18" charset="0"/>
            </a:endParaRPr>
          </a:p>
          <a:p>
            <a:pPr marL="45720" indent="0">
              <a:buNone/>
            </a:pPr>
            <a:r>
              <a:rPr lang="pt-BR" sz="2400" b="1" dirty="0">
                <a:solidFill>
                  <a:schemeClr val="tx2"/>
                </a:solidFill>
                <a:cs typeface="Times New Roman" panose="02020603050405020304" pitchFamily="18" charset="0"/>
              </a:rPr>
              <a:t>LÍNGUA PORTUGUESA</a:t>
            </a:r>
          </a:p>
          <a:p>
            <a:pPr marL="45720" indent="0">
              <a:buNone/>
            </a:pPr>
            <a:endParaRPr lang="pt-BR" sz="2400" dirty="0">
              <a:solidFill>
                <a:schemeClr val="tx2"/>
              </a:solidFill>
              <a:cs typeface="Times New Roman" panose="02020603050405020304" pitchFamily="18" charset="0"/>
            </a:endParaRPr>
          </a:p>
          <a:p>
            <a:pPr marL="45720" indent="0">
              <a:buNone/>
            </a:pPr>
            <a:r>
              <a:rPr lang="pt-BR" sz="2400" b="1" dirty="0">
                <a:solidFill>
                  <a:schemeClr val="tx2"/>
                </a:solidFill>
                <a:cs typeface="Times New Roman" panose="02020603050405020304" pitchFamily="18" charset="0"/>
              </a:rPr>
              <a:t>ATIVIDADE 1</a:t>
            </a:r>
            <a:r>
              <a:rPr lang="pt-BR" sz="2400" dirty="0">
                <a:solidFill>
                  <a:schemeClr val="tx2"/>
                </a:solidFill>
                <a:cs typeface="Times New Roman" panose="02020603050405020304" pitchFamily="18" charset="0"/>
              </a:rPr>
              <a:t>: ESTA RESPOSTA É PESSOAL, VAI DEPENDER </a:t>
            </a:r>
            <a:r>
              <a:rPr lang="pt-BR" sz="2400" dirty="0" smtClean="0">
                <a:solidFill>
                  <a:schemeClr val="tx2"/>
                </a:solidFill>
                <a:cs typeface="Times New Roman" panose="02020603050405020304" pitchFamily="18" charset="0"/>
              </a:rPr>
              <a:t>DAS  PALAVRAS QUE VOCÊ FOR USAR PARA FAZER O ACRÓSTICO.</a:t>
            </a:r>
            <a:endParaRPr lang="pt-BR" sz="2400" dirty="0">
              <a:solidFill>
                <a:schemeClr val="tx2"/>
              </a:solidFill>
              <a:cs typeface="Times New Roman" panose="02020603050405020304" pitchFamily="18" charset="0"/>
            </a:endParaRPr>
          </a:p>
          <a:p>
            <a:pPr marL="45720" indent="0">
              <a:buNone/>
            </a:pPr>
            <a:endParaRPr lang="pt-BR" sz="2400" dirty="0">
              <a:solidFill>
                <a:schemeClr val="tx2"/>
              </a:solidFill>
              <a:cs typeface="Times New Roman" panose="02020603050405020304" pitchFamily="18" charset="0"/>
            </a:endParaRPr>
          </a:p>
          <a:p>
            <a:r>
              <a:rPr lang="pt-BR" sz="2400" b="1" dirty="0">
                <a:solidFill>
                  <a:schemeClr val="tx2"/>
                </a:solidFill>
                <a:cs typeface="Times New Roman" panose="02020603050405020304" pitchFamily="18" charset="0"/>
              </a:rPr>
              <a:t>ATIVIDADE 2</a:t>
            </a:r>
            <a:r>
              <a:rPr lang="pt-BR" sz="2400" dirty="0">
                <a:solidFill>
                  <a:schemeClr val="tx2"/>
                </a:solidFill>
                <a:cs typeface="Times New Roman" panose="02020603050405020304" pitchFamily="18" charset="0"/>
              </a:rPr>
              <a:t>:  </a:t>
            </a:r>
            <a:r>
              <a:rPr lang="pt-BR" sz="2400" dirty="0" smtClean="0">
                <a:solidFill>
                  <a:schemeClr val="tx2"/>
                </a:solidFill>
              </a:rPr>
              <a:t>A PALAVRA DOMINÓ POSSUI </a:t>
            </a:r>
            <a:r>
              <a:rPr lang="pt-BR" sz="2400" b="1" dirty="0" smtClean="0">
                <a:solidFill>
                  <a:schemeClr val="tx2"/>
                </a:solidFill>
              </a:rPr>
              <a:t>6 LETRAS,  3 SÍLABAS, 3 VOGAIS</a:t>
            </a:r>
            <a:r>
              <a:rPr lang="pt-BR" sz="2400" dirty="0" smtClean="0">
                <a:solidFill>
                  <a:schemeClr val="tx2"/>
                </a:solidFill>
              </a:rPr>
              <a:t>, A PRIMEIRA LETRA DA PALAVRA É A </a:t>
            </a:r>
            <a:r>
              <a:rPr lang="pt-BR" sz="2400" b="1" dirty="0" smtClean="0">
                <a:solidFill>
                  <a:schemeClr val="tx2"/>
                </a:solidFill>
              </a:rPr>
              <a:t>D </a:t>
            </a:r>
            <a:r>
              <a:rPr lang="pt-BR" sz="2400" dirty="0" smtClean="0">
                <a:solidFill>
                  <a:schemeClr val="tx2"/>
                </a:solidFill>
              </a:rPr>
              <a:t> E A ÚLTIMA LETRA É O </a:t>
            </a:r>
            <a:r>
              <a:rPr lang="pt-BR" sz="2400" b="1" dirty="0" err="1" smtClean="0">
                <a:solidFill>
                  <a:schemeClr val="tx2"/>
                </a:solidFill>
              </a:rPr>
              <a:t>O</a:t>
            </a:r>
            <a:r>
              <a:rPr lang="pt-BR" sz="2400" b="1" dirty="0" smtClean="0">
                <a:solidFill>
                  <a:schemeClr val="tx2"/>
                </a:solidFill>
              </a:rPr>
              <a:t>.</a:t>
            </a:r>
            <a:endParaRPr lang="pt-BR" sz="2400" b="1" dirty="0">
              <a:solidFill>
                <a:schemeClr val="tx2"/>
              </a:solidFill>
            </a:endParaRPr>
          </a:p>
          <a:p>
            <a:pPr marL="45720"/>
            <a:endParaRPr lang="pt-BR" dirty="0">
              <a:solidFill>
                <a:schemeClr val="tx2"/>
              </a:solidFill>
            </a:endParaRPr>
          </a:p>
          <a:p>
            <a:pPr marL="45720" indent="0">
              <a:buNone/>
            </a:pPr>
            <a:endParaRPr lang="pt-BR" dirty="0">
              <a:solidFill>
                <a:schemeClr val="tx2"/>
              </a:solidFill>
              <a:cs typeface="Times New Roman" panose="02020603050405020304" pitchFamily="18" charset="0"/>
            </a:endParaRPr>
          </a:p>
          <a:p>
            <a:pPr marL="45720" indent="0">
              <a:buNone/>
            </a:pPr>
            <a:endParaRPr lang="pt-BR" dirty="0" smtClean="0">
              <a:solidFill>
                <a:schemeClr val="tx2"/>
              </a:solidFill>
              <a:cs typeface="Times New Roman" panose="02020603050405020304" pitchFamily="18" charset="0"/>
            </a:endParaRPr>
          </a:p>
          <a:p>
            <a:pPr marL="45720" indent="0">
              <a:buNone/>
            </a:pPr>
            <a:endParaRPr lang="pt-BR" dirty="0">
              <a:solidFill>
                <a:schemeClr val="tx2"/>
              </a:solidFill>
              <a:cs typeface="Times New Roman" panose="02020603050405020304" pitchFamily="18" charset="0"/>
            </a:endParaRPr>
          </a:p>
          <a:p>
            <a:pPr marL="45720" indent="0">
              <a:buNone/>
            </a:pPr>
            <a:endParaRPr lang="pt-BR" dirty="0" smtClean="0">
              <a:solidFill>
                <a:schemeClr val="tx2"/>
              </a:solidFill>
              <a:cs typeface="Times New Roman" panose="02020603050405020304" pitchFamily="18" charset="0"/>
            </a:endParaRPr>
          </a:p>
          <a:p>
            <a:pPr marL="45720" indent="0">
              <a:buNone/>
            </a:pPr>
            <a:endParaRPr lang="pt-BR" dirty="0">
              <a:solidFill>
                <a:schemeClr val="tx2"/>
              </a:solidFill>
              <a:cs typeface="Times New Roman" panose="02020603050405020304" pitchFamily="18" charset="0"/>
            </a:endParaRPr>
          </a:p>
          <a:p>
            <a:pPr marL="45720" indent="0">
              <a:buNone/>
            </a:pPr>
            <a:endParaRPr lang="pt-BR" dirty="0" smtClean="0">
              <a:solidFill>
                <a:schemeClr val="tx2"/>
              </a:solidFill>
              <a:cs typeface="Times New Roman" panose="02020603050405020304" pitchFamily="18" charset="0"/>
            </a:endParaRPr>
          </a:p>
          <a:p>
            <a:pPr marL="45720" indent="0">
              <a:buNone/>
            </a:pPr>
            <a:endParaRPr lang="pt-BR" dirty="0">
              <a:solidFill>
                <a:schemeClr val="tx2"/>
              </a:solidFill>
              <a:cs typeface="Times New Roman" panose="02020603050405020304" pitchFamily="18" charset="0"/>
            </a:endParaRPr>
          </a:p>
          <a:p>
            <a:pPr marL="45720" indent="0">
              <a:buNone/>
            </a:pPr>
            <a:endParaRPr lang="pt-BR" dirty="0">
              <a:solidFill>
                <a:schemeClr val="tx2"/>
              </a:solidFill>
              <a:cs typeface="Times New Roman" panose="02020603050405020304" pitchFamily="18" charset="0"/>
            </a:endParaRPr>
          </a:p>
          <a:p>
            <a:pPr marL="45720" indent="0">
              <a:buNone/>
            </a:pPr>
            <a:endParaRPr lang="pt-BR" dirty="0">
              <a:solidFill>
                <a:schemeClr val="tx2"/>
              </a:solidFill>
              <a:cs typeface="Times New Roman" panose="02020603050405020304" pitchFamily="18" charset="0"/>
            </a:endParaRPr>
          </a:p>
          <a:p>
            <a:pPr marL="45720" indent="0">
              <a:buNone/>
            </a:pPr>
            <a:endParaRPr lang="pt-BR" b="1"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30505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5657"/>
            <a:ext cx="11809312" cy="4247317"/>
          </a:xfrm>
          <a:prstGeom prst="rect">
            <a:avLst/>
          </a:prstGeom>
          <a:noFill/>
        </p:spPr>
        <p:txBody>
          <a:bodyPr wrap="square" rtlCol="0">
            <a:spAutoFit/>
          </a:bodyPr>
          <a:lstStyle/>
          <a:p>
            <a:r>
              <a:rPr lang="pt-BR" b="1" dirty="0">
                <a:solidFill>
                  <a:srgbClr val="FF0000"/>
                </a:solidFill>
                <a:latin typeface="Times New Roman" panose="02020603050405020304" pitchFamily="18" charset="0"/>
                <a:cs typeface="Times New Roman" panose="02020603050405020304" pitchFamily="18" charset="0"/>
              </a:rPr>
              <a:t>CONFIRA SE VOCÊ ACERTOU AS RESPOSTAS</a:t>
            </a:r>
          </a:p>
          <a:p>
            <a:pPr marL="45720" indent="0">
              <a:buNone/>
            </a:pPr>
            <a:r>
              <a:rPr lang="pt-BR" b="1" dirty="0" smtClean="0">
                <a:solidFill>
                  <a:schemeClr val="tx2"/>
                </a:solidFill>
                <a:latin typeface="+mj-lt"/>
                <a:cs typeface="Times New Roman" panose="02020603050405020304" pitchFamily="18" charset="0"/>
              </a:rPr>
              <a:t>MATEMÁTICA</a:t>
            </a:r>
          </a:p>
          <a:p>
            <a:pPr marL="45720" indent="0">
              <a:buNone/>
            </a:pPr>
            <a:endParaRPr lang="pt-BR" b="1" dirty="0">
              <a:solidFill>
                <a:schemeClr val="tx2"/>
              </a:solidFill>
              <a:latin typeface="+mj-lt"/>
              <a:cs typeface="Times New Roman" panose="02020603050405020304" pitchFamily="18" charset="0"/>
            </a:endParaRPr>
          </a:p>
          <a:p>
            <a:pPr marL="45720" indent="0">
              <a:buNone/>
            </a:pPr>
            <a:r>
              <a:rPr lang="pt-BR" b="1" dirty="0" smtClean="0">
                <a:solidFill>
                  <a:schemeClr val="tx2"/>
                </a:solidFill>
                <a:latin typeface="+mj-lt"/>
                <a:cs typeface="Times New Roman" panose="02020603050405020304" pitchFamily="18" charset="0"/>
              </a:rPr>
              <a:t>ATIVIDADE </a:t>
            </a:r>
            <a:r>
              <a:rPr lang="pt-BR" b="1" dirty="0">
                <a:solidFill>
                  <a:schemeClr val="tx2"/>
                </a:solidFill>
                <a:latin typeface="+mj-lt"/>
                <a:cs typeface="Times New Roman" panose="02020603050405020304" pitchFamily="18" charset="0"/>
              </a:rPr>
              <a:t>1</a:t>
            </a:r>
            <a:r>
              <a:rPr lang="pt-BR" dirty="0" smtClean="0">
                <a:solidFill>
                  <a:schemeClr val="tx2"/>
                </a:solidFill>
                <a:latin typeface="+mj-lt"/>
                <a:cs typeface="Times New Roman" panose="02020603050405020304" pitchFamily="18" charset="0"/>
              </a:rPr>
              <a:t>:</a:t>
            </a:r>
            <a:r>
              <a:rPr lang="pt-BR" dirty="0">
                <a:solidFill>
                  <a:schemeClr val="tx2"/>
                </a:solidFill>
                <a:latin typeface="+mj-lt"/>
                <a:cs typeface="Times New Roman" panose="02020603050405020304" pitchFamily="18" charset="0"/>
              </a:rPr>
              <a:t> </a:t>
            </a:r>
            <a:r>
              <a:rPr lang="pt-BR" dirty="0" smtClean="0">
                <a:solidFill>
                  <a:schemeClr val="tx2"/>
                </a:solidFill>
                <a:latin typeface="+mj-lt"/>
                <a:cs typeface="Times New Roman" panose="02020603050405020304" pitchFamily="18" charset="0"/>
              </a:rPr>
              <a:t>                                                           </a:t>
            </a:r>
            <a:r>
              <a:rPr lang="pt-BR" b="1" dirty="0" smtClean="0">
                <a:solidFill>
                  <a:schemeClr val="tx2"/>
                </a:solidFill>
                <a:latin typeface="+mj-lt"/>
                <a:cs typeface="Times New Roman" panose="02020603050405020304" pitchFamily="18" charset="0"/>
              </a:rPr>
              <a:t>ATIVIDADE 3</a:t>
            </a:r>
            <a:r>
              <a:rPr lang="pt-BR" dirty="0" smtClean="0">
                <a:solidFill>
                  <a:schemeClr val="tx2"/>
                </a:solidFill>
                <a:latin typeface="+mj-lt"/>
                <a:cs typeface="Times New Roman" panose="02020603050405020304" pitchFamily="18" charset="0"/>
              </a:rPr>
              <a:t>:</a:t>
            </a:r>
          </a:p>
          <a:p>
            <a:pPr marL="45720" indent="0">
              <a:buNone/>
            </a:pPr>
            <a:endParaRPr lang="pt-BR" dirty="0">
              <a:solidFill>
                <a:schemeClr val="tx2"/>
              </a:solidFill>
              <a:cs typeface="Times New Roman" panose="02020603050405020304" pitchFamily="18" charset="0"/>
            </a:endParaRPr>
          </a:p>
          <a:p>
            <a:pPr marL="45720" indent="0">
              <a:buNone/>
            </a:pPr>
            <a:endParaRPr lang="pt-BR" dirty="0" smtClean="0">
              <a:solidFill>
                <a:schemeClr val="tx2"/>
              </a:solidFill>
              <a:cs typeface="Times New Roman" panose="02020603050405020304" pitchFamily="18" charset="0"/>
            </a:endParaRPr>
          </a:p>
          <a:p>
            <a:pPr marL="45720" indent="0">
              <a:buNone/>
            </a:pPr>
            <a:endParaRPr lang="pt-BR" dirty="0">
              <a:solidFill>
                <a:schemeClr val="tx2"/>
              </a:solidFill>
              <a:cs typeface="Times New Roman" panose="02020603050405020304" pitchFamily="18" charset="0"/>
            </a:endParaRPr>
          </a:p>
          <a:p>
            <a:pPr marL="45720" indent="0">
              <a:buNone/>
            </a:pPr>
            <a:endParaRPr lang="pt-BR" dirty="0" smtClean="0">
              <a:solidFill>
                <a:schemeClr val="tx2"/>
              </a:solidFill>
              <a:cs typeface="Times New Roman" panose="02020603050405020304" pitchFamily="18" charset="0"/>
            </a:endParaRPr>
          </a:p>
          <a:p>
            <a:pPr marL="45720" indent="0">
              <a:buNone/>
            </a:pPr>
            <a:r>
              <a:rPr lang="pt-BR" dirty="0" smtClean="0">
                <a:solidFill>
                  <a:schemeClr val="tx2"/>
                </a:solidFill>
                <a:cs typeface="Times New Roman" panose="02020603050405020304" pitchFamily="18" charset="0"/>
              </a:rPr>
              <a:t>:</a:t>
            </a:r>
            <a:endParaRPr lang="pt-BR" dirty="0" smtClean="0">
              <a:solidFill>
                <a:schemeClr val="tx2"/>
              </a:solidFill>
            </a:endParaRPr>
          </a:p>
          <a:p>
            <a:pPr marL="45720" indent="0">
              <a:buNone/>
            </a:pPr>
            <a:endParaRPr lang="pt-BR" dirty="0">
              <a:solidFill>
                <a:schemeClr val="tx2"/>
              </a:solidFill>
              <a:cs typeface="Times New Roman" panose="02020603050405020304" pitchFamily="18" charset="0"/>
            </a:endParaRPr>
          </a:p>
          <a:p>
            <a:pPr marL="45720" indent="0">
              <a:buNone/>
            </a:pPr>
            <a:r>
              <a:rPr lang="pt-BR" dirty="0" smtClean="0">
                <a:solidFill>
                  <a:schemeClr val="tx2"/>
                </a:solidFill>
                <a:cs typeface="Times New Roman" panose="02020603050405020304" pitchFamily="18" charset="0"/>
              </a:rPr>
              <a:t> </a:t>
            </a:r>
            <a:r>
              <a:rPr lang="pt-BR" b="1" dirty="0">
                <a:solidFill>
                  <a:schemeClr val="tx2"/>
                </a:solidFill>
                <a:cs typeface="Times New Roman" panose="02020603050405020304" pitchFamily="18" charset="0"/>
              </a:rPr>
              <a:t>ATIVIDADE </a:t>
            </a:r>
            <a:r>
              <a:rPr lang="pt-BR" b="1" dirty="0" smtClean="0">
                <a:solidFill>
                  <a:schemeClr val="tx2"/>
                </a:solidFill>
                <a:cs typeface="Times New Roman" panose="02020603050405020304" pitchFamily="18" charset="0"/>
              </a:rPr>
              <a:t>4:A                                                     </a:t>
            </a:r>
            <a:r>
              <a:rPr lang="pt-BR" b="1" dirty="0" smtClean="0">
                <a:solidFill>
                  <a:schemeClr val="tx2"/>
                </a:solidFill>
                <a:latin typeface="+mj-lt"/>
                <a:cs typeface="Times New Roman" panose="02020603050405020304" pitchFamily="18" charset="0"/>
              </a:rPr>
              <a:t>ATIVIDADE 4:</a:t>
            </a:r>
            <a:endParaRPr lang="pt-BR" dirty="0" smtClean="0">
              <a:solidFill>
                <a:schemeClr val="tx2"/>
              </a:solidFill>
              <a:latin typeface="+mj-lt"/>
              <a:cs typeface="Times New Roman" panose="02020603050405020304" pitchFamily="18" charset="0"/>
            </a:endParaRPr>
          </a:p>
          <a:p>
            <a:pPr marL="45720" indent="0">
              <a:buNone/>
            </a:pPr>
            <a:endParaRPr lang="pt-BR" dirty="0">
              <a:solidFill>
                <a:schemeClr val="tx2"/>
              </a:solidFill>
              <a:latin typeface="+mj-lt"/>
              <a:cs typeface="Times New Roman" panose="02020603050405020304" pitchFamily="18" charset="0"/>
            </a:endParaRPr>
          </a:p>
          <a:p>
            <a:pPr marL="45720" indent="0">
              <a:buNone/>
            </a:pPr>
            <a:endParaRPr lang="pt-BR" dirty="0">
              <a:solidFill>
                <a:schemeClr val="tx2"/>
              </a:solidFill>
              <a:latin typeface="+mj-lt"/>
              <a:cs typeface="Times New Roman" panose="02020603050405020304" pitchFamily="18" charset="0"/>
            </a:endParaRPr>
          </a:p>
          <a:p>
            <a:pPr marL="45720" indent="0">
              <a:buNone/>
            </a:pPr>
            <a:r>
              <a:rPr lang="pt-BR" b="1" dirty="0" smtClean="0">
                <a:solidFill>
                  <a:schemeClr val="tx2"/>
                </a:solidFill>
                <a:latin typeface="+mj-lt"/>
                <a:cs typeface="Times New Roman" panose="02020603050405020304" pitchFamily="18" charset="0"/>
              </a:rPr>
              <a:t>ATIVIDADE 2:                                                       </a:t>
            </a:r>
            <a:r>
              <a:rPr lang="pt-BR" dirty="0" smtClean="0">
                <a:solidFill>
                  <a:schemeClr val="tx2"/>
                </a:solidFill>
                <a:latin typeface="+mj-lt"/>
                <a:cs typeface="Times New Roman" panose="02020603050405020304" pitchFamily="18" charset="0"/>
              </a:rPr>
              <a:t>                                 </a:t>
            </a:r>
          </a:p>
          <a:p>
            <a:pPr marL="45720" indent="0">
              <a:buNone/>
            </a:pPr>
            <a:endParaRPr lang="pt-BR" b="1" dirty="0">
              <a:solidFill>
                <a:schemeClr val="tx2"/>
              </a:solidFill>
              <a:cs typeface="Times New Roman" panose="02020603050405020304" pitchFamily="18" charset="0"/>
            </a:endParaRPr>
          </a:p>
        </p:txBody>
      </p:sp>
      <p:pic>
        <p:nvPicPr>
          <p:cNvPr id="3" name="Imagem 2"/>
          <p:cNvPicPr>
            <a:picLocks noChangeAspect="1"/>
          </p:cNvPicPr>
          <p:nvPr/>
        </p:nvPicPr>
        <p:blipFill>
          <a:blip r:embed="rId2"/>
          <a:stretch>
            <a:fillRect/>
          </a:stretch>
        </p:blipFill>
        <p:spPr>
          <a:xfrm>
            <a:off x="232991" y="1196752"/>
            <a:ext cx="3903000" cy="2448272"/>
          </a:xfrm>
          <a:prstGeom prst="rect">
            <a:avLst/>
          </a:prstGeom>
        </p:spPr>
      </p:pic>
      <p:pic>
        <p:nvPicPr>
          <p:cNvPr id="4" name="Imagem 3"/>
          <p:cNvPicPr>
            <a:picLocks noChangeAspect="1"/>
          </p:cNvPicPr>
          <p:nvPr/>
        </p:nvPicPr>
        <p:blipFill>
          <a:blip r:embed="rId3"/>
          <a:stretch>
            <a:fillRect/>
          </a:stretch>
        </p:blipFill>
        <p:spPr>
          <a:xfrm>
            <a:off x="5159896" y="3245057"/>
            <a:ext cx="3897148" cy="2541618"/>
          </a:xfrm>
          <a:prstGeom prst="rect">
            <a:avLst/>
          </a:prstGeom>
        </p:spPr>
      </p:pic>
      <p:pic>
        <p:nvPicPr>
          <p:cNvPr id="6" name="Imagem 5"/>
          <p:cNvPicPr>
            <a:picLocks noChangeAspect="1"/>
          </p:cNvPicPr>
          <p:nvPr/>
        </p:nvPicPr>
        <p:blipFill>
          <a:blip r:embed="rId4"/>
          <a:stretch>
            <a:fillRect/>
          </a:stretch>
        </p:blipFill>
        <p:spPr>
          <a:xfrm flipV="1">
            <a:off x="5125353" y="1215693"/>
            <a:ext cx="3931691" cy="943285"/>
          </a:xfrm>
          <a:prstGeom prst="rect">
            <a:avLst/>
          </a:prstGeom>
        </p:spPr>
      </p:pic>
      <p:pic>
        <p:nvPicPr>
          <p:cNvPr id="23" name="Imagem 22"/>
          <p:cNvPicPr>
            <a:picLocks noChangeAspect="1"/>
          </p:cNvPicPr>
          <p:nvPr/>
        </p:nvPicPr>
        <p:blipFill>
          <a:blip r:embed="rId5"/>
          <a:stretch>
            <a:fillRect/>
          </a:stretch>
        </p:blipFill>
        <p:spPr>
          <a:xfrm>
            <a:off x="269295" y="3996754"/>
            <a:ext cx="4333875" cy="1038225"/>
          </a:xfrm>
          <a:prstGeom prst="rect">
            <a:avLst/>
          </a:prstGeom>
        </p:spPr>
      </p:pic>
    </p:spTree>
    <p:extLst>
      <p:ext uri="{BB962C8B-B14F-4D97-AF65-F5344CB8AC3E}">
        <p14:creationId xmlns:p14="http://schemas.microsoft.com/office/powerpoint/2010/main" val="40900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39616" y="1844824"/>
            <a:ext cx="7101026" cy="1938992"/>
          </a:xfrm>
          <a:prstGeom prst="rect">
            <a:avLst/>
          </a:prstGeom>
          <a:noFill/>
        </p:spPr>
        <p:txBody>
          <a:bodyPr wrap="square" rtlCol="0">
            <a:spAutoFit/>
          </a:bodyPr>
          <a:lstStyle/>
          <a:p>
            <a:pPr algn="ctr"/>
            <a:r>
              <a:rPr lang="pt-BR" sz="6000" dirty="0" smtClean="0">
                <a:solidFill>
                  <a:schemeClr val="accent4">
                    <a:lumMod val="75000"/>
                  </a:schemeClr>
                </a:solidFill>
                <a:latin typeface="+mj-lt"/>
              </a:rPr>
              <a:t>FOI MUITO BOM ESTAR COM VOCÊ!</a:t>
            </a:r>
            <a:endParaRPr lang="pt-BR" sz="6000" dirty="0">
              <a:solidFill>
                <a:schemeClr val="accent4">
                  <a:lumMod val="75000"/>
                </a:schemeClr>
              </a:solidFill>
              <a:latin typeface="+mj-lt"/>
            </a:endParaRPr>
          </a:p>
        </p:txBody>
      </p:sp>
    </p:spTree>
    <p:extLst>
      <p:ext uri="{BB962C8B-B14F-4D97-AF65-F5344CB8AC3E}">
        <p14:creationId xmlns:p14="http://schemas.microsoft.com/office/powerpoint/2010/main" val="16563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95400" y="864162"/>
            <a:ext cx="11496600" cy="3539430"/>
          </a:xfrm>
          <a:prstGeom prst="rect">
            <a:avLst/>
          </a:prstGeom>
          <a:noFill/>
        </p:spPr>
        <p:txBody>
          <a:bodyPr wrap="square" rtlCol="0" anchor="ctr">
            <a:spAutoFit/>
          </a:bodyPr>
          <a:lstStyle/>
          <a:p>
            <a:pPr algn="just">
              <a:lnSpc>
                <a:spcPct val="200000"/>
              </a:lnSpc>
            </a:pPr>
            <a:r>
              <a:rPr lang="pt-BR" sz="2800" b="1" dirty="0" smtClean="0">
                <a:solidFill>
                  <a:schemeClr val="accent4">
                    <a:lumMod val="75000"/>
                  </a:schemeClr>
                </a:solidFill>
                <a:latin typeface="+mj-lt"/>
              </a:rPr>
              <a:t>OLÁ, CRIANÇAS!!!</a:t>
            </a:r>
          </a:p>
          <a:p>
            <a:pPr algn="just">
              <a:lnSpc>
                <a:spcPct val="200000"/>
              </a:lnSpc>
            </a:pPr>
            <a:r>
              <a:rPr lang="pt-BR" sz="2800" dirty="0" smtClean="0">
                <a:solidFill>
                  <a:schemeClr val="accent4">
                    <a:lumMod val="75000"/>
                  </a:schemeClr>
                </a:solidFill>
                <a:latin typeface="+mj-lt"/>
              </a:rPr>
              <a:t>VAMOS JOGAR </a:t>
            </a:r>
            <a:r>
              <a:rPr lang="pt-BR" sz="2800" b="1" dirty="0" smtClean="0">
                <a:solidFill>
                  <a:schemeClr val="accent4">
                    <a:lumMod val="75000"/>
                  </a:schemeClr>
                </a:solidFill>
                <a:latin typeface="+mj-lt"/>
              </a:rPr>
              <a:t>DOMINÓ</a:t>
            </a:r>
            <a:r>
              <a:rPr lang="pt-BR" sz="2800" dirty="0" smtClean="0">
                <a:solidFill>
                  <a:schemeClr val="accent4">
                    <a:lumMod val="75000"/>
                  </a:schemeClr>
                </a:solidFill>
                <a:latin typeface="+mj-lt"/>
              </a:rPr>
              <a:t>?</a:t>
            </a:r>
          </a:p>
          <a:p>
            <a:pPr algn="just">
              <a:lnSpc>
                <a:spcPct val="200000"/>
              </a:lnSpc>
            </a:pPr>
            <a:r>
              <a:rPr lang="pt-BR" sz="2800" dirty="0" smtClean="0">
                <a:solidFill>
                  <a:schemeClr val="accent4">
                    <a:lumMod val="75000"/>
                  </a:schemeClr>
                </a:solidFill>
                <a:latin typeface="+mj-lt"/>
              </a:rPr>
              <a:t>VOCÊ SABIA QUE, POR MEIO DOS JOGOS, APRENDEMOS E É ÓTIMO PARA PASSAR  TEMPO EM CASA</a:t>
            </a:r>
            <a:r>
              <a:rPr lang="pt-BR" sz="2800" dirty="0">
                <a:solidFill>
                  <a:schemeClr val="accent4">
                    <a:lumMod val="75000"/>
                  </a:schemeClr>
                </a:solidFill>
                <a:latin typeface="+mj-lt"/>
              </a:rPr>
              <a:t>?</a:t>
            </a:r>
          </a:p>
        </p:txBody>
      </p:sp>
    </p:spTree>
    <p:extLst>
      <p:ext uri="{BB962C8B-B14F-4D97-AF65-F5344CB8AC3E}">
        <p14:creationId xmlns:p14="http://schemas.microsoft.com/office/powerpoint/2010/main" val="93215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Espaço Reservado para Imagem 20"/>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861" r="28861"/>
          <a:stretch>
            <a:fillRect/>
          </a:stretch>
        </p:blipFill>
        <p:spPr>
          <a:xfrm>
            <a:off x="1043182" y="1168616"/>
            <a:ext cx="3638453" cy="3750319"/>
          </a:xfrm>
          <a:prstGeom prst="rect">
            <a:avLst/>
          </a:prstGeom>
          <a:ln w="228600" cap="sq" cmpd="thickThin">
            <a:solidFill>
              <a:srgbClr val="FFFF00"/>
            </a:solidFill>
            <a:prstDash val="solid"/>
            <a:miter lim="800000"/>
          </a:ln>
          <a:effectLst>
            <a:innerShdw blurRad="76200">
              <a:srgbClr val="000000"/>
            </a:innerShdw>
          </a:effectLst>
        </p:spPr>
      </p:pic>
      <p:sp>
        <p:nvSpPr>
          <p:cNvPr id="3" name="CaixaDeTexto 2"/>
          <p:cNvSpPr txBox="1"/>
          <p:nvPr/>
        </p:nvSpPr>
        <p:spPr>
          <a:xfrm>
            <a:off x="1415480" y="1655089"/>
            <a:ext cx="45719" cy="369332"/>
          </a:xfrm>
          <a:prstGeom prst="rect">
            <a:avLst/>
          </a:prstGeom>
          <a:noFill/>
        </p:spPr>
        <p:txBody>
          <a:bodyPr wrap="square" rtlCol="0">
            <a:spAutoFit/>
          </a:bodyPr>
          <a:lstStyle/>
          <a:p>
            <a:endParaRPr lang="pt-BR" dirty="0"/>
          </a:p>
        </p:txBody>
      </p:sp>
      <p:sp>
        <p:nvSpPr>
          <p:cNvPr id="12" name="CaixaDeTexto 11"/>
          <p:cNvSpPr txBox="1"/>
          <p:nvPr/>
        </p:nvSpPr>
        <p:spPr>
          <a:xfrm>
            <a:off x="6122289" y="1839755"/>
            <a:ext cx="3010585" cy="369332"/>
          </a:xfrm>
          <a:prstGeom prst="rect">
            <a:avLst/>
          </a:prstGeom>
          <a:noFill/>
        </p:spPr>
        <p:txBody>
          <a:bodyPr wrap="square" rtlCol="0">
            <a:spAutoFit/>
          </a:bodyPr>
          <a:lstStyle/>
          <a:p>
            <a:r>
              <a:rPr lang="pt-BR" dirty="0" smtClean="0"/>
              <a:t>BOA TARDE</a:t>
            </a:r>
            <a:endParaRPr lang="pt-BR" dirty="0"/>
          </a:p>
        </p:txBody>
      </p:sp>
      <p:pic>
        <p:nvPicPr>
          <p:cNvPr id="16" name="Espaço Reservado para Imagem 20"/>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861" r="28861"/>
          <a:stretch>
            <a:fillRect/>
          </a:stretch>
        </p:blipFill>
        <p:spPr>
          <a:xfrm>
            <a:off x="5455888" y="1213347"/>
            <a:ext cx="3638453" cy="3750319"/>
          </a:xfrm>
          <a:prstGeom prst="rect">
            <a:avLst/>
          </a:prstGeom>
          <a:ln w="228600" cap="sq" cmpd="thickThin">
            <a:solidFill>
              <a:srgbClr val="FF0000"/>
            </a:solidFill>
            <a:prstDash val="solid"/>
            <a:miter lim="800000"/>
          </a:ln>
          <a:effectLst>
            <a:innerShdw blurRad="76200">
              <a:srgbClr val="000000"/>
            </a:innerShdw>
          </a:effectLst>
        </p:spPr>
      </p:pic>
      <p:sp>
        <p:nvSpPr>
          <p:cNvPr id="13" name="CaixaDeTexto 12"/>
          <p:cNvSpPr txBox="1"/>
          <p:nvPr/>
        </p:nvSpPr>
        <p:spPr>
          <a:xfrm>
            <a:off x="6240016" y="1957589"/>
            <a:ext cx="2592288" cy="369332"/>
          </a:xfrm>
          <a:prstGeom prst="rect">
            <a:avLst/>
          </a:prstGeom>
          <a:noFill/>
        </p:spPr>
        <p:txBody>
          <a:bodyPr wrap="square" rtlCol="0">
            <a:spAutoFit/>
          </a:bodyPr>
          <a:lstStyle/>
          <a:p>
            <a:endParaRPr lang="pt-BR" dirty="0"/>
          </a:p>
        </p:txBody>
      </p:sp>
      <p:sp>
        <p:nvSpPr>
          <p:cNvPr id="15" name="CaixaDeTexto 14"/>
          <p:cNvSpPr txBox="1"/>
          <p:nvPr/>
        </p:nvSpPr>
        <p:spPr>
          <a:xfrm>
            <a:off x="5737905" y="1655089"/>
            <a:ext cx="3310423" cy="369332"/>
          </a:xfrm>
          <a:prstGeom prst="rect">
            <a:avLst/>
          </a:prstGeom>
          <a:noFill/>
        </p:spPr>
        <p:txBody>
          <a:bodyPr wrap="square" rtlCol="0">
            <a:spAutoFit/>
          </a:bodyPr>
          <a:lstStyle/>
          <a:p>
            <a:endParaRPr lang="pt-BR" dirty="0"/>
          </a:p>
        </p:txBody>
      </p:sp>
      <p:pic>
        <p:nvPicPr>
          <p:cNvPr id="1026" name="Picture 2" descr="https://s.dicio.com.br/dom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95" y="988929"/>
            <a:ext cx="4026626" cy="4109692"/>
          </a:xfrm>
          <a:prstGeom prst="rect">
            <a:avLst/>
          </a:prstGeom>
          <a:noFill/>
          <a:extLst>
            <a:ext uri="{909E8E84-426E-40DD-AFC4-6F175D3DCCD1}">
              <a14:hiddenFill xmlns:a14="http://schemas.microsoft.com/office/drawing/2010/main">
                <a:solidFill>
                  <a:srgbClr val="FFFFFF"/>
                </a:solidFill>
              </a14:hiddenFill>
            </a:ext>
          </a:extLst>
        </p:spPr>
      </p:pic>
      <p:sp>
        <p:nvSpPr>
          <p:cNvPr id="11" name="Espaço Reservado para Texto 10"/>
          <p:cNvSpPr>
            <a:spLocks noGrp="1"/>
          </p:cNvSpPr>
          <p:nvPr>
            <p:ph type="body" sz="quarter" idx="14"/>
          </p:nvPr>
        </p:nvSpPr>
        <p:spPr>
          <a:xfrm>
            <a:off x="1559495" y="5181600"/>
            <a:ext cx="3035245" cy="493776"/>
          </a:xfrm>
        </p:spPr>
        <p:txBody>
          <a:bodyPr>
            <a:normAutofit/>
          </a:bodyPr>
          <a:lstStyle/>
          <a:p>
            <a:r>
              <a:rPr lang="pt-BR" sz="1200" dirty="0">
                <a:hlinkClick r:id="rId5"/>
              </a:rPr>
              <a:t>https://www.dicio.com.br/domino/</a:t>
            </a:r>
            <a:endParaRPr lang="pt-BR" sz="1200" dirty="0"/>
          </a:p>
        </p:txBody>
      </p:sp>
      <p:sp>
        <p:nvSpPr>
          <p:cNvPr id="17" name="Espaço Reservado para Texto 16"/>
          <p:cNvSpPr>
            <a:spLocks noGrp="1"/>
          </p:cNvSpPr>
          <p:nvPr>
            <p:ph type="body" sz="quarter" idx="16"/>
          </p:nvPr>
        </p:nvSpPr>
        <p:spPr>
          <a:xfrm>
            <a:off x="6122289" y="5181600"/>
            <a:ext cx="3000930" cy="491836"/>
          </a:xfrm>
        </p:spPr>
        <p:txBody>
          <a:bodyPr>
            <a:normAutofit/>
          </a:bodyPr>
          <a:lstStyle/>
          <a:p>
            <a:r>
              <a:rPr lang="pt-BR" sz="1200" dirty="0">
                <a:hlinkClick r:id="rId5"/>
              </a:rPr>
              <a:t>https://www.dicio.com.br/domino/</a:t>
            </a:r>
            <a:endParaRPr lang="pt-BR" sz="1200" dirty="0"/>
          </a:p>
        </p:txBody>
      </p:sp>
      <p:sp>
        <p:nvSpPr>
          <p:cNvPr id="20" name="Retângulo 19"/>
          <p:cNvSpPr/>
          <p:nvPr/>
        </p:nvSpPr>
        <p:spPr>
          <a:xfrm>
            <a:off x="5501901" y="1412776"/>
            <a:ext cx="3546428" cy="3539430"/>
          </a:xfrm>
          <a:prstGeom prst="rect">
            <a:avLst/>
          </a:prstGeom>
        </p:spPr>
        <p:txBody>
          <a:bodyPr wrap="square">
            <a:spAutoFit/>
          </a:bodyPr>
          <a:lstStyle/>
          <a:p>
            <a:pPr algn="just"/>
            <a:r>
              <a:rPr lang="pt-BR" sz="1600" dirty="0" smtClean="0">
                <a:solidFill>
                  <a:srgbClr val="404040"/>
                </a:solidFill>
                <a:latin typeface="+mj-lt"/>
              </a:rPr>
              <a:t>OS CONJUNTOS DE DOMINÓS SÃO FEITOS DE OSSO, MARFIM, PLÁSTICO OU MADEIRA. UM CONJUNTO É, GERALMENTE, CONSTITUÍDO DE 28 DOMINÓS. UMA LINHA DIVIDE CADA DOMINÓ EM DOIS LADOS. CADA LADO DE VINTE E UMA DAS 28 PEÇAS É MARCADO COM UM A SEIS PONTOS. OS DOIS LADOS DE UM DOS DOMINÓS NÃO TÊM MARCAS, E SEIS TÊM UM LADO SEM MARCAS E OUTRO COM PONTOS.</a:t>
            </a:r>
            <a:endParaRPr lang="pt-BR" sz="1600" dirty="0">
              <a:latin typeface="+mj-lt"/>
            </a:endParaRPr>
          </a:p>
        </p:txBody>
      </p:sp>
      <p:sp>
        <p:nvSpPr>
          <p:cNvPr id="4" name="Elipse 3"/>
          <p:cNvSpPr/>
          <p:nvPr/>
        </p:nvSpPr>
        <p:spPr>
          <a:xfrm>
            <a:off x="9408368" y="3043774"/>
            <a:ext cx="2664296" cy="240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t>O QUE É DOMINÓ?</a:t>
            </a:r>
            <a:endParaRPr lang="pt-BR" sz="2800" dirty="0"/>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6632"/>
            <a:ext cx="9829800" cy="1331168"/>
          </a:xfrm>
        </p:spPr>
        <p:txBody>
          <a:bodyPr>
            <a:noAutofit/>
          </a:bodyPr>
          <a:lstStyle/>
          <a:p>
            <a:pPr algn="ctr"/>
            <a:r>
              <a:rPr lang="pt-BR" sz="7200" dirty="0" smtClean="0"/>
              <a:t>DOMINÓ</a:t>
            </a:r>
            <a:endParaRPr lang="pt-BR" sz="7200" dirty="0"/>
          </a:p>
        </p:txBody>
      </p:sp>
      <p:pic>
        <p:nvPicPr>
          <p:cNvPr id="4" name="Espaço Reservado para Conteúdo 3"/>
          <p:cNvPicPr>
            <a:picLocks noGrp="1" noChangeAspect="1"/>
          </p:cNvPicPr>
          <p:nvPr>
            <p:ph idx="1"/>
          </p:nvPr>
        </p:nvPicPr>
        <p:blipFill>
          <a:blip r:embed="rId2"/>
          <a:stretch>
            <a:fillRect/>
          </a:stretch>
        </p:blipFill>
        <p:spPr>
          <a:xfrm>
            <a:off x="3124388" y="1447800"/>
            <a:ext cx="5131240" cy="3175420"/>
          </a:xfrm>
          <a:prstGeom prst="rect">
            <a:avLst/>
          </a:prstGeom>
        </p:spPr>
      </p:pic>
      <p:sp>
        <p:nvSpPr>
          <p:cNvPr id="5" name="Retângulo 4"/>
          <p:cNvSpPr/>
          <p:nvPr/>
        </p:nvSpPr>
        <p:spPr>
          <a:xfrm>
            <a:off x="3359696" y="4638554"/>
            <a:ext cx="4392182" cy="707886"/>
          </a:xfrm>
          <a:prstGeom prst="rect">
            <a:avLst/>
          </a:prstGeom>
        </p:spPr>
        <p:txBody>
          <a:bodyPr wrap="square">
            <a:spAutoFit/>
          </a:bodyPr>
          <a:lstStyle/>
          <a:p>
            <a:r>
              <a:rPr lang="pt-BR" sz="2000" dirty="0">
                <a:latin typeface="+mj-lt"/>
                <a:hlinkClick r:id="rId3"/>
              </a:rPr>
              <a:t>https://www.youtube.com/watch?v=ugS6eoVMYQI&amp;feature=youtu.be</a:t>
            </a:r>
            <a:endParaRPr lang="pt-BR" sz="2000" dirty="0">
              <a:latin typeface="+mj-lt"/>
            </a:endParaRPr>
          </a:p>
        </p:txBody>
      </p:sp>
      <p:sp>
        <p:nvSpPr>
          <p:cNvPr id="6" name="Fluxograma: Armazenamento de acesso sequencial 5"/>
          <p:cNvSpPr/>
          <p:nvPr/>
        </p:nvSpPr>
        <p:spPr>
          <a:xfrm>
            <a:off x="7104112" y="5122781"/>
            <a:ext cx="2376264" cy="122864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t>ASSISTA O VÍDEO, CLICANDO NO LINK!</a:t>
            </a:r>
            <a:endParaRPr lang="pt-BR" sz="1400" dirty="0"/>
          </a:p>
        </p:txBody>
      </p:sp>
    </p:spTree>
    <p:extLst>
      <p:ext uri="{BB962C8B-B14F-4D97-AF65-F5344CB8AC3E}">
        <p14:creationId xmlns:p14="http://schemas.microsoft.com/office/powerpoint/2010/main" val="41894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1664" y="0"/>
            <a:ext cx="9120336" cy="6858000"/>
          </a:xfrm>
          <a:solidFill>
            <a:srgbClr val="C9F6A0"/>
          </a:solidFill>
        </p:spPr>
        <p:txBody>
          <a:bodyPr rtlCol="0">
            <a:noAutofit/>
          </a:bodyPr>
          <a:lstStyle/>
          <a:p>
            <a:r>
              <a:rPr lang="pt-BR" sz="1800" dirty="0"/>
              <a:t/>
            </a:r>
            <a:br>
              <a:rPr lang="pt-BR" sz="1800" dirty="0"/>
            </a:br>
            <a:r>
              <a:rPr lang="pt-BR" sz="1800" dirty="0" smtClean="0"/>
              <a:t/>
            </a:r>
            <a:br>
              <a:rPr lang="pt-BR" sz="1800" dirty="0" smtClean="0"/>
            </a:br>
            <a:r>
              <a:rPr lang="pt-BR" sz="1800" dirty="0" smtClean="0"/>
              <a:t>        </a:t>
            </a:r>
            <a:endParaRPr lang="pt-BR" sz="1800" dirty="0"/>
          </a:p>
        </p:txBody>
      </p:sp>
      <p:sp>
        <p:nvSpPr>
          <p:cNvPr id="4" name="CaixaDeTexto 3"/>
          <p:cNvSpPr txBox="1"/>
          <p:nvPr/>
        </p:nvSpPr>
        <p:spPr>
          <a:xfrm>
            <a:off x="3935760" y="2132856"/>
            <a:ext cx="184731" cy="369332"/>
          </a:xfrm>
          <a:prstGeom prst="rect">
            <a:avLst/>
          </a:prstGeom>
          <a:noFill/>
        </p:spPr>
        <p:txBody>
          <a:bodyPr wrap="none" rtlCol="0">
            <a:spAutoFit/>
          </a:bodyPr>
          <a:lstStyle/>
          <a:p>
            <a:endParaRPr lang="pt-BR" dirty="0"/>
          </a:p>
        </p:txBody>
      </p:sp>
      <p:sp>
        <p:nvSpPr>
          <p:cNvPr id="5" name="CaixaDeTexto 4"/>
          <p:cNvSpPr txBox="1"/>
          <p:nvPr/>
        </p:nvSpPr>
        <p:spPr>
          <a:xfrm>
            <a:off x="3215680" y="521339"/>
            <a:ext cx="8418330" cy="461665"/>
          </a:xfrm>
          <a:prstGeom prst="rect">
            <a:avLst/>
          </a:prstGeom>
          <a:noFill/>
        </p:spPr>
        <p:txBody>
          <a:bodyPr wrap="none" rtlCol="0">
            <a:spAutoFit/>
          </a:bodyPr>
          <a:lstStyle/>
          <a:p>
            <a:pPr algn="ctr"/>
            <a:r>
              <a:rPr lang="pt-BR" sz="2400" b="1" dirty="0" smtClean="0">
                <a:latin typeface="+mj-lt"/>
              </a:rPr>
              <a:t>VAMOS APRENDER  FAZER NOSSO PRÓPRIO DOMINÓ?</a:t>
            </a:r>
            <a:endParaRPr lang="pt-BR" sz="2400" b="1" dirty="0">
              <a:latin typeface="+mj-lt"/>
            </a:endParaRPr>
          </a:p>
        </p:txBody>
      </p:sp>
      <p:pic>
        <p:nvPicPr>
          <p:cNvPr id="6" name="Imagem 5"/>
          <p:cNvPicPr>
            <a:picLocks noChangeAspect="1"/>
          </p:cNvPicPr>
          <p:nvPr/>
        </p:nvPicPr>
        <p:blipFill>
          <a:blip r:embed="rId3"/>
          <a:stretch>
            <a:fillRect/>
          </a:stretch>
        </p:blipFill>
        <p:spPr>
          <a:xfrm>
            <a:off x="4368463" y="1195547"/>
            <a:ext cx="6526738" cy="4482218"/>
          </a:xfrm>
          <a:prstGeom prst="rect">
            <a:avLst/>
          </a:prstGeom>
        </p:spPr>
      </p:pic>
      <p:sp>
        <p:nvSpPr>
          <p:cNvPr id="7" name="CaixaDeTexto 6"/>
          <p:cNvSpPr txBox="1"/>
          <p:nvPr/>
        </p:nvSpPr>
        <p:spPr>
          <a:xfrm>
            <a:off x="4120491" y="5809294"/>
            <a:ext cx="7232093" cy="374498"/>
          </a:xfrm>
          <a:prstGeom prst="rect">
            <a:avLst/>
          </a:prstGeom>
          <a:noFill/>
        </p:spPr>
        <p:txBody>
          <a:bodyPr wrap="square" rtlCol="0">
            <a:spAutoFit/>
          </a:bodyPr>
          <a:lstStyle/>
          <a:p>
            <a:r>
              <a:rPr lang="pt-BR" dirty="0">
                <a:latin typeface="+mj-lt"/>
                <a:hlinkClick r:id="rId4"/>
              </a:rPr>
              <a:t>https://www.youtube.com/watch?v=a5lzFMNm7Fk&amp;feature=youtu.be</a:t>
            </a:r>
            <a:endParaRPr lang="pt-BR" dirty="0">
              <a:latin typeface="+mj-lt"/>
            </a:endParaRPr>
          </a:p>
        </p:txBody>
      </p:sp>
      <p:sp>
        <p:nvSpPr>
          <p:cNvPr id="3" name="Retângulo 2"/>
          <p:cNvSpPr/>
          <p:nvPr/>
        </p:nvSpPr>
        <p:spPr>
          <a:xfrm>
            <a:off x="6600056" y="6183792"/>
            <a:ext cx="1440160" cy="341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t>ACESSE O LINK </a:t>
            </a:r>
            <a:r>
              <a:rPr lang="pt-BR" sz="1200" dirty="0" smtClean="0"/>
              <a:t>ACIMA</a:t>
            </a:r>
            <a:endParaRPr lang="pt-BR" sz="1200" dirty="0"/>
          </a:p>
        </p:txBody>
      </p:sp>
    </p:spTree>
    <p:extLst>
      <p:ext uri="{BB962C8B-B14F-4D97-AF65-F5344CB8AC3E}">
        <p14:creationId xmlns:p14="http://schemas.microsoft.com/office/powerpoint/2010/main" val="347996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448" y="332656"/>
            <a:ext cx="10297144" cy="1471904"/>
          </a:xfrm>
        </p:spPr>
        <p:txBody>
          <a:bodyPr>
            <a:normAutofit/>
          </a:bodyPr>
          <a:lstStyle/>
          <a:p>
            <a:r>
              <a:rPr lang="pt-BR" sz="2400" dirty="0" smtClean="0"/>
              <a:t>1) </a:t>
            </a:r>
            <a:r>
              <a:rPr lang="pt-BR" sz="2400" dirty="0"/>
              <a:t>OBSERVE </a:t>
            </a:r>
            <a:r>
              <a:rPr lang="pt-BR" sz="2400" dirty="0" smtClean="0"/>
              <a:t>A PALAVRA </a:t>
            </a:r>
            <a:r>
              <a:rPr lang="pt-BR" sz="2400" b="1" dirty="0" smtClean="0"/>
              <a:t>DOMINÓ</a:t>
            </a:r>
            <a:r>
              <a:rPr lang="pt-BR" sz="4800" dirty="0" smtClean="0"/>
              <a:t>. </a:t>
            </a:r>
            <a:r>
              <a:rPr lang="pt-BR" sz="2200" dirty="0" smtClean="0"/>
              <a:t>USANDO SEU CADERNO OU UMA FOLHA, FAÇA UM ACRÓSTICO USANDO AS LETRAS INICIAIS DA PALAVRA.</a:t>
            </a:r>
            <a:endParaRPr lang="pt-BR" sz="2200" dirty="0"/>
          </a:p>
        </p:txBody>
      </p:sp>
      <p:sp>
        <p:nvSpPr>
          <p:cNvPr id="13" name="CaixaDeTexto 12"/>
          <p:cNvSpPr txBox="1"/>
          <p:nvPr/>
        </p:nvSpPr>
        <p:spPr>
          <a:xfrm rot="5400000">
            <a:off x="11161318" y="2377396"/>
            <a:ext cx="1845919" cy="215444"/>
          </a:xfrm>
          <a:prstGeom prst="rect">
            <a:avLst/>
          </a:prstGeom>
          <a:noFill/>
        </p:spPr>
        <p:txBody>
          <a:bodyPr wrap="square" rtlCol="0">
            <a:spAutoFit/>
          </a:bodyPr>
          <a:lstStyle/>
          <a:p>
            <a:r>
              <a:rPr lang="pt-BR" sz="800" dirty="0" smtClean="0">
                <a:latin typeface="+mj-lt"/>
              </a:rPr>
              <a:t>IMAGENS DO BING</a:t>
            </a:r>
            <a:endParaRPr lang="pt-BR" sz="800" dirty="0">
              <a:latin typeface="+mj-lt"/>
            </a:endParaRPr>
          </a:p>
        </p:txBody>
      </p:sp>
      <p:pic>
        <p:nvPicPr>
          <p:cNvPr id="5" name="Imagem 4"/>
          <p:cNvPicPr>
            <a:picLocks noChangeAspect="1"/>
          </p:cNvPicPr>
          <p:nvPr/>
        </p:nvPicPr>
        <p:blipFill>
          <a:blip r:embed="rId2"/>
          <a:stretch>
            <a:fillRect/>
          </a:stretch>
        </p:blipFill>
        <p:spPr>
          <a:xfrm>
            <a:off x="5303912" y="3188783"/>
            <a:ext cx="2304256" cy="2492104"/>
          </a:xfrm>
          <a:prstGeom prst="rect">
            <a:avLst/>
          </a:prstGeom>
        </p:spPr>
      </p:pic>
      <p:sp>
        <p:nvSpPr>
          <p:cNvPr id="14" name="CaixaDeTexto 13"/>
          <p:cNvSpPr txBox="1"/>
          <p:nvPr/>
        </p:nvSpPr>
        <p:spPr>
          <a:xfrm>
            <a:off x="1487488" y="1988840"/>
            <a:ext cx="8856984" cy="1015663"/>
          </a:xfrm>
          <a:prstGeom prst="rect">
            <a:avLst/>
          </a:prstGeom>
          <a:noFill/>
        </p:spPr>
        <p:txBody>
          <a:bodyPr wrap="square" rtlCol="0">
            <a:spAutoFit/>
          </a:bodyPr>
          <a:lstStyle/>
          <a:p>
            <a:pPr algn="ctr"/>
            <a:r>
              <a:rPr lang="pt-BR" sz="2400" dirty="0" smtClean="0">
                <a:latin typeface="+mj-lt"/>
              </a:rPr>
              <a:t>EXEMPLO DE ACRÓSTICO COM AS LETRAS INICIAIS DA  PALAVRA </a:t>
            </a:r>
            <a:r>
              <a:rPr lang="pt-BR" sz="2800" b="1" dirty="0" smtClean="0">
                <a:solidFill>
                  <a:schemeClr val="tx2">
                    <a:lumMod val="95000"/>
                    <a:lumOff val="5000"/>
                  </a:schemeClr>
                </a:solidFill>
                <a:latin typeface="+mj-lt"/>
              </a:rPr>
              <a:t>FELIZ</a:t>
            </a:r>
            <a:r>
              <a:rPr lang="pt-BR" sz="3600" b="1" dirty="0" smtClean="0">
                <a:solidFill>
                  <a:schemeClr val="tx2">
                    <a:lumMod val="95000"/>
                    <a:lumOff val="5000"/>
                  </a:schemeClr>
                </a:solidFill>
                <a:latin typeface="+mj-lt"/>
              </a:rPr>
              <a:t>.</a:t>
            </a:r>
            <a:endParaRPr lang="pt-BR" sz="3600" b="1" dirty="0">
              <a:solidFill>
                <a:schemeClr val="tx2">
                  <a:lumMod val="95000"/>
                  <a:lumOff val="5000"/>
                </a:schemeClr>
              </a:solidFill>
              <a:latin typeface="+mj-lt"/>
            </a:endParaRPr>
          </a:p>
        </p:txBody>
      </p:sp>
      <p:sp>
        <p:nvSpPr>
          <p:cNvPr id="3" name="Texto explicativo em elipse 2"/>
          <p:cNvSpPr/>
          <p:nvPr/>
        </p:nvSpPr>
        <p:spPr>
          <a:xfrm>
            <a:off x="1775520" y="2924944"/>
            <a:ext cx="2808312" cy="3088566"/>
          </a:xfrm>
          <a:prstGeom prst="wedgeEllipseCallout">
            <a:avLst>
              <a:gd name="adj1" fmla="val -55669"/>
              <a:gd name="adj2" fmla="val 39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ACRÓSTICO</a:t>
            </a:r>
            <a:r>
              <a:rPr lang="pt-BR" sz="1400" dirty="0" smtClean="0"/>
              <a:t> É QUANDO UTILIZAM AS LETRAS DE UMA PALAVRA PARA FORMAR OUTRAS PALAVRAS OU UMA FRASE CORRESPONDENTE.</a:t>
            </a:r>
            <a:endParaRPr lang="pt-BR" sz="1400" dirty="0"/>
          </a:p>
        </p:txBody>
      </p:sp>
    </p:spTree>
    <p:extLst>
      <p:ext uri="{BB962C8B-B14F-4D97-AF65-F5344CB8AC3E}">
        <p14:creationId xmlns:p14="http://schemas.microsoft.com/office/powerpoint/2010/main" val="59863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1424" y="476672"/>
            <a:ext cx="9756576" cy="864096"/>
          </a:xfrm>
        </p:spPr>
        <p:txBody>
          <a:bodyPr rtlCol="0">
            <a:normAutofit/>
          </a:bodyPr>
          <a:lstStyle/>
          <a:p>
            <a:pPr rtl="0"/>
            <a:r>
              <a:rPr lang="pt-BR" sz="2400" dirty="0" smtClean="0"/>
              <a:t>2) VAMOS EXPLORAR A PALAVRA </a:t>
            </a:r>
            <a:r>
              <a:rPr lang="pt-BR" sz="2400" b="1" dirty="0" smtClean="0"/>
              <a:t>DOMINÓ. </a:t>
            </a:r>
            <a:r>
              <a:rPr lang="pt-BR" sz="2400" dirty="0" smtClean="0"/>
              <a:t>USE SEU CADERNO OU UMA FOLHA PARA RESPONDER:</a:t>
            </a:r>
            <a:endParaRPr lang="pt-BR" sz="2400" dirty="0"/>
          </a:p>
        </p:txBody>
      </p:sp>
      <p:sp>
        <p:nvSpPr>
          <p:cNvPr id="3" name="Espaço Reservado para Conteúdo 2"/>
          <p:cNvSpPr>
            <a:spLocks noGrp="1"/>
          </p:cNvSpPr>
          <p:nvPr>
            <p:ph sz="half" idx="1"/>
          </p:nvPr>
        </p:nvSpPr>
        <p:spPr/>
        <p:txBody>
          <a:bodyPr rtlCol="0">
            <a:normAutofit/>
          </a:bodyPr>
          <a:lstStyle/>
          <a:p>
            <a:pPr marL="0" indent="0">
              <a:buNone/>
            </a:pPr>
            <a:r>
              <a:rPr lang="pt-BR" dirty="0" smtClean="0">
                <a:latin typeface="+mj-lt"/>
              </a:rPr>
              <a:t>A - QUANTAS LETRAS TEM A PALAVRA </a:t>
            </a:r>
            <a:r>
              <a:rPr lang="pt-BR" b="1" dirty="0" smtClean="0">
                <a:latin typeface="+mj-lt"/>
              </a:rPr>
              <a:t>DOMINÓ?</a:t>
            </a:r>
          </a:p>
          <a:p>
            <a:pPr marL="0" indent="0" rtl="0">
              <a:buNone/>
            </a:pPr>
            <a:r>
              <a:rPr lang="pt-BR" b="1" dirty="0" smtClean="0">
                <a:latin typeface="+mj-lt"/>
              </a:rPr>
              <a:t>A) </a:t>
            </a:r>
            <a:r>
              <a:rPr lang="pt-BR" dirty="0" smtClean="0">
                <a:latin typeface="+mj-lt"/>
              </a:rPr>
              <a:t>8</a:t>
            </a:r>
          </a:p>
          <a:p>
            <a:pPr marL="0" indent="0" rtl="0">
              <a:buNone/>
            </a:pPr>
            <a:r>
              <a:rPr lang="pt-BR" b="1" dirty="0" smtClean="0">
                <a:latin typeface="+mj-lt"/>
              </a:rPr>
              <a:t>B) </a:t>
            </a:r>
            <a:r>
              <a:rPr lang="pt-BR" dirty="0" smtClean="0">
                <a:latin typeface="+mj-lt"/>
              </a:rPr>
              <a:t>5</a:t>
            </a:r>
          </a:p>
          <a:p>
            <a:pPr marL="0" indent="0" rtl="0">
              <a:buNone/>
            </a:pPr>
            <a:r>
              <a:rPr lang="pt-BR" b="1" dirty="0" smtClean="0">
                <a:latin typeface="+mj-lt"/>
              </a:rPr>
              <a:t>C) </a:t>
            </a:r>
            <a:r>
              <a:rPr lang="pt-BR" dirty="0" smtClean="0">
                <a:latin typeface="+mj-lt"/>
              </a:rPr>
              <a:t>6</a:t>
            </a:r>
          </a:p>
          <a:p>
            <a:pPr marL="0" indent="0" rtl="0">
              <a:buNone/>
            </a:pPr>
            <a:r>
              <a:rPr lang="pt-BR" b="1" dirty="0" smtClean="0">
                <a:latin typeface="+mj-lt"/>
              </a:rPr>
              <a:t>D) </a:t>
            </a:r>
            <a:r>
              <a:rPr lang="pt-BR" dirty="0" smtClean="0">
                <a:latin typeface="+mj-lt"/>
              </a:rPr>
              <a:t>3</a:t>
            </a:r>
          </a:p>
        </p:txBody>
      </p:sp>
      <p:sp>
        <p:nvSpPr>
          <p:cNvPr id="4" name="Espaço Reservado para Conteúdo 3"/>
          <p:cNvSpPr>
            <a:spLocks noGrp="1"/>
          </p:cNvSpPr>
          <p:nvPr>
            <p:ph sz="half" idx="2"/>
          </p:nvPr>
        </p:nvSpPr>
        <p:spPr/>
        <p:txBody>
          <a:bodyPr rtlCol="0">
            <a:normAutofit/>
          </a:bodyPr>
          <a:lstStyle/>
          <a:p>
            <a:pPr marL="0" indent="0" rtl="0">
              <a:buNone/>
            </a:pPr>
            <a:r>
              <a:rPr lang="pt-BR" dirty="0" smtClean="0">
                <a:latin typeface="+mj-lt"/>
              </a:rPr>
              <a:t>B - QUANTAS SÍLABAS TEM A PALAVRA </a:t>
            </a:r>
            <a:r>
              <a:rPr lang="pt-BR" b="1" dirty="0" smtClean="0">
                <a:latin typeface="+mj-lt"/>
              </a:rPr>
              <a:t>DOMINÓ?</a:t>
            </a:r>
          </a:p>
          <a:p>
            <a:pPr marL="0" indent="0" rtl="0">
              <a:buNone/>
            </a:pPr>
            <a:r>
              <a:rPr lang="pt-BR" b="1" dirty="0" smtClean="0">
                <a:latin typeface="+mj-lt"/>
              </a:rPr>
              <a:t>A) </a:t>
            </a:r>
            <a:r>
              <a:rPr lang="pt-BR" dirty="0" smtClean="0">
                <a:latin typeface="+mj-lt"/>
              </a:rPr>
              <a:t>2</a:t>
            </a:r>
          </a:p>
          <a:p>
            <a:pPr marL="0" indent="0" rtl="0">
              <a:buNone/>
            </a:pPr>
            <a:r>
              <a:rPr lang="pt-BR" b="1" dirty="0" smtClean="0">
                <a:latin typeface="+mj-lt"/>
              </a:rPr>
              <a:t>B) </a:t>
            </a:r>
            <a:r>
              <a:rPr lang="pt-BR" dirty="0" smtClean="0">
                <a:latin typeface="+mj-lt"/>
              </a:rPr>
              <a:t>4</a:t>
            </a:r>
          </a:p>
          <a:p>
            <a:pPr marL="0" indent="0" rtl="0">
              <a:buNone/>
            </a:pPr>
            <a:r>
              <a:rPr lang="pt-BR" b="1" dirty="0" smtClean="0">
                <a:latin typeface="+mj-lt"/>
              </a:rPr>
              <a:t>C) </a:t>
            </a:r>
            <a:r>
              <a:rPr lang="pt-BR" dirty="0" smtClean="0">
                <a:latin typeface="+mj-lt"/>
              </a:rPr>
              <a:t>5</a:t>
            </a:r>
          </a:p>
          <a:p>
            <a:pPr marL="0" indent="0" rtl="0">
              <a:buNone/>
            </a:pPr>
            <a:r>
              <a:rPr lang="pt-BR" b="1" dirty="0" smtClean="0">
                <a:latin typeface="+mj-lt"/>
              </a:rPr>
              <a:t>D) </a:t>
            </a:r>
            <a:r>
              <a:rPr lang="pt-BR" dirty="0" smtClean="0">
                <a:latin typeface="+mj-lt"/>
              </a:rPr>
              <a:t>3</a:t>
            </a:r>
            <a:endParaRPr lang="pt-BR" dirty="0">
              <a:latin typeface="+mj-lt"/>
            </a:endParaRPr>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1127448" y="1340768"/>
            <a:ext cx="4389120" cy="3474720"/>
          </a:xfrm>
        </p:spPr>
        <p:txBody>
          <a:bodyPr/>
          <a:lstStyle/>
          <a:p>
            <a:pPr marL="0" indent="0">
              <a:buNone/>
            </a:pPr>
            <a:r>
              <a:rPr lang="pt-BR" dirty="0" smtClean="0">
                <a:latin typeface="+mj-lt"/>
              </a:rPr>
              <a:t>C - QUANTAS VOGAIS </a:t>
            </a:r>
            <a:r>
              <a:rPr lang="pt-BR" dirty="0">
                <a:latin typeface="+mj-lt"/>
              </a:rPr>
              <a:t>TEM A PALAVRA </a:t>
            </a:r>
            <a:r>
              <a:rPr lang="pt-BR" b="1" dirty="0">
                <a:latin typeface="+mj-lt"/>
              </a:rPr>
              <a:t>DOMINÓ?</a:t>
            </a:r>
          </a:p>
          <a:p>
            <a:pPr marL="0" indent="0">
              <a:buNone/>
            </a:pPr>
            <a:r>
              <a:rPr lang="pt-BR" b="1" dirty="0">
                <a:latin typeface="+mj-lt"/>
              </a:rPr>
              <a:t>A) </a:t>
            </a:r>
            <a:r>
              <a:rPr lang="pt-BR" dirty="0" smtClean="0">
                <a:latin typeface="+mj-lt"/>
              </a:rPr>
              <a:t>3</a:t>
            </a:r>
            <a:endParaRPr lang="pt-BR" dirty="0">
              <a:latin typeface="+mj-lt"/>
            </a:endParaRPr>
          </a:p>
          <a:p>
            <a:pPr marL="0" indent="0">
              <a:buNone/>
            </a:pPr>
            <a:r>
              <a:rPr lang="pt-BR" b="1" dirty="0">
                <a:latin typeface="+mj-lt"/>
              </a:rPr>
              <a:t>B) </a:t>
            </a:r>
            <a:r>
              <a:rPr lang="pt-BR" dirty="0">
                <a:latin typeface="+mj-lt"/>
              </a:rPr>
              <a:t>5</a:t>
            </a:r>
          </a:p>
          <a:p>
            <a:pPr marL="0" indent="0">
              <a:buNone/>
            </a:pPr>
            <a:r>
              <a:rPr lang="pt-BR" b="1" dirty="0">
                <a:latin typeface="+mj-lt"/>
              </a:rPr>
              <a:t>C) </a:t>
            </a:r>
            <a:r>
              <a:rPr lang="pt-BR" dirty="0">
                <a:latin typeface="+mj-lt"/>
              </a:rPr>
              <a:t>6</a:t>
            </a:r>
          </a:p>
          <a:p>
            <a:pPr marL="0" indent="0">
              <a:buNone/>
            </a:pPr>
            <a:r>
              <a:rPr lang="pt-BR" b="1" dirty="0">
                <a:latin typeface="+mj-lt"/>
              </a:rPr>
              <a:t>D) </a:t>
            </a:r>
            <a:r>
              <a:rPr lang="pt-BR" dirty="0">
                <a:latin typeface="+mj-lt"/>
              </a:rPr>
              <a:t>3</a:t>
            </a:r>
          </a:p>
          <a:p>
            <a:endParaRPr lang="pt-BR" dirty="0"/>
          </a:p>
        </p:txBody>
      </p:sp>
      <p:sp>
        <p:nvSpPr>
          <p:cNvPr id="4" name="Espaço Reservado para Conteúdo 3"/>
          <p:cNvSpPr>
            <a:spLocks noGrp="1"/>
          </p:cNvSpPr>
          <p:nvPr>
            <p:ph sz="half" idx="2"/>
          </p:nvPr>
        </p:nvSpPr>
        <p:spPr>
          <a:xfrm>
            <a:off x="6312024" y="1340768"/>
            <a:ext cx="4389120" cy="3474720"/>
          </a:xfrm>
        </p:spPr>
        <p:txBody>
          <a:bodyPr/>
          <a:lstStyle/>
          <a:p>
            <a:pPr marL="0" indent="0">
              <a:buNone/>
            </a:pPr>
            <a:r>
              <a:rPr lang="pt-BR" dirty="0" smtClean="0">
                <a:latin typeface="+mj-lt"/>
              </a:rPr>
              <a:t>D - QUAL </a:t>
            </a:r>
            <a:r>
              <a:rPr lang="pt-BR" dirty="0">
                <a:latin typeface="+mj-lt"/>
              </a:rPr>
              <a:t>A PRIMEIRA E  A ÚLTIMA LETRA DA PALAVRA </a:t>
            </a:r>
            <a:r>
              <a:rPr lang="pt-BR" b="1" dirty="0">
                <a:latin typeface="+mj-lt"/>
              </a:rPr>
              <a:t>DOMINÓ?</a:t>
            </a:r>
          </a:p>
          <a:p>
            <a:pPr marL="0" indent="0">
              <a:buNone/>
            </a:pPr>
            <a:r>
              <a:rPr lang="pt-BR" b="1" dirty="0">
                <a:latin typeface="+mj-lt"/>
              </a:rPr>
              <a:t>A) </a:t>
            </a:r>
            <a:r>
              <a:rPr lang="pt-BR" dirty="0">
                <a:latin typeface="+mj-lt"/>
              </a:rPr>
              <a:t>M - N</a:t>
            </a:r>
          </a:p>
          <a:p>
            <a:pPr marL="0" indent="0">
              <a:buNone/>
            </a:pPr>
            <a:r>
              <a:rPr lang="pt-BR" b="1" dirty="0">
                <a:latin typeface="+mj-lt"/>
              </a:rPr>
              <a:t>B) </a:t>
            </a:r>
            <a:r>
              <a:rPr lang="pt-BR" dirty="0">
                <a:latin typeface="+mj-lt"/>
              </a:rPr>
              <a:t>D - O</a:t>
            </a:r>
          </a:p>
          <a:p>
            <a:pPr marL="0" indent="0">
              <a:buNone/>
            </a:pPr>
            <a:r>
              <a:rPr lang="pt-BR" b="1" dirty="0">
                <a:latin typeface="+mj-lt"/>
              </a:rPr>
              <a:t>C) </a:t>
            </a:r>
            <a:r>
              <a:rPr lang="pt-BR" dirty="0">
                <a:latin typeface="+mj-lt"/>
              </a:rPr>
              <a:t>O - M</a:t>
            </a:r>
          </a:p>
          <a:p>
            <a:pPr marL="0" indent="0">
              <a:buNone/>
            </a:pPr>
            <a:r>
              <a:rPr lang="pt-BR" b="1" dirty="0">
                <a:latin typeface="+mj-lt"/>
              </a:rPr>
              <a:t>D) </a:t>
            </a:r>
            <a:r>
              <a:rPr lang="pt-BR" dirty="0">
                <a:latin typeface="+mj-lt"/>
              </a:rPr>
              <a:t>M - I</a:t>
            </a:r>
          </a:p>
          <a:p>
            <a:endParaRPr lang="pt-BR" dirty="0">
              <a:latin typeface="+mj-lt"/>
            </a:endParaRPr>
          </a:p>
        </p:txBody>
      </p:sp>
    </p:spTree>
    <p:extLst>
      <p:ext uri="{BB962C8B-B14F-4D97-AF65-F5344CB8AC3E}">
        <p14:creationId xmlns:p14="http://schemas.microsoft.com/office/powerpoint/2010/main" val="358095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3636" y="476672"/>
            <a:ext cx="9577064" cy="864096"/>
          </a:xfrm>
        </p:spPr>
        <p:txBody>
          <a:bodyPr>
            <a:normAutofit/>
          </a:bodyPr>
          <a:lstStyle/>
          <a:p>
            <a:r>
              <a:rPr lang="pt-BR" sz="2800" dirty="0" smtClean="0"/>
              <a:t>3) ATIVIDADE COMPLEMENTAR! VAMOS ASSISTIR O ALFABETO EM LIBRAS.</a:t>
            </a:r>
            <a:endParaRPr lang="pt-BR" sz="2800" dirty="0"/>
          </a:p>
        </p:txBody>
      </p:sp>
      <p:pic>
        <p:nvPicPr>
          <p:cNvPr id="4" name="Imagem 3"/>
          <p:cNvPicPr>
            <a:picLocks noChangeAspect="1"/>
          </p:cNvPicPr>
          <p:nvPr/>
        </p:nvPicPr>
        <p:blipFill>
          <a:blip r:embed="rId2"/>
          <a:stretch>
            <a:fillRect/>
          </a:stretch>
        </p:blipFill>
        <p:spPr>
          <a:xfrm>
            <a:off x="3385943" y="1516144"/>
            <a:ext cx="4988064" cy="2132172"/>
          </a:xfrm>
          <a:prstGeom prst="rect">
            <a:avLst/>
          </a:prstGeom>
        </p:spPr>
      </p:pic>
      <p:sp>
        <p:nvSpPr>
          <p:cNvPr id="5" name="CaixaDeTexto 4"/>
          <p:cNvSpPr txBox="1"/>
          <p:nvPr/>
        </p:nvSpPr>
        <p:spPr>
          <a:xfrm>
            <a:off x="3385943" y="3648316"/>
            <a:ext cx="6624736" cy="707886"/>
          </a:xfrm>
          <a:prstGeom prst="rect">
            <a:avLst/>
          </a:prstGeom>
          <a:noFill/>
        </p:spPr>
        <p:txBody>
          <a:bodyPr wrap="square" rtlCol="0">
            <a:spAutoFit/>
          </a:bodyPr>
          <a:lstStyle/>
          <a:p>
            <a:r>
              <a:rPr lang="pt-BR" sz="2000" dirty="0">
                <a:latin typeface="+mj-lt"/>
                <a:hlinkClick r:id="rId3"/>
              </a:rPr>
              <a:t>https://www.youtube.com/watch?v=ns-MylNcEic&amp;feature=youtu.be</a:t>
            </a:r>
            <a:endParaRPr lang="pt-BR" sz="2000" dirty="0">
              <a:latin typeface="+mj-lt"/>
            </a:endParaRPr>
          </a:p>
        </p:txBody>
      </p:sp>
      <p:sp>
        <p:nvSpPr>
          <p:cNvPr id="3" name="Texto explicativo em elipse 2"/>
          <p:cNvSpPr/>
          <p:nvPr/>
        </p:nvSpPr>
        <p:spPr>
          <a:xfrm>
            <a:off x="3568032" y="4581128"/>
            <a:ext cx="2311943" cy="1872208"/>
          </a:xfrm>
          <a:prstGeom prst="wedgeEllipseCallout">
            <a:avLst>
              <a:gd name="adj1" fmla="val -98024"/>
              <a:gd name="adj2" fmla="val -46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ACESSE O LINK ACIMA!</a:t>
            </a:r>
            <a:endParaRPr lang="pt-BR" dirty="0"/>
          </a:p>
        </p:txBody>
      </p:sp>
    </p:spTree>
    <p:extLst>
      <p:ext uri="{BB962C8B-B14F-4D97-AF65-F5344CB8AC3E}">
        <p14:creationId xmlns:p14="http://schemas.microsoft.com/office/powerpoint/2010/main" val="27701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migos das criança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115_TF03896101.potx" id="{89497A73-0C88-4195-8A38-43AAC8638EE2}" vid="{E6B5ECC8-341F-41AB-B193-AACEAE7B9011}"/>
    </a:ext>
  </a:extLst>
</a:theme>
</file>

<file path=ppt/theme/theme2.xml><?xml version="1.0" encoding="utf-8"?>
<a:theme xmlns:a="http://schemas.openxmlformats.org/drawingml/2006/main" name="Tema do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http://purl.org/dc/terms/"/>
    <ds:schemaRef ds:uri="http://www.w3.org/XML/1998/namespace"/>
    <ds:schemaRef ds:uri="http://schemas.microsoft.com/office/2006/metadata/properties"/>
    <ds:schemaRef ds:uri="http://schemas.microsoft.com/office/2006/documentManagement/types"/>
    <ds:schemaRef ds:uri="a4f35948-e619-41b3-aa29-22878b09cfd2"/>
    <ds:schemaRef ds:uri="http://purl.org/dc/dcmitype/"/>
    <ds:schemaRef ds:uri="http://schemas.openxmlformats.org/package/2006/metadata/core-properties"/>
    <ds:schemaRef ds:uri="http://schemas.microsoft.com/office/infopath/2007/PartnerControls"/>
    <ds:schemaRef ds:uri="40262f94-9f35-4ac3-9a90-690165a166b7"/>
    <ds:schemaRef ds:uri="http://purl.org/dc/elements/1.1/"/>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educacional para crianças na escola, álbum (widescreen)</Template>
  <TotalTime>1365</TotalTime>
  <Words>592</Words>
  <Application>Microsoft Office PowerPoint</Application>
  <PresentationFormat>Widescreen</PresentationFormat>
  <Paragraphs>105</Paragraphs>
  <Slides>18</Slides>
  <Notes>7</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18</vt:i4>
      </vt:variant>
    </vt:vector>
  </HeadingPairs>
  <TitlesOfParts>
    <vt:vector size="21" baseType="lpstr">
      <vt:lpstr>Arial</vt:lpstr>
      <vt:lpstr>Times New Roman</vt:lpstr>
      <vt:lpstr>Amigos das crianças 16X9</vt:lpstr>
      <vt:lpstr>ALUNOS(AS) EM PROCESSO DE  ALFABETIZAÇÃO  2ª FASE LÍNGUA PORTUGUESA</vt:lpstr>
      <vt:lpstr>Apresentação do PowerPoint</vt:lpstr>
      <vt:lpstr>Apresentação do PowerPoint</vt:lpstr>
      <vt:lpstr>DOMINÓ</vt:lpstr>
      <vt:lpstr>          </vt:lpstr>
      <vt:lpstr>1) OBSERVE A PALAVRA DOMINÓ. USANDO SEU CADERNO OU UMA FOLHA, FAÇA UM ACRÓSTICO USANDO AS LETRAS INICIAIS DA PALAVRA.</vt:lpstr>
      <vt:lpstr>2) VAMOS EXPLORAR A PALAVRA DOMINÓ. USE SEU CADERNO OU UMA FOLHA PARA RESPONDER:</vt:lpstr>
      <vt:lpstr>Apresentação do PowerPoint</vt:lpstr>
      <vt:lpstr>3) ATIVIDADE COMPLEMENTAR! VAMOS ASSISTIR O ALFABETO EM LIBRAS.</vt:lpstr>
      <vt:lpstr>ALUNOS EM PROCESSO DE  ALFABETIZAÇÃO  MATEMÁTICA</vt:lpstr>
      <vt:lpstr>1) QUAL É A SOMA DOS DOMINÓS? RESOLVA NO SEU CADERNO OU EM UMA FOLHA:</vt:lpstr>
      <vt:lpstr>2) USANDO SEU CADERNO OU UMA FOLHA, COPIE OS NUMERAIS  E DESENHE ALGO CORRESPONDENTE NO QUADRO ABAIXO:   </vt:lpstr>
      <vt:lpstr>3) DESENHE BOLINHAS PARA QUE TODAS AS PEÇAS DO DOMINÓ FIQUEM COM 8. USE SEU CADERNO OU UMA FOLHA PARA REALIZAR.</vt:lpstr>
      <vt:lpstr>Apresentação do PowerPoint</vt:lpstr>
      <vt:lpstr>5. ATIVIDADE COMPLEMENTAR!   VAMOS ASSISTIR OS NUMERAIS EM LIBRAS.</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Ensino Fundamental I 1º ano Língua Portuguesa</dc:title>
  <dc:creator>smec38</dc:creator>
  <cp:keywords/>
  <cp:lastModifiedBy>smec01</cp:lastModifiedBy>
  <cp:revision>96</cp:revision>
  <dcterms:created xsi:type="dcterms:W3CDTF">2020-06-25T14:13:18Z</dcterms:created>
  <dcterms:modified xsi:type="dcterms:W3CDTF">2020-07-14T11:36:25Z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