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7" r:id="rId5"/>
    <p:sldId id="275" r:id="rId6"/>
    <p:sldId id="266" r:id="rId7"/>
    <p:sldId id="268" r:id="rId8"/>
    <p:sldId id="288" r:id="rId9"/>
    <p:sldId id="279" r:id="rId10"/>
    <p:sldId id="276" r:id="rId11"/>
    <p:sldId id="281" r:id="rId12"/>
    <p:sldId id="273" r:id="rId13"/>
    <p:sldId id="283" r:id="rId14"/>
    <p:sldId id="282" r:id="rId15"/>
    <p:sldId id="286" r:id="rId16"/>
    <p:sldId id="270" r:id="rId17"/>
    <p:sldId id="278" r:id="rId18"/>
    <p:sldId id="292" r:id="rId19"/>
    <p:sldId id="290" r:id="rId20"/>
    <p:sldId id="289" r:id="rId21"/>
    <p:sldId id="291" r:id="rId22"/>
    <p:sldId id="287" r:id="rId23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nia faria silva" initials="sfs" lastIdx="5" clrIdx="0">
    <p:extLst>
      <p:ext uri="{19B8F6BF-5375-455C-9EA6-DF929625EA0E}">
        <p15:presenceInfo xmlns:p15="http://schemas.microsoft.com/office/powerpoint/2012/main" userId="82c41dd142c48553" providerId="Windows Live"/>
      </p:ext>
    </p:extLst>
  </p:cmAuthor>
  <p:cmAuthor id="2" name="smec43" initials="s" lastIdx="1" clrIdx="1">
    <p:extLst>
      <p:ext uri="{19B8F6BF-5375-455C-9EA6-DF929625EA0E}">
        <p15:presenceInfo xmlns:p15="http://schemas.microsoft.com/office/powerpoint/2012/main" userId="smec43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FFFF"/>
    <a:srgbClr val="C9F6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62" autoAdjust="0"/>
    <p:restoredTop sz="94660"/>
  </p:normalViewPr>
  <p:slideViewPr>
    <p:cSldViewPr>
      <p:cViewPr varScale="1">
        <p:scale>
          <a:sx n="62" d="100"/>
          <a:sy n="62" d="100"/>
        </p:scale>
        <p:origin x="4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235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7-01T13:49:11.734" idx="1">
    <p:pos x="10" y="1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7-10T10:39:10.223" idx="4">
    <p:pos x="10" y="1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9988597-0D2B-4D9B-875C-C07C90A297DA}" type="datetime1">
              <a:rPr lang="pt-BR" smtClean="0"/>
              <a:t>14/07/2020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8DDA0-C85B-4FC8-9EC9-8CAFA2783410}" type="datetime1">
              <a:rPr lang="pt-BR" smtClean="0"/>
              <a:pPr/>
              <a:t>14/07/2020</a:t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 dirty="0"/>
          </a:p>
        </p:txBody>
      </p:sp>
      <p:sp>
        <p:nvSpPr>
          <p:cNvPr id="5" name="Espaço Reservado para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 dirty="0" smtClean="0"/>
              <a:t>Clique para editar o texto Mestre</a:t>
            </a:r>
          </a:p>
          <a:p>
            <a:pPr lvl="1" rtl="0"/>
            <a:r>
              <a:rPr lang="pt-BR" noProof="0" dirty="0" smtClean="0"/>
              <a:t>Segundo nível</a:t>
            </a:r>
          </a:p>
          <a:p>
            <a:pPr lvl="2" rtl="0"/>
            <a:r>
              <a:rPr lang="pt-BR" noProof="0" dirty="0" smtClean="0"/>
              <a:t>Terceiro nível</a:t>
            </a:r>
          </a:p>
          <a:p>
            <a:pPr lvl="3" rtl="0"/>
            <a:r>
              <a:rPr lang="pt-BR" noProof="0" dirty="0" smtClean="0"/>
              <a:t>Quarto nível</a:t>
            </a:r>
          </a:p>
          <a:p>
            <a:pPr lvl="4" rtl="0"/>
            <a:r>
              <a:rPr lang="pt-BR" noProof="0" dirty="0" smtClean="0"/>
              <a:t>Quinto nível</a:t>
            </a:r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7" name="Espaço Reservado para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534C2EF-8A97-4DAF-B099-E567883644D6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03395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BR" dirty="0" smtClean="0"/>
              <a:t>NOTA: Para alterar as imagens no slide, selecione e exclua uma imagem. Em seguida, clique no ícone Inserir Imagem no espaço reservado para inserir sua própria imagem.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27004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BR" dirty="0" smtClean="0"/>
              <a:t>NOTA: Para alterar as imagens no slide, selecione e exclua uma imagem. Em seguida, clique no ícone Inserir Imagem no espaço reservado para inserir sua própria imagem.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53265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03810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pt-BR" smtClean="0"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79994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>
              <a:defRPr sz="4400"/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 smtClean="0"/>
              <a:t>Clique para editar o estilo do subtítulo mestre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Imagens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7" name="Forma Livre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15" name="Espaço Reservado para Imagem 14" descr="Um espaço reservado vazio para adicionar uma imagem. Clique no espaço reservado e selecione a imagem que você deseja adicionar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7" name="Espaço Reservado para Texto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8" name="Forma Livre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19" name="Espaço Reservado para Imagem 18" descr="Um espaço reservado vazio para adicionar uma imagem. Clique no espaço reservado e selecione a imagem que você deseja adicionar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0" name="Espaço Reservado para Texto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ês Imagens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7" name="Forma Livre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15" name="Espaço Reservado para Imagem 14" descr="Um espaço reservado vazio para adicionar uma imagem. Clique no espaço reservado e selecione a imagem que você deseja adicionar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8" name="Forma Livre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19" name="Espaço Reservado para Imagem 18" descr="Um espaço reservado vazio para adicionar uma imagem. Clique no espaço reservado e selecione a imagem que você deseja adicionar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2" name="Forma Livre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13" name="Espaço Reservado para Imagem 12" descr="Um espaço reservado vazio para adicionar uma imagem. Clique no espaço reservado e selecione a imagem que você deseja adicionar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7" name="Espaço Reservado para Texto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nco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8" name="Forma Livre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9" name="Espaço Reservado para Imagem 8" descr="Um espaço reservado vazio para adicionar uma imagem. Clique no espaço reservado e selecione a imagem que você deseja adicionar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0" name="Forma Livre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11" name="Espaço Reservado para Imagem 10" descr="Um espaço reservado vazio para adicionar uma imagem. Clique no espaço reservado e selecione a imagem que você deseja adicionar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2" name="Forma Livre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13" name="Espaço Reservado para Imagem 12" descr="Um espaço reservado vazio para adicionar uma imagem. Clique no espaço reservado e selecione a imagem que você deseja adicionar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4" name="Forma Livre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15" name="Espaço Reservado para Imagem 14" descr="Um espaço reservado vazio para adicionar uma imagem. Clique no espaço reservado e selecione a imagem que você deseja adicionar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0" name="Forma Livre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21" name="Espaço Reservado para Imagem 20" descr="Um espaço reservado vazio para adicionar uma imagem. Clique no espaço reservado e selecione a imagem que você deseja adicionar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 smtClean="0"/>
              <a:t>Adicionar um rodapé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F1EE913-EB6C-49FE-896A-DC5C09AC5099}" type="datetime1">
              <a:rPr lang="pt-BR" noProof="0" smtClean="0"/>
              <a:t>14/07/2020</a:t>
            </a:fld>
            <a:endParaRPr lang="pt-BR" noProof="0" dirty="0"/>
          </a:p>
        </p:txBody>
      </p:sp>
      <p:sp>
        <p:nvSpPr>
          <p:cNvPr id="6" name="Espaço Reservado para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 smtClean="0"/>
              <a:t>Adicionar um rodapé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D05F3E-783B-4EC3-B97B-7E802FFC7948}" type="datetime1">
              <a:rPr lang="pt-BR" noProof="0" smtClean="0"/>
              <a:t>14/07/2020</a:t>
            </a:fld>
            <a:endParaRPr lang="pt-BR" noProof="0" dirty="0"/>
          </a:p>
        </p:txBody>
      </p:sp>
      <p:sp>
        <p:nvSpPr>
          <p:cNvPr id="6" name="Espaço Reservado para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 smtClean="0"/>
              <a:t>Adicionar um rodapé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E60A32-2AE6-465A-9F55-1C7E94995FDA}" type="datetime1">
              <a:rPr lang="pt-BR" noProof="0" smtClean="0"/>
              <a:t>14/07/2020</a:t>
            </a:fld>
            <a:endParaRPr lang="pt-BR" noProof="0" dirty="0"/>
          </a:p>
        </p:txBody>
      </p:sp>
      <p:sp>
        <p:nvSpPr>
          <p:cNvPr id="6" name="Espaço Reservado para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>
              <a:defRPr sz="4400"/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 smtClean="0"/>
              <a:t>Adicionar um rodapé</a:t>
            </a:r>
            <a:endParaRPr lang="pt-BR" noProof="0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32CF8E-4A55-4E41-BAED-3495281D7486}" type="datetime1">
              <a:rPr lang="pt-BR" noProof="0" smtClean="0"/>
              <a:t>14/07/2020</a:t>
            </a:fld>
            <a:endParaRPr lang="pt-BR" noProof="0" dirty="0"/>
          </a:p>
        </p:txBody>
      </p:sp>
      <p:sp>
        <p:nvSpPr>
          <p:cNvPr id="7" name="Espaço Reservado para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 smtClean="0"/>
              <a:t>Adicionar um rodapé</a:t>
            </a:r>
            <a:endParaRPr lang="pt-BR" noProof="0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917D8D7-0AF7-4111-9E6A-8C12A2F2113A}" type="datetime1">
              <a:rPr lang="pt-BR" noProof="0" smtClean="0"/>
              <a:t>14/07/2020</a:t>
            </a:fld>
            <a:endParaRPr lang="pt-BR" noProof="0" dirty="0"/>
          </a:p>
        </p:txBody>
      </p:sp>
      <p:sp>
        <p:nvSpPr>
          <p:cNvPr id="9" name="Espaço Reservado para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 smtClean="0"/>
              <a:t>Adicionar um rodapé</a:t>
            </a:r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AB14AD-F6C2-4D44-8E9D-36AB0134B210}" type="datetime1">
              <a:rPr lang="pt-BR" noProof="0" smtClean="0"/>
              <a:t>14/07/2020</a:t>
            </a:fld>
            <a:endParaRPr lang="pt-BR" noProof="0" dirty="0"/>
          </a:p>
        </p:txBody>
      </p:sp>
      <p:sp>
        <p:nvSpPr>
          <p:cNvPr id="5" name="Espaço Reservado para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 smtClean="0"/>
              <a:t>Adicionar um rodapé</a:t>
            </a:r>
            <a:endParaRPr lang="pt-BR" noProof="0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8A9F91-49DE-438C-8D21-EB10724BBB87}" type="datetime1">
              <a:rPr lang="pt-BR" noProof="0" smtClean="0"/>
              <a:t>14/07/2020</a:t>
            </a:fld>
            <a:endParaRPr lang="pt-BR" noProof="0" dirty="0"/>
          </a:p>
        </p:txBody>
      </p:sp>
      <p:sp>
        <p:nvSpPr>
          <p:cNvPr id="4" name="Espaço Reservado para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 smtClean="0"/>
              <a:t>Adicionar um rodapé</a:t>
            </a:r>
            <a:endParaRPr lang="pt-BR" noProof="0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95AE04-6D0F-47DB-8DD3-3DB2A7680FEA}" type="datetime1">
              <a:rPr lang="pt-BR" noProof="0" smtClean="0"/>
              <a:t>14/07/2020</a:t>
            </a:fld>
            <a:endParaRPr lang="pt-BR" noProof="0" dirty="0"/>
          </a:p>
        </p:txBody>
      </p:sp>
      <p:sp>
        <p:nvSpPr>
          <p:cNvPr id="7" name="Espaço Reservado para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vre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12" name="Espaço Reservado para Imagem 11" descr="Um espaço reservado vazio para adicionar uma imagem. Clique no espaço reservado e selecione a imagem que você deseja adicionar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 smtClean="0"/>
              <a:t>Adicionar um rodapé</a:t>
            </a:r>
            <a:endParaRPr lang="pt-BR" noProof="0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3FDFC78-E75E-4493-9CCC-A2111FDE55E8}" type="datetime1">
              <a:rPr lang="pt-BR" noProof="0" smtClean="0"/>
              <a:t>14/07/2020</a:t>
            </a:fld>
            <a:endParaRPr lang="pt-BR" noProof="0" dirty="0"/>
          </a:p>
        </p:txBody>
      </p:sp>
      <p:sp>
        <p:nvSpPr>
          <p:cNvPr id="7" name="Espaço Reservado para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t-BR" noProof="0" dirty="0" smtClean="0"/>
              <a:t>Clique para editar o estilo de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0" dirty="0" smtClean="0"/>
              <a:t>Clique para editar o texto Mestre</a:t>
            </a:r>
          </a:p>
          <a:p>
            <a:pPr lvl="1" rtl="0"/>
            <a:r>
              <a:rPr lang="pt-BR" noProof="0" dirty="0" smtClean="0"/>
              <a:t>Segundo nível</a:t>
            </a:r>
          </a:p>
          <a:p>
            <a:pPr lvl="2" rtl="0"/>
            <a:r>
              <a:rPr lang="pt-BR" noProof="0" dirty="0" smtClean="0"/>
              <a:t>Terceiro nível</a:t>
            </a:r>
          </a:p>
          <a:p>
            <a:pPr lvl="3" rtl="0"/>
            <a:r>
              <a:rPr lang="pt-BR" noProof="0" dirty="0" smtClean="0"/>
              <a:t>Quarto nível</a:t>
            </a:r>
          </a:p>
          <a:p>
            <a:pPr lvl="4" rtl="0"/>
            <a:r>
              <a:rPr lang="pt-BR" noProof="0" dirty="0" smtClean="0"/>
              <a:t>Quinto nível</a:t>
            </a:r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dirty="0" smtClean="0"/>
              <a:t>Adicionar um rodapé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9ECD4BF1-404F-4190-9800-037DC8B78598}" type="datetime1">
              <a:rPr lang="pt-BR" noProof="0" smtClean="0"/>
              <a:t>14/07/2020</a:t>
            </a:fld>
            <a:endParaRPr lang="pt-BR" noProof="0" dirty="0"/>
          </a:p>
        </p:txBody>
      </p:sp>
      <p:sp>
        <p:nvSpPr>
          <p:cNvPr id="6" name="Espaço Reservado para Número do Slide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89D71E3-7D81-4C24-B9D8-6B108755C64C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hyperlink" Target="https://br.freepik.com/vetores-premium/conjunto-de-brinquedos-de-bebe_6558481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novaescola.org.br/conteudo/6795/o-melhor-dos-momentos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olecaomeulivro.com.br/nova/matematica/index.php?pg=enem_atv&amp;lst_enem=20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395198011080655/videos/585449678931122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facebook.com/Turma-da-M%C3%B4nica-12-395198011080655/videos/libras-chamadas-a-longa-distancia-turma-da-m%C3%B4nica/585449678931122/" TargetMode="External"/><Relationship Id="rId5" Type="http://schemas.openxmlformats.org/officeDocument/2006/relationships/image" Target="../media/image29.png"/><Relationship Id="rId4" Type="http://schemas.openxmlformats.org/officeDocument/2006/relationships/hyperlink" Target="https://www.youtube.com/watch?v=C0ta2GqWNZA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massacuca.com/telefone-de-copo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nfanciaquecresce.blogspot.com/2012/11/telefone-de-lata.html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3-XaT7DNNuc" TargetMode="External"/><Relationship Id="rId3" Type="http://schemas.openxmlformats.org/officeDocument/2006/relationships/hyperlink" Target="https://www.baixelivros.com.br/download-gratuito?livro-brinquedo.pdf" TargetMode="External"/><Relationship Id="rId7" Type="http://schemas.openxmlformats.org/officeDocument/2006/relationships/hyperlink" Target="http://livro.educardpaschoal.org.br/upload/NossosLivros/O_livro_que_queria_ser_brinquedo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comments" Target="../comments/comment1.xml"/><Relationship Id="rId4" Type="http://schemas.openxmlformats.org/officeDocument/2006/relationships/hyperlink" Target="https://www.youtube.com/watch?v=3-XaT7DNNuc-" TargetMode="Externa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59495" y="2348880"/>
            <a:ext cx="8458200" cy="1828800"/>
          </a:xfrm>
        </p:spPr>
        <p:txBody>
          <a:bodyPr rtlCol="0">
            <a:noAutofit/>
          </a:bodyPr>
          <a:lstStyle/>
          <a:p>
            <a:pPr algn="ctr"/>
            <a:r>
              <a:rPr lang="pt-BR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ENSINO FUNDAMENTAL </a:t>
            </a:r>
            <a:br>
              <a:rPr lang="pt-BR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ALFABETIZADOS</a:t>
            </a:r>
            <a:br>
              <a:rPr lang="pt-BR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3ª FASE</a:t>
            </a:r>
            <a:br>
              <a:rPr lang="pt-BR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LÍNGUA PORTUGUESA</a:t>
            </a:r>
            <a:endParaRPr lang="pt-BR" sz="36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67408" y="6165304"/>
            <a:ext cx="10873208" cy="914400"/>
          </a:xfrm>
        </p:spPr>
        <p:txBody>
          <a:bodyPr rtlCol="0">
            <a:noAutofit/>
          </a:bodyPr>
          <a:lstStyle/>
          <a:p>
            <a:pPr algn="ctr"/>
            <a:r>
              <a:rPr lang="pt-BR" sz="1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SECRETARIA MUNICIPAL DE EDUCAÇÃO E CULTURA DE ALFENAS</a:t>
            </a:r>
          </a:p>
          <a:p>
            <a:pPr algn="ctr"/>
            <a:r>
              <a:rPr lang="pt-BR" sz="1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pt-BR" sz="1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m 3" descr="Brasã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315" y="0"/>
            <a:ext cx="1398561" cy="1546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77331" y="410524"/>
            <a:ext cx="10731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tx2"/>
                </a:solidFill>
                <a:latin typeface="+mj-lt"/>
              </a:rPr>
              <a:t>2 - PAULO MONTOU DUAS PRATELEIRAS COM BRINQUEDOS NO SEU QUARTO. OBSERVE AS ESTANTES E AJUDE PAULO A RESPONDER AS QUESTÕES:</a:t>
            </a:r>
            <a:endParaRPr lang="pt-BR" sz="2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CaixaDeTexto 2"/>
          <p:cNvSpPr txBox="1"/>
          <p:nvPr/>
        </p:nvSpPr>
        <p:spPr>
          <a:xfrm rot="16200000">
            <a:off x="10625165" y="1948628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>
                <a:hlinkClick r:id="rId2"/>
              </a:rPr>
              <a:t>https://br.freepik.com/vetores-premium/conjunto-de-brinquedos-de-bebe_6558481.htm</a:t>
            </a:r>
            <a:endParaRPr lang="pt-BR" sz="800" dirty="0"/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8169" y="1824986"/>
            <a:ext cx="6165856" cy="1784299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1272" y="1963988"/>
            <a:ext cx="263002" cy="37166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9492" y="1975196"/>
            <a:ext cx="267321" cy="371667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4217" y="1963988"/>
            <a:ext cx="259604" cy="360458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3846" y="1783840"/>
            <a:ext cx="543694" cy="666750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051" y="1771881"/>
            <a:ext cx="543694" cy="666750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3528" y="2855351"/>
            <a:ext cx="543694" cy="579213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3804" y="2871158"/>
            <a:ext cx="543694" cy="614899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4312" y="1787635"/>
            <a:ext cx="511937" cy="659160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9274" y="1787635"/>
            <a:ext cx="511937" cy="659160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1550" y="2893578"/>
            <a:ext cx="432048" cy="553021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6684" y="2881543"/>
            <a:ext cx="432048" cy="553021"/>
          </a:xfrm>
          <a:prstGeom prst="rect">
            <a:avLst/>
          </a:prstGeom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5539" y="2909848"/>
            <a:ext cx="432048" cy="553021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6595" y="2893578"/>
            <a:ext cx="432048" cy="553021"/>
          </a:xfrm>
          <a:prstGeom prst="rect">
            <a:avLst/>
          </a:prstGeom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52798" y="2893578"/>
            <a:ext cx="612952" cy="506411"/>
          </a:xfrm>
          <a:prstGeom prst="rect">
            <a:avLst/>
          </a:prstGeom>
        </p:spPr>
      </p:pic>
      <p:pic>
        <p:nvPicPr>
          <p:cNvPr id="35" name="Imagem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7185" y="1824987"/>
            <a:ext cx="432048" cy="553021"/>
          </a:xfrm>
          <a:prstGeom prst="rect">
            <a:avLst/>
          </a:prstGeom>
        </p:spPr>
      </p:pic>
      <p:pic>
        <p:nvPicPr>
          <p:cNvPr id="36" name="Imagem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67220" y="1850301"/>
            <a:ext cx="432048" cy="553021"/>
          </a:xfrm>
          <a:prstGeom prst="rect">
            <a:avLst/>
          </a:prstGeom>
        </p:spPr>
      </p:pic>
      <p:sp>
        <p:nvSpPr>
          <p:cNvPr id="37" name="CaixaDeTexto 36"/>
          <p:cNvSpPr txBox="1"/>
          <p:nvPr/>
        </p:nvSpPr>
        <p:spPr>
          <a:xfrm>
            <a:off x="1864875" y="1983575"/>
            <a:ext cx="213954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tx2"/>
                </a:solidFill>
                <a:latin typeface="+mj-lt"/>
              </a:rPr>
              <a:t>PRATELEIRA </a:t>
            </a:r>
            <a:r>
              <a:rPr lang="pt-BR" sz="2000" b="1" dirty="0" smtClean="0">
                <a:solidFill>
                  <a:schemeClr val="tx2"/>
                </a:solidFill>
                <a:latin typeface="+mj-lt"/>
              </a:rPr>
              <a:t>1</a:t>
            </a:r>
          </a:p>
          <a:p>
            <a:endParaRPr lang="pt-BR" dirty="0">
              <a:solidFill>
                <a:schemeClr val="tx2"/>
              </a:solidFill>
              <a:latin typeface="+mj-lt"/>
            </a:endParaRPr>
          </a:p>
          <a:p>
            <a:endParaRPr lang="pt-BR" dirty="0" smtClean="0">
              <a:solidFill>
                <a:schemeClr val="tx2"/>
              </a:solidFill>
              <a:latin typeface="+mj-lt"/>
            </a:endParaRPr>
          </a:p>
          <a:p>
            <a:endParaRPr lang="pt-BR" dirty="0">
              <a:solidFill>
                <a:schemeClr val="tx2"/>
              </a:solidFill>
              <a:latin typeface="+mj-lt"/>
            </a:endParaRPr>
          </a:p>
          <a:p>
            <a:r>
              <a:rPr lang="pt-BR" sz="2000" dirty="0" smtClean="0">
                <a:solidFill>
                  <a:schemeClr val="tx2"/>
                </a:solidFill>
                <a:latin typeface="+mj-lt"/>
              </a:rPr>
              <a:t>PRATELEIRA </a:t>
            </a:r>
            <a:r>
              <a:rPr lang="pt-BR" sz="2000" b="1" dirty="0" smtClean="0">
                <a:solidFill>
                  <a:schemeClr val="tx2"/>
                </a:solidFill>
                <a:latin typeface="+mj-lt"/>
              </a:rPr>
              <a:t>2</a:t>
            </a:r>
          </a:p>
        </p:txBody>
      </p:sp>
      <p:sp>
        <p:nvSpPr>
          <p:cNvPr id="39" name="Retângulo 38"/>
          <p:cNvSpPr/>
          <p:nvPr/>
        </p:nvSpPr>
        <p:spPr>
          <a:xfrm>
            <a:off x="1864875" y="3486936"/>
            <a:ext cx="961970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 smtClean="0">
              <a:solidFill>
                <a:schemeClr val="tx2"/>
              </a:solidFill>
              <a:latin typeface="+mj-lt"/>
            </a:endParaRPr>
          </a:p>
          <a:p>
            <a:r>
              <a:rPr lang="pt-BR" sz="2000" dirty="0" smtClean="0">
                <a:solidFill>
                  <a:schemeClr val="tx2"/>
                </a:solidFill>
                <a:latin typeface="+mj-lt"/>
              </a:rPr>
              <a:t> A . </a:t>
            </a:r>
            <a:r>
              <a:rPr lang="pt-BR" dirty="0" smtClean="0">
                <a:solidFill>
                  <a:schemeClr val="tx2"/>
                </a:solidFill>
                <a:latin typeface="+mj-lt"/>
              </a:rPr>
              <a:t>QUAL PRATELEIRA TEM </a:t>
            </a:r>
            <a:r>
              <a:rPr lang="pt-BR" dirty="0">
                <a:solidFill>
                  <a:schemeClr val="tx2"/>
                </a:solidFill>
                <a:latin typeface="+mj-lt"/>
              </a:rPr>
              <a:t>MAIS </a:t>
            </a:r>
            <a:r>
              <a:rPr lang="pt-BR" dirty="0" smtClean="0">
                <a:solidFill>
                  <a:schemeClr val="tx2"/>
                </a:solidFill>
                <a:latin typeface="+mj-lt"/>
              </a:rPr>
              <a:t>BRIQUEDOS?</a:t>
            </a:r>
          </a:p>
          <a:p>
            <a:endParaRPr lang="pt-BR" dirty="0" smtClean="0">
              <a:solidFill>
                <a:schemeClr val="tx2"/>
              </a:solidFill>
              <a:latin typeface="+mj-lt"/>
            </a:endParaRPr>
          </a:p>
          <a:p>
            <a:r>
              <a:rPr lang="pt-BR" dirty="0" smtClean="0">
                <a:solidFill>
                  <a:schemeClr val="tx2"/>
                </a:solidFill>
                <a:latin typeface="+mj-lt"/>
              </a:rPr>
              <a:t>A- PRATELEIRA </a:t>
            </a:r>
            <a:r>
              <a:rPr lang="pt-BR" b="1" dirty="0" smtClean="0">
                <a:solidFill>
                  <a:schemeClr val="tx2"/>
                </a:solidFill>
                <a:latin typeface="+mj-lt"/>
              </a:rPr>
              <a:t>1</a:t>
            </a:r>
          </a:p>
          <a:p>
            <a:r>
              <a:rPr lang="pt-BR" dirty="0" smtClean="0">
                <a:solidFill>
                  <a:schemeClr val="tx2"/>
                </a:solidFill>
                <a:latin typeface="+mj-lt"/>
              </a:rPr>
              <a:t>B- PRATELEIRA </a:t>
            </a:r>
            <a:r>
              <a:rPr lang="pt-BR" b="1" dirty="0" smtClean="0">
                <a:solidFill>
                  <a:schemeClr val="tx2"/>
                </a:solidFill>
                <a:latin typeface="+mj-lt"/>
              </a:rPr>
              <a:t>2</a:t>
            </a:r>
          </a:p>
          <a:p>
            <a:r>
              <a:rPr lang="pt-BR" dirty="0">
                <a:solidFill>
                  <a:schemeClr val="tx2"/>
                </a:solidFill>
                <a:latin typeface="+mj-lt"/>
              </a:rPr>
              <a:t/>
            </a:r>
            <a:br>
              <a:rPr lang="pt-BR" dirty="0">
                <a:solidFill>
                  <a:schemeClr val="tx2"/>
                </a:solidFill>
                <a:latin typeface="+mj-lt"/>
              </a:rPr>
            </a:br>
            <a:r>
              <a:rPr lang="pt-BR" dirty="0" smtClean="0">
                <a:solidFill>
                  <a:schemeClr val="tx2"/>
                </a:solidFill>
                <a:latin typeface="+mj-lt"/>
              </a:rPr>
              <a:t>B . ESCREVA, NO SEU CADERNO, QUANTOS BRINQUEDOS TEM A MAIS </a:t>
            </a:r>
          </a:p>
          <a:p>
            <a:r>
              <a:rPr lang="pt-BR" dirty="0" smtClean="0">
                <a:solidFill>
                  <a:schemeClr val="tx2"/>
                </a:solidFill>
                <a:latin typeface="+mj-lt"/>
              </a:rPr>
              <a:t>NA PRATELEIRA </a:t>
            </a:r>
            <a:r>
              <a:rPr lang="pt-BR" b="1" dirty="0" smtClean="0">
                <a:solidFill>
                  <a:schemeClr val="tx2"/>
                </a:solidFill>
                <a:latin typeface="+mj-lt"/>
              </a:rPr>
              <a:t>1</a:t>
            </a:r>
            <a:r>
              <a:rPr lang="pt-BR" dirty="0" smtClean="0">
                <a:solidFill>
                  <a:schemeClr val="tx2"/>
                </a:solidFill>
                <a:latin typeface="+mj-lt"/>
              </a:rPr>
              <a:t>? </a:t>
            </a:r>
          </a:p>
          <a:p>
            <a:endParaRPr lang="pt-BR" dirty="0">
              <a:solidFill>
                <a:schemeClr val="tx2"/>
              </a:solidFill>
              <a:latin typeface="+mj-lt"/>
            </a:endParaRPr>
          </a:p>
          <a:p>
            <a:endParaRPr lang="pt-BR" dirty="0" smtClean="0">
              <a:solidFill>
                <a:schemeClr val="tx2"/>
              </a:solidFill>
              <a:latin typeface="+mj-lt"/>
            </a:endParaRPr>
          </a:p>
          <a:p>
            <a:r>
              <a:rPr lang="pt-BR" dirty="0">
                <a:solidFill>
                  <a:schemeClr val="tx2"/>
                </a:solidFill>
                <a:latin typeface="+mj-lt"/>
              </a:rPr>
              <a:t/>
            </a:r>
            <a:br>
              <a:rPr lang="pt-BR" dirty="0">
                <a:solidFill>
                  <a:schemeClr val="tx2"/>
                </a:solidFill>
                <a:latin typeface="+mj-lt"/>
              </a:rPr>
            </a:br>
            <a:r>
              <a:rPr lang="pt-BR" dirty="0">
                <a:solidFill>
                  <a:schemeClr val="tx2"/>
                </a:solidFill>
                <a:latin typeface="+mj-lt"/>
              </a:rPr>
              <a:t/>
            </a:r>
            <a:br>
              <a:rPr lang="pt-BR" dirty="0">
                <a:solidFill>
                  <a:schemeClr val="tx2"/>
                </a:solidFill>
                <a:latin typeface="+mj-lt"/>
              </a:rPr>
            </a:br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</a:rPr>
              <a:t/>
            </a:r>
            <a:br>
              <a:rPr lang="pt-BR" dirty="0">
                <a:solidFill>
                  <a:srgbClr val="000000"/>
                </a:solidFill>
                <a:latin typeface="Helvetica" panose="020B0604020202020204" pitchFamily="34" charset="0"/>
              </a:rPr>
            </a:br>
            <a:endParaRPr lang="pt-BR" dirty="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pic>
        <p:nvPicPr>
          <p:cNvPr id="40" name="Imagem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4668" y="1975196"/>
            <a:ext cx="259604" cy="360458"/>
          </a:xfrm>
          <a:prstGeom prst="rect">
            <a:avLst/>
          </a:prstGeom>
        </p:spPr>
      </p:pic>
      <p:pic>
        <p:nvPicPr>
          <p:cNvPr id="41" name="Imagem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4031" y="1994541"/>
            <a:ext cx="259604" cy="360458"/>
          </a:xfrm>
          <a:prstGeom prst="rect">
            <a:avLst/>
          </a:prstGeom>
        </p:spPr>
      </p:pic>
      <p:pic>
        <p:nvPicPr>
          <p:cNvPr id="42" name="Imagem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7025" y="2015249"/>
            <a:ext cx="259604" cy="360458"/>
          </a:xfrm>
          <a:prstGeom prst="rect">
            <a:avLst/>
          </a:prstGeom>
        </p:spPr>
      </p:pic>
      <p:sp>
        <p:nvSpPr>
          <p:cNvPr id="43" name="CaixaDeTexto 42"/>
          <p:cNvSpPr txBox="1"/>
          <p:nvPr/>
        </p:nvSpPr>
        <p:spPr>
          <a:xfrm rot="16200000">
            <a:off x="10898416" y="3404892"/>
            <a:ext cx="22628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 smtClean="0">
                <a:latin typeface="+mj-lt"/>
              </a:rPr>
              <a:t>IMAGENS DO BING</a:t>
            </a:r>
            <a:endParaRPr lang="pt-BR" sz="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2332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16200000">
            <a:off x="11033511" y="1543161"/>
            <a:ext cx="1926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>
                <a:latin typeface="+mj-lt"/>
                <a:hlinkClick r:id="rId2"/>
              </a:rPr>
              <a:t>https://novaescola.org.br/conteudo/6795/o-melhor-dos-momentos</a:t>
            </a:r>
            <a:endParaRPr lang="pt-BR" sz="900" dirty="0">
              <a:latin typeface="+mj-lt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019857"/>
              </p:ext>
            </p:extLst>
          </p:nvPr>
        </p:nvGraphicFramePr>
        <p:xfrm>
          <a:off x="1919536" y="1747497"/>
          <a:ext cx="8100120" cy="1071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00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100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100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100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1001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1001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1001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1001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810012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810012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 200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4">
                            <a:lumMod val="5000"/>
                            <a:lumOff val="95000"/>
                          </a:schemeClr>
                        </a:gs>
                        <a:gs pos="74000">
                          <a:schemeClr val="accent4">
                            <a:lumMod val="45000"/>
                            <a:lumOff val="55000"/>
                          </a:schemeClr>
                        </a:gs>
                        <a:gs pos="83000">
                          <a:schemeClr val="accent4">
                            <a:lumMod val="45000"/>
                            <a:lumOff val="55000"/>
                          </a:schemeClr>
                        </a:gs>
                        <a:gs pos="100000">
                          <a:schemeClr val="accent4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2"/>
                          </a:solidFill>
                        </a:rPr>
                        <a:t>205</a:t>
                      </a:r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4">
                            <a:lumMod val="5000"/>
                            <a:lumOff val="95000"/>
                          </a:schemeClr>
                        </a:gs>
                        <a:gs pos="74000">
                          <a:schemeClr val="accent4">
                            <a:lumMod val="45000"/>
                            <a:lumOff val="55000"/>
                          </a:schemeClr>
                        </a:gs>
                        <a:gs pos="83000">
                          <a:schemeClr val="accent4">
                            <a:lumMod val="45000"/>
                            <a:lumOff val="55000"/>
                          </a:schemeClr>
                        </a:gs>
                        <a:gs pos="100000">
                          <a:schemeClr val="accent4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2"/>
                          </a:solidFill>
                        </a:rPr>
                        <a:t>210</a:t>
                      </a:r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4">
                            <a:lumMod val="5000"/>
                            <a:lumOff val="95000"/>
                          </a:schemeClr>
                        </a:gs>
                        <a:gs pos="74000">
                          <a:schemeClr val="accent4">
                            <a:lumMod val="45000"/>
                            <a:lumOff val="55000"/>
                          </a:schemeClr>
                        </a:gs>
                        <a:gs pos="83000">
                          <a:schemeClr val="accent4">
                            <a:lumMod val="45000"/>
                            <a:lumOff val="55000"/>
                          </a:schemeClr>
                        </a:gs>
                        <a:gs pos="100000">
                          <a:schemeClr val="accent4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2"/>
                          </a:solidFill>
                        </a:rPr>
                        <a:t>215</a:t>
                      </a:r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4">
                            <a:lumMod val="5000"/>
                            <a:lumOff val="95000"/>
                          </a:schemeClr>
                        </a:gs>
                        <a:gs pos="74000">
                          <a:schemeClr val="accent4">
                            <a:lumMod val="45000"/>
                            <a:lumOff val="55000"/>
                          </a:schemeClr>
                        </a:gs>
                        <a:gs pos="83000">
                          <a:schemeClr val="accent4">
                            <a:lumMod val="45000"/>
                            <a:lumOff val="55000"/>
                          </a:schemeClr>
                        </a:gs>
                        <a:gs pos="100000">
                          <a:schemeClr val="accent4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2"/>
                          </a:solidFill>
                        </a:rPr>
                        <a:t>220</a:t>
                      </a:r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4">
                            <a:lumMod val="5000"/>
                            <a:lumOff val="95000"/>
                          </a:schemeClr>
                        </a:gs>
                        <a:gs pos="74000">
                          <a:schemeClr val="accent4">
                            <a:lumMod val="45000"/>
                            <a:lumOff val="55000"/>
                          </a:schemeClr>
                        </a:gs>
                        <a:gs pos="83000">
                          <a:schemeClr val="accent4">
                            <a:lumMod val="45000"/>
                            <a:lumOff val="55000"/>
                          </a:schemeClr>
                        </a:gs>
                        <a:gs pos="100000">
                          <a:schemeClr val="accent4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2"/>
                          </a:solidFill>
                        </a:rPr>
                        <a:t>225</a:t>
                      </a:r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4">
                            <a:lumMod val="5000"/>
                            <a:lumOff val="95000"/>
                          </a:schemeClr>
                        </a:gs>
                        <a:gs pos="74000">
                          <a:schemeClr val="accent4">
                            <a:lumMod val="45000"/>
                            <a:lumOff val="55000"/>
                          </a:schemeClr>
                        </a:gs>
                        <a:gs pos="83000">
                          <a:schemeClr val="accent4">
                            <a:lumMod val="45000"/>
                            <a:lumOff val="55000"/>
                          </a:schemeClr>
                        </a:gs>
                        <a:gs pos="100000">
                          <a:schemeClr val="accent4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gradFill>
                      <a:gsLst>
                        <a:gs pos="0">
                          <a:schemeClr val="accent4">
                            <a:lumMod val="5000"/>
                            <a:lumOff val="95000"/>
                          </a:schemeClr>
                        </a:gs>
                        <a:gs pos="74000">
                          <a:schemeClr val="accent4">
                            <a:lumMod val="45000"/>
                            <a:lumOff val="55000"/>
                          </a:schemeClr>
                        </a:gs>
                        <a:gs pos="83000">
                          <a:schemeClr val="accent4">
                            <a:lumMod val="45000"/>
                            <a:lumOff val="55000"/>
                          </a:schemeClr>
                        </a:gs>
                        <a:gs pos="100000">
                          <a:schemeClr val="accent4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gradFill>
                      <a:gsLst>
                        <a:gs pos="0">
                          <a:schemeClr val="accent4">
                            <a:lumMod val="5000"/>
                            <a:lumOff val="95000"/>
                          </a:schemeClr>
                        </a:gs>
                        <a:gs pos="74000">
                          <a:schemeClr val="accent4">
                            <a:lumMod val="45000"/>
                            <a:lumOff val="55000"/>
                          </a:schemeClr>
                        </a:gs>
                        <a:gs pos="83000">
                          <a:schemeClr val="accent4">
                            <a:lumMod val="45000"/>
                            <a:lumOff val="55000"/>
                          </a:schemeClr>
                        </a:gs>
                        <a:gs pos="100000">
                          <a:schemeClr val="accent4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2"/>
                          </a:solidFill>
                        </a:rPr>
                        <a:t>240</a:t>
                      </a:r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4">
                            <a:lumMod val="5000"/>
                            <a:lumOff val="95000"/>
                          </a:schemeClr>
                        </a:gs>
                        <a:gs pos="74000">
                          <a:schemeClr val="accent4">
                            <a:lumMod val="45000"/>
                            <a:lumOff val="55000"/>
                          </a:schemeClr>
                        </a:gs>
                        <a:gs pos="83000">
                          <a:schemeClr val="accent4">
                            <a:lumMod val="45000"/>
                            <a:lumOff val="55000"/>
                          </a:schemeClr>
                        </a:gs>
                        <a:gs pos="100000">
                          <a:schemeClr val="accent4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gradFill>
                      <a:gsLst>
                        <a:gs pos="0">
                          <a:schemeClr val="accent4">
                            <a:lumMod val="5000"/>
                            <a:lumOff val="95000"/>
                          </a:schemeClr>
                        </a:gs>
                        <a:gs pos="74000">
                          <a:schemeClr val="accent4">
                            <a:lumMod val="45000"/>
                            <a:lumOff val="55000"/>
                          </a:schemeClr>
                        </a:gs>
                        <a:gs pos="83000">
                          <a:schemeClr val="accent4">
                            <a:lumMod val="45000"/>
                            <a:lumOff val="55000"/>
                          </a:schemeClr>
                        </a:gs>
                        <a:gs pos="100000">
                          <a:schemeClr val="accent4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5186">
                <a:tc>
                  <a:txBody>
                    <a:bodyPr/>
                    <a:lstStyle/>
                    <a:p>
                      <a:r>
                        <a:rPr lang="pt-BR" b="1" dirty="0" smtClean="0">
                          <a:solidFill>
                            <a:schemeClr val="tx2"/>
                          </a:solidFill>
                        </a:rPr>
                        <a:t>130</a:t>
                      </a:r>
                      <a:endParaRPr lang="pt-BR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4">
                            <a:lumMod val="5000"/>
                            <a:lumOff val="95000"/>
                          </a:schemeClr>
                        </a:gs>
                        <a:gs pos="74000">
                          <a:schemeClr val="accent4">
                            <a:lumMod val="45000"/>
                            <a:lumOff val="55000"/>
                          </a:schemeClr>
                        </a:gs>
                        <a:gs pos="83000">
                          <a:schemeClr val="accent4">
                            <a:lumMod val="45000"/>
                            <a:lumOff val="55000"/>
                          </a:schemeClr>
                        </a:gs>
                        <a:gs pos="100000">
                          <a:schemeClr val="accent4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pt-BR" b="1" dirty="0" smtClean="0">
                          <a:solidFill>
                            <a:schemeClr val="tx2"/>
                          </a:solidFill>
                        </a:rPr>
                        <a:t>133</a:t>
                      </a:r>
                      <a:endParaRPr lang="pt-BR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4">
                            <a:lumMod val="5000"/>
                            <a:lumOff val="95000"/>
                          </a:schemeClr>
                        </a:gs>
                        <a:gs pos="74000">
                          <a:schemeClr val="accent4">
                            <a:lumMod val="45000"/>
                            <a:lumOff val="55000"/>
                          </a:schemeClr>
                        </a:gs>
                        <a:gs pos="83000">
                          <a:schemeClr val="accent4">
                            <a:lumMod val="45000"/>
                            <a:lumOff val="55000"/>
                          </a:schemeClr>
                        </a:gs>
                        <a:gs pos="100000">
                          <a:schemeClr val="accent4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pt-BR" b="1" dirty="0" smtClean="0">
                          <a:solidFill>
                            <a:schemeClr val="tx2"/>
                          </a:solidFill>
                        </a:rPr>
                        <a:t>136</a:t>
                      </a:r>
                      <a:endParaRPr lang="pt-BR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4">
                            <a:lumMod val="5000"/>
                            <a:lumOff val="95000"/>
                          </a:schemeClr>
                        </a:gs>
                        <a:gs pos="74000">
                          <a:schemeClr val="accent4">
                            <a:lumMod val="45000"/>
                            <a:lumOff val="55000"/>
                          </a:schemeClr>
                        </a:gs>
                        <a:gs pos="83000">
                          <a:schemeClr val="accent4">
                            <a:lumMod val="45000"/>
                            <a:lumOff val="55000"/>
                          </a:schemeClr>
                        </a:gs>
                        <a:gs pos="100000">
                          <a:schemeClr val="accent4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pt-BR" b="1" dirty="0" smtClean="0">
                          <a:solidFill>
                            <a:schemeClr val="tx2"/>
                          </a:solidFill>
                        </a:rPr>
                        <a:t>139</a:t>
                      </a:r>
                      <a:endParaRPr lang="pt-BR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4">
                            <a:lumMod val="5000"/>
                            <a:lumOff val="95000"/>
                          </a:schemeClr>
                        </a:gs>
                        <a:gs pos="74000">
                          <a:schemeClr val="accent4">
                            <a:lumMod val="45000"/>
                            <a:lumOff val="55000"/>
                          </a:schemeClr>
                        </a:gs>
                        <a:gs pos="83000">
                          <a:schemeClr val="accent4">
                            <a:lumMod val="45000"/>
                            <a:lumOff val="55000"/>
                          </a:schemeClr>
                        </a:gs>
                        <a:gs pos="100000">
                          <a:schemeClr val="accent4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pt-BR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4">
                            <a:lumMod val="5000"/>
                            <a:lumOff val="95000"/>
                          </a:schemeClr>
                        </a:gs>
                        <a:gs pos="74000">
                          <a:schemeClr val="accent4">
                            <a:lumMod val="45000"/>
                            <a:lumOff val="55000"/>
                          </a:schemeClr>
                        </a:gs>
                        <a:gs pos="83000">
                          <a:schemeClr val="accent4">
                            <a:lumMod val="45000"/>
                            <a:lumOff val="55000"/>
                          </a:schemeClr>
                        </a:gs>
                        <a:gs pos="100000">
                          <a:schemeClr val="accent4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pt-BR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4">
                            <a:lumMod val="5000"/>
                            <a:lumOff val="95000"/>
                          </a:schemeClr>
                        </a:gs>
                        <a:gs pos="74000">
                          <a:schemeClr val="accent4">
                            <a:lumMod val="45000"/>
                            <a:lumOff val="55000"/>
                          </a:schemeClr>
                        </a:gs>
                        <a:gs pos="83000">
                          <a:schemeClr val="accent4">
                            <a:lumMod val="45000"/>
                            <a:lumOff val="55000"/>
                          </a:schemeClr>
                        </a:gs>
                        <a:gs pos="100000">
                          <a:schemeClr val="accent4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pt-BR" b="1" dirty="0" smtClean="0">
                          <a:solidFill>
                            <a:schemeClr val="tx2"/>
                          </a:solidFill>
                        </a:rPr>
                        <a:t>248</a:t>
                      </a:r>
                      <a:endParaRPr lang="pt-BR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4">
                            <a:lumMod val="5000"/>
                            <a:lumOff val="95000"/>
                          </a:schemeClr>
                        </a:gs>
                        <a:gs pos="74000">
                          <a:schemeClr val="accent4">
                            <a:lumMod val="45000"/>
                            <a:lumOff val="55000"/>
                          </a:schemeClr>
                        </a:gs>
                        <a:gs pos="83000">
                          <a:schemeClr val="accent4">
                            <a:lumMod val="45000"/>
                            <a:lumOff val="55000"/>
                          </a:schemeClr>
                        </a:gs>
                        <a:gs pos="100000">
                          <a:schemeClr val="accent4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pt-BR" b="1" dirty="0" smtClean="0">
                          <a:solidFill>
                            <a:schemeClr val="tx2"/>
                          </a:solidFill>
                        </a:rPr>
                        <a:t>251</a:t>
                      </a:r>
                      <a:endParaRPr lang="pt-BR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4">
                            <a:lumMod val="5000"/>
                            <a:lumOff val="95000"/>
                          </a:schemeClr>
                        </a:gs>
                        <a:gs pos="74000">
                          <a:schemeClr val="accent4">
                            <a:lumMod val="45000"/>
                            <a:lumOff val="55000"/>
                          </a:schemeClr>
                        </a:gs>
                        <a:gs pos="83000">
                          <a:schemeClr val="accent4">
                            <a:lumMod val="45000"/>
                            <a:lumOff val="55000"/>
                          </a:schemeClr>
                        </a:gs>
                        <a:gs pos="100000">
                          <a:schemeClr val="accent4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gradFill>
                      <a:gsLst>
                        <a:gs pos="0">
                          <a:schemeClr val="accent4">
                            <a:lumMod val="5000"/>
                            <a:lumOff val="95000"/>
                          </a:schemeClr>
                        </a:gs>
                        <a:gs pos="74000">
                          <a:schemeClr val="accent4">
                            <a:lumMod val="45000"/>
                            <a:lumOff val="55000"/>
                          </a:schemeClr>
                        </a:gs>
                        <a:gs pos="83000">
                          <a:schemeClr val="accent4">
                            <a:lumMod val="45000"/>
                            <a:lumOff val="55000"/>
                          </a:schemeClr>
                        </a:gs>
                        <a:gs pos="100000">
                          <a:schemeClr val="accent4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gradFill>
                      <a:gsLst>
                        <a:gs pos="0">
                          <a:schemeClr val="accent4">
                            <a:lumMod val="5000"/>
                            <a:lumOff val="95000"/>
                          </a:schemeClr>
                        </a:gs>
                        <a:gs pos="74000">
                          <a:schemeClr val="accent4">
                            <a:lumMod val="45000"/>
                            <a:lumOff val="55000"/>
                          </a:schemeClr>
                        </a:gs>
                        <a:gs pos="83000">
                          <a:schemeClr val="accent4">
                            <a:lumMod val="45000"/>
                            <a:lumOff val="55000"/>
                          </a:schemeClr>
                        </a:gs>
                        <a:gs pos="100000">
                          <a:schemeClr val="accent4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" name="Retângulo 23"/>
          <p:cNvSpPr/>
          <p:nvPr/>
        </p:nvSpPr>
        <p:spPr>
          <a:xfrm>
            <a:off x="2007092" y="2847394"/>
            <a:ext cx="92014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</a:rPr>
              <a:t/>
            </a:r>
            <a:br>
              <a:rPr lang="pt-BR" dirty="0">
                <a:solidFill>
                  <a:srgbClr val="000000"/>
                </a:solidFill>
                <a:latin typeface="Helvetica" panose="020B0604020202020204" pitchFamily="34" charset="0"/>
              </a:rPr>
            </a:br>
            <a:endParaRPr lang="pt-BR" dirty="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graphicFrame>
        <p:nvGraphicFramePr>
          <p:cNvPr id="29" name="Tabel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268860"/>
              </p:ext>
            </p:extLst>
          </p:nvPr>
        </p:nvGraphicFramePr>
        <p:xfrm>
          <a:off x="1916754" y="2838994"/>
          <a:ext cx="8100120" cy="1071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00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100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100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100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1001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1001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1001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1001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810012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810012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 204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4">
                            <a:lumMod val="5000"/>
                            <a:lumOff val="95000"/>
                          </a:schemeClr>
                        </a:gs>
                        <a:gs pos="74000">
                          <a:schemeClr val="accent4">
                            <a:lumMod val="45000"/>
                            <a:lumOff val="55000"/>
                          </a:schemeClr>
                        </a:gs>
                        <a:gs pos="83000">
                          <a:schemeClr val="accent4">
                            <a:lumMod val="45000"/>
                            <a:lumOff val="55000"/>
                          </a:schemeClr>
                        </a:gs>
                        <a:gs pos="100000">
                          <a:schemeClr val="accent4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2"/>
                          </a:solidFill>
                        </a:rPr>
                        <a:t>208</a:t>
                      </a:r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4">
                            <a:lumMod val="5000"/>
                            <a:lumOff val="95000"/>
                          </a:schemeClr>
                        </a:gs>
                        <a:gs pos="74000">
                          <a:schemeClr val="accent4">
                            <a:lumMod val="45000"/>
                            <a:lumOff val="55000"/>
                          </a:schemeClr>
                        </a:gs>
                        <a:gs pos="83000">
                          <a:schemeClr val="accent4">
                            <a:lumMod val="45000"/>
                            <a:lumOff val="55000"/>
                          </a:schemeClr>
                        </a:gs>
                        <a:gs pos="100000">
                          <a:schemeClr val="accent4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2"/>
                          </a:solidFill>
                        </a:rPr>
                        <a:t>212</a:t>
                      </a:r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4">
                            <a:lumMod val="5000"/>
                            <a:lumOff val="95000"/>
                          </a:schemeClr>
                        </a:gs>
                        <a:gs pos="74000">
                          <a:schemeClr val="accent4">
                            <a:lumMod val="45000"/>
                            <a:lumOff val="55000"/>
                          </a:schemeClr>
                        </a:gs>
                        <a:gs pos="83000">
                          <a:schemeClr val="accent4">
                            <a:lumMod val="45000"/>
                            <a:lumOff val="55000"/>
                          </a:schemeClr>
                        </a:gs>
                        <a:gs pos="100000">
                          <a:schemeClr val="accent4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2"/>
                          </a:solidFill>
                        </a:rPr>
                        <a:t>216</a:t>
                      </a:r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4">
                            <a:lumMod val="5000"/>
                            <a:lumOff val="95000"/>
                          </a:schemeClr>
                        </a:gs>
                        <a:gs pos="74000">
                          <a:schemeClr val="accent4">
                            <a:lumMod val="45000"/>
                            <a:lumOff val="55000"/>
                          </a:schemeClr>
                        </a:gs>
                        <a:gs pos="83000">
                          <a:schemeClr val="accent4">
                            <a:lumMod val="45000"/>
                            <a:lumOff val="55000"/>
                          </a:schemeClr>
                        </a:gs>
                        <a:gs pos="100000">
                          <a:schemeClr val="accent4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2"/>
                          </a:solidFill>
                        </a:rPr>
                        <a:t>220</a:t>
                      </a:r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4">
                            <a:lumMod val="5000"/>
                            <a:lumOff val="95000"/>
                          </a:schemeClr>
                        </a:gs>
                        <a:gs pos="74000">
                          <a:schemeClr val="accent4">
                            <a:lumMod val="45000"/>
                            <a:lumOff val="55000"/>
                          </a:schemeClr>
                        </a:gs>
                        <a:gs pos="83000">
                          <a:schemeClr val="accent4">
                            <a:lumMod val="45000"/>
                            <a:lumOff val="55000"/>
                          </a:schemeClr>
                        </a:gs>
                        <a:gs pos="100000">
                          <a:schemeClr val="accent4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2"/>
                          </a:solidFill>
                        </a:rPr>
                        <a:t>224</a:t>
                      </a:r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4">
                            <a:lumMod val="5000"/>
                            <a:lumOff val="95000"/>
                          </a:schemeClr>
                        </a:gs>
                        <a:gs pos="74000">
                          <a:schemeClr val="accent4">
                            <a:lumMod val="45000"/>
                            <a:lumOff val="55000"/>
                          </a:schemeClr>
                        </a:gs>
                        <a:gs pos="83000">
                          <a:schemeClr val="accent4">
                            <a:lumMod val="45000"/>
                            <a:lumOff val="55000"/>
                          </a:schemeClr>
                        </a:gs>
                        <a:gs pos="100000">
                          <a:schemeClr val="accent4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gradFill>
                      <a:gsLst>
                        <a:gs pos="0">
                          <a:schemeClr val="accent4">
                            <a:lumMod val="5000"/>
                            <a:lumOff val="95000"/>
                          </a:schemeClr>
                        </a:gs>
                        <a:gs pos="74000">
                          <a:schemeClr val="accent4">
                            <a:lumMod val="45000"/>
                            <a:lumOff val="55000"/>
                          </a:schemeClr>
                        </a:gs>
                        <a:gs pos="83000">
                          <a:schemeClr val="accent4">
                            <a:lumMod val="45000"/>
                            <a:lumOff val="55000"/>
                          </a:schemeClr>
                        </a:gs>
                        <a:gs pos="100000">
                          <a:schemeClr val="accent4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gradFill>
                      <a:gsLst>
                        <a:gs pos="0">
                          <a:schemeClr val="accent4">
                            <a:lumMod val="5000"/>
                            <a:lumOff val="95000"/>
                          </a:schemeClr>
                        </a:gs>
                        <a:gs pos="74000">
                          <a:schemeClr val="accent4">
                            <a:lumMod val="45000"/>
                            <a:lumOff val="55000"/>
                          </a:schemeClr>
                        </a:gs>
                        <a:gs pos="83000">
                          <a:schemeClr val="accent4">
                            <a:lumMod val="45000"/>
                            <a:lumOff val="55000"/>
                          </a:schemeClr>
                        </a:gs>
                        <a:gs pos="100000">
                          <a:schemeClr val="accent4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2"/>
                          </a:solidFill>
                        </a:rPr>
                        <a:t>238</a:t>
                      </a:r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4">
                            <a:lumMod val="5000"/>
                            <a:lumOff val="95000"/>
                          </a:schemeClr>
                        </a:gs>
                        <a:gs pos="74000">
                          <a:schemeClr val="accent4">
                            <a:lumMod val="45000"/>
                            <a:lumOff val="55000"/>
                          </a:schemeClr>
                        </a:gs>
                        <a:gs pos="83000">
                          <a:schemeClr val="accent4">
                            <a:lumMod val="45000"/>
                            <a:lumOff val="55000"/>
                          </a:schemeClr>
                        </a:gs>
                        <a:gs pos="100000">
                          <a:schemeClr val="accent4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gradFill>
                      <a:gsLst>
                        <a:gs pos="0">
                          <a:schemeClr val="accent4">
                            <a:lumMod val="5000"/>
                            <a:lumOff val="95000"/>
                          </a:schemeClr>
                        </a:gs>
                        <a:gs pos="74000">
                          <a:schemeClr val="accent4">
                            <a:lumMod val="45000"/>
                            <a:lumOff val="55000"/>
                          </a:schemeClr>
                        </a:gs>
                        <a:gs pos="83000">
                          <a:schemeClr val="accent4">
                            <a:lumMod val="45000"/>
                            <a:lumOff val="55000"/>
                          </a:schemeClr>
                        </a:gs>
                        <a:gs pos="100000">
                          <a:schemeClr val="accent4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5186">
                <a:tc>
                  <a:txBody>
                    <a:bodyPr/>
                    <a:lstStyle/>
                    <a:p>
                      <a:r>
                        <a:rPr lang="pt-BR" b="1" dirty="0" smtClean="0">
                          <a:solidFill>
                            <a:schemeClr val="tx2"/>
                          </a:solidFill>
                        </a:rPr>
                        <a:t>510</a:t>
                      </a:r>
                      <a:endParaRPr lang="pt-BR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4">
                            <a:lumMod val="5000"/>
                            <a:lumOff val="95000"/>
                          </a:schemeClr>
                        </a:gs>
                        <a:gs pos="74000">
                          <a:schemeClr val="accent4">
                            <a:lumMod val="45000"/>
                            <a:lumOff val="55000"/>
                          </a:schemeClr>
                        </a:gs>
                        <a:gs pos="83000">
                          <a:schemeClr val="accent4">
                            <a:lumMod val="45000"/>
                            <a:lumOff val="55000"/>
                          </a:schemeClr>
                        </a:gs>
                        <a:gs pos="100000">
                          <a:schemeClr val="accent4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pt-BR" b="1" dirty="0" smtClean="0">
                          <a:solidFill>
                            <a:schemeClr val="tx2"/>
                          </a:solidFill>
                        </a:rPr>
                        <a:t>512</a:t>
                      </a:r>
                      <a:endParaRPr lang="pt-BR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4">
                            <a:lumMod val="5000"/>
                            <a:lumOff val="95000"/>
                          </a:schemeClr>
                        </a:gs>
                        <a:gs pos="74000">
                          <a:schemeClr val="accent4">
                            <a:lumMod val="45000"/>
                            <a:lumOff val="55000"/>
                          </a:schemeClr>
                        </a:gs>
                        <a:gs pos="83000">
                          <a:schemeClr val="accent4">
                            <a:lumMod val="45000"/>
                            <a:lumOff val="55000"/>
                          </a:schemeClr>
                        </a:gs>
                        <a:gs pos="100000">
                          <a:schemeClr val="accent4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pt-BR" b="1" dirty="0" smtClean="0">
                          <a:solidFill>
                            <a:schemeClr val="tx2"/>
                          </a:solidFill>
                        </a:rPr>
                        <a:t>514</a:t>
                      </a:r>
                      <a:endParaRPr lang="pt-BR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4">
                            <a:lumMod val="5000"/>
                            <a:lumOff val="95000"/>
                          </a:schemeClr>
                        </a:gs>
                        <a:gs pos="74000">
                          <a:schemeClr val="accent4">
                            <a:lumMod val="45000"/>
                            <a:lumOff val="55000"/>
                          </a:schemeClr>
                        </a:gs>
                        <a:gs pos="83000">
                          <a:schemeClr val="accent4">
                            <a:lumMod val="45000"/>
                            <a:lumOff val="55000"/>
                          </a:schemeClr>
                        </a:gs>
                        <a:gs pos="100000">
                          <a:schemeClr val="accent4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pt-BR" b="1" dirty="0" smtClean="0">
                          <a:solidFill>
                            <a:schemeClr val="tx2"/>
                          </a:solidFill>
                        </a:rPr>
                        <a:t>516</a:t>
                      </a:r>
                      <a:endParaRPr lang="pt-BR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4">
                            <a:lumMod val="5000"/>
                            <a:lumOff val="95000"/>
                          </a:schemeClr>
                        </a:gs>
                        <a:gs pos="74000">
                          <a:schemeClr val="accent4">
                            <a:lumMod val="45000"/>
                            <a:lumOff val="55000"/>
                          </a:schemeClr>
                        </a:gs>
                        <a:gs pos="83000">
                          <a:schemeClr val="accent4">
                            <a:lumMod val="45000"/>
                            <a:lumOff val="55000"/>
                          </a:schemeClr>
                        </a:gs>
                        <a:gs pos="100000">
                          <a:schemeClr val="accent4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pt-BR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4">
                            <a:lumMod val="5000"/>
                            <a:lumOff val="95000"/>
                          </a:schemeClr>
                        </a:gs>
                        <a:gs pos="74000">
                          <a:schemeClr val="accent4">
                            <a:lumMod val="45000"/>
                            <a:lumOff val="55000"/>
                          </a:schemeClr>
                        </a:gs>
                        <a:gs pos="83000">
                          <a:schemeClr val="accent4">
                            <a:lumMod val="45000"/>
                            <a:lumOff val="55000"/>
                          </a:schemeClr>
                        </a:gs>
                        <a:gs pos="100000">
                          <a:schemeClr val="accent4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pt-BR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4">
                            <a:lumMod val="5000"/>
                            <a:lumOff val="95000"/>
                          </a:schemeClr>
                        </a:gs>
                        <a:gs pos="74000">
                          <a:schemeClr val="accent4">
                            <a:lumMod val="45000"/>
                            <a:lumOff val="55000"/>
                          </a:schemeClr>
                        </a:gs>
                        <a:gs pos="83000">
                          <a:schemeClr val="accent4">
                            <a:lumMod val="45000"/>
                            <a:lumOff val="55000"/>
                          </a:schemeClr>
                        </a:gs>
                        <a:gs pos="100000">
                          <a:schemeClr val="accent4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pt-BR" b="1" dirty="0" smtClean="0">
                          <a:solidFill>
                            <a:schemeClr val="tx2"/>
                          </a:solidFill>
                        </a:rPr>
                        <a:t>522</a:t>
                      </a:r>
                      <a:endParaRPr lang="pt-BR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4">
                            <a:lumMod val="5000"/>
                            <a:lumOff val="95000"/>
                          </a:schemeClr>
                        </a:gs>
                        <a:gs pos="74000">
                          <a:schemeClr val="accent4">
                            <a:lumMod val="45000"/>
                            <a:lumOff val="55000"/>
                          </a:schemeClr>
                        </a:gs>
                        <a:gs pos="83000">
                          <a:schemeClr val="accent4">
                            <a:lumMod val="45000"/>
                            <a:lumOff val="55000"/>
                          </a:schemeClr>
                        </a:gs>
                        <a:gs pos="100000">
                          <a:schemeClr val="accent4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pt-BR" b="1" dirty="0" smtClean="0">
                          <a:solidFill>
                            <a:schemeClr val="tx2"/>
                          </a:solidFill>
                        </a:rPr>
                        <a:t>524</a:t>
                      </a:r>
                      <a:endParaRPr lang="pt-BR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4">
                            <a:lumMod val="5000"/>
                            <a:lumOff val="95000"/>
                          </a:schemeClr>
                        </a:gs>
                        <a:gs pos="74000">
                          <a:schemeClr val="accent4">
                            <a:lumMod val="45000"/>
                            <a:lumOff val="55000"/>
                          </a:schemeClr>
                        </a:gs>
                        <a:gs pos="83000">
                          <a:schemeClr val="accent4">
                            <a:lumMod val="45000"/>
                            <a:lumOff val="55000"/>
                          </a:schemeClr>
                        </a:gs>
                        <a:gs pos="100000">
                          <a:schemeClr val="accent4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gradFill>
                      <a:gsLst>
                        <a:gs pos="0">
                          <a:schemeClr val="accent4">
                            <a:lumMod val="5000"/>
                            <a:lumOff val="95000"/>
                          </a:schemeClr>
                        </a:gs>
                        <a:gs pos="74000">
                          <a:schemeClr val="accent4">
                            <a:lumMod val="45000"/>
                            <a:lumOff val="55000"/>
                          </a:schemeClr>
                        </a:gs>
                        <a:gs pos="83000">
                          <a:schemeClr val="accent4">
                            <a:lumMod val="45000"/>
                            <a:lumOff val="55000"/>
                          </a:schemeClr>
                        </a:gs>
                        <a:gs pos="100000">
                          <a:schemeClr val="accent4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gradFill>
                      <a:gsLst>
                        <a:gs pos="0">
                          <a:schemeClr val="accent4">
                            <a:lumMod val="5000"/>
                            <a:lumOff val="95000"/>
                          </a:schemeClr>
                        </a:gs>
                        <a:gs pos="74000">
                          <a:schemeClr val="accent4">
                            <a:lumMod val="45000"/>
                            <a:lumOff val="55000"/>
                          </a:schemeClr>
                        </a:gs>
                        <a:gs pos="83000">
                          <a:schemeClr val="accent4">
                            <a:lumMod val="45000"/>
                            <a:lumOff val="55000"/>
                          </a:schemeClr>
                        </a:gs>
                        <a:gs pos="100000">
                          <a:schemeClr val="accent4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" name="Retângulo 25"/>
          <p:cNvSpPr/>
          <p:nvPr/>
        </p:nvSpPr>
        <p:spPr>
          <a:xfrm>
            <a:off x="1199456" y="441538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rgbClr val="000000"/>
                </a:solidFill>
                <a:latin typeface="+mj-lt"/>
              </a:rPr>
              <a:t>3</a:t>
            </a:r>
            <a:r>
              <a:rPr lang="pt-BR" sz="2000" dirty="0" smtClean="0">
                <a:solidFill>
                  <a:srgbClr val="000000"/>
                </a:solidFill>
                <a:latin typeface="+mj-lt"/>
              </a:rPr>
              <a:t> . OBSERVE AS SEQUÊNCIAS ABAIXO </a:t>
            </a:r>
            <a:r>
              <a:rPr lang="pt-BR" sz="2000" dirty="0">
                <a:solidFill>
                  <a:srgbClr val="000000"/>
                </a:solidFill>
                <a:latin typeface="+mj-lt"/>
              </a:rPr>
              <a:t>E COMPLETE </a:t>
            </a:r>
            <a:r>
              <a:rPr lang="pt-BR" sz="2000" dirty="0" smtClean="0">
                <a:solidFill>
                  <a:srgbClr val="000000"/>
                </a:solidFill>
                <a:latin typeface="+mj-lt"/>
              </a:rPr>
              <a:t>OS </a:t>
            </a:r>
            <a:r>
              <a:rPr lang="pt-BR" sz="2000" dirty="0">
                <a:solidFill>
                  <a:srgbClr val="000000"/>
                </a:solidFill>
                <a:latin typeface="+mj-lt"/>
              </a:rPr>
              <a:t>PRÓXIMOS TERMOS </a:t>
            </a:r>
            <a:r>
              <a:rPr lang="pt-BR" sz="2000" dirty="0" smtClean="0">
                <a:solidFill>
                  <a:srgbClr val="000000"/>
                </a:solidFill>
                <a:latin typeface="+mj-lt"/>
              </a:rPr>
              <a:t>DAS SEQUÊNCIAS NO SEU CADERNO.</a:t>
            </a:r>
            <a:endParaRPr lang="pt-BR" sz="2000" dirty="0">
              <a:latin typeface="+mj-lt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1343472" y="1818314"/>
            <a:ext cx="62068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tx2"/>
                </a:solidFill>
                <a:latin typeface="+mj-lt"/>
              </a:rPr>
              <a:t>A –</a:t>
            </a:r>
          </a:p>
          <a:p>
            <a:endParaRPr lang="pt-BR" dirty="0">
              <a:solidFill>
                <a:schemeClr val="tx2"/>
              </a:solidFill>
              <a:latin typeface="+mj-lt"/>
            </a:endParaRPr>
          </a:p>
          <a:p>
            <a:r>
              <a:rPr lang="pt-BR" dirty="0" smtClean="0">
                <a:solidFill>
                  <a:schemeClr val="tx2"/>
                </a:solidFill>
                <a:latin typeface="+mj-lt"/>
              </a:rPr>
              <a:t>B – </a:t>
            </a:r>
          </a:p>
          <a:p>
            <a:endParaRPr lang="pt-BR" dirty="0">
              <a:solidFill>
                <a:schemeClr val="tx2"/>
              </a:solidFill>
              <a:latin typeface="+mj-lt"/>
            </a:endParaRPr>
          </a:p>
          <a:p>
            <a:r>
              <a:rPr lang="pt-BR" dirty="0" smtClean="0">
                <a:solidFill>
                  <a:schemeClr val="tx2"/>
                </a:solidFill>
                <a:latin typeface="+mj-lt"/>
              </a:rPr>
              <a:t>C -  </a:t>
            </a:r>
          </a:p>
          <a:p>
            <a:endParaRPr lang="pt-BR" dirty="0">
              <a:solidFill>
                <a:schemeClr val="tx2"/>
              </a:solidFill>
              <a:latin typeface="+mj-lt"/>
            </a:endParaRPr>
          </a:p>
          <a:p>
            <a:r>
              <a:rPr lang="pt-BR" dirty="0" smtClean="0">
                <a:solidFill>
                  <a:schemeClr val="tx2"/>
                </a:solidFill>
                <a:latin typeface="+mj-lt"/>
              </a:rPr>
              <a:t>D</a:t>
            </a:r>
            <a:r>
              <a:rPr lang="pt-BR" dirty="0" smtClean="0"/>
              <a:t> -  </a:t>
            </a:r>
            <a:endParaRPr lang="pt-BR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774845"/>
              </p:ext>
            </p:extLst>
          </p:nvPr>
        </p:nvGraphicFramePr>
        <p:xfrm>
          <a:off x="1916754" y="1756313"/>
          <a:ext cx="8100120" cy="1071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00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100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100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100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1001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1001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1001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1001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810012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810012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 200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4">
                            <a:lumMod val="5000"/>
                            <a:lumOff val="95000"/>
                          </a:schemeClr>
                        </a:gs>
                        <a:gs pos="74000">
                          <a:schemeClr val="accent4">
                            <a:lumMod val="45000"/>
                            <a:lumOff val="55000"/>
                          </a:schemeClr>
                        </a:gs>
                        <a:gs pos="83000">
                          <a:schemeClr val="accent4">
                            <a:lumMod val="45000"/>
                            <a:lumOff val="55000"/>
                          </a:schemeClr>
                        </a:gs>
                        <a:gs pos="100000">
                          <a:schemeClr val="accent4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2"/>
                          </a:solidFill>
                        </a:rPr>
                        <a:t>205</a:t>
                      </a:r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4">
                            <a:lumMod val="5000"/>
                            <a:lumOff val="95000"/>
                          </a:schemeClr>
                        </a:gs>
                        <a:gs pos="74000">
                          <a:schemeClr val="accent4">
                            <a:lumMod val="45000"/>
                            <a:lumOff val="55000"/>
                          </a:schemeClr>
                        </a:gs>
                        <a:gs pos="83000">
                          <a:schemeClr val="accent4">
                            <a:lumMod val="45000"/>
                            <a:lumOff val="55000"/>
                          </a:schemeClr>
                        </a:gs>
                        <a:gs pos="100000">
                          <a:schemeClr val="accent4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2"/>
                          </a:solidFill>
                        </a:rPr>
                        <a:t>210</a:t>
                      </a:r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4">
                            <a:lumMod val="5000"/>
                            <a:lumOff val="95000"/>
                          </a:schemeClr>
                        </a:gs>
                        <a:gs pos="74000">
                          <a:schemeClr val="accent4">
                            <a:lumMod val="45000"/>
                            <a:lumOff val="55000"/>
                          </a:schemeClr>
                        </a:gs>
                        <a:gs pos="83000">
                          <a:schemeClr val="accent4">
                            <a:lumMod val="45000"/>
                            <a:lumOff val="55000"/>
                          </a:schemeClr>
                        </a:gs>
                        <a:gs pos="100000">
                          <a:schemeClr val="accent4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2"/>
                          </a:solidFill>
                        </a:rPr>
                        <a:t>215</a:t>
                      </a:r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4">
                            <a:lumMod val="5000"/>
                            <a:lumOff val="95000"/>
                          </a:schemeClr>
                        </a:gs>
                        <a:gs pos="74000">
                          <a:schemeClr val="accent4">
                            <a:lumMod val="45000"/>
                            <a:lumOff val="55000"/>
                          </a:schemeClr>
                        </a:gs>
                        <a:gs pos="83000">
                          <a:schemeClr val="accent4">
                            <a:lumMod val="45000"/>
                            <a:lumOff val="55000"/>
                          </a:schemeClr>
                        </a:gs>
                        <a:gs pos="100000">
                          <a:schemeClr val="accent4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2"/>
                          </a:solidFill>
                        </a:rPr>
                        <a:t>220</a:t>
                      </a:r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4">
                            <a:lumMod val="5000"/>
                            <a:lumOff val="95000"/>
                          </a:schemeClr>
                        </a:gs>
                        <a:gs pos="74000">
                          <a:schemeClr val="accent4">
                            <a:lumMod val="45000"/>
                            <a:lumOff val="55000"/>
                          </a:schemeClr>
                        </a:gs>
                        <a:gs pos="83000">
                          <a:schemeClr val="accent4">
                            <a:lumMod val="45000"/>
                            <a:lumOff val="55000"/>
                          </a:schemeClr>
                        </a:gs>
                        <a:gs pos="100000">
                          <a:schemeClr val="accent4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2"/>
                          </a:solidFill>
                        </a:rPr>
                        <a:t>225</a:t>
                      </a:r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4">
                            <a:lumMod val="5000"/>
                            <a:lumOff val="95000"/>
                          </a:schemeClr>
                        </a:gs>
                        <a:gs pos="74000">
                          <a:schemeClr val="accent4">
                            <a:lumMod val="45000"/>
                            <a:lumOff val="55000"/>
                          </a:schemeClr>
                        </a:gs>
                        <a:gs pos="83000">
                          <a:schemeClr val="accent4">
                            <a:lumMod val="45000"/>
                            <a:lumOff val="55000"/>
                          </a:schemeClr>
                        </a:gs>
                        <a:gs pos="100000">
                          <a:schemeClr val="accent4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gradFill>
                      <a:gsLst>
                        <a:gs pos="0">
                          <a:schemeClr val="accent4">
                            <a:lumMod val="5000"/>
                            <a:lumOff val="95000"/>
                          </a:schemeClr>
                        </a:gs>
                        <a:gs pos="74000">
                          <a:schemeClr val="accent4">
                            <a:lumMod val="45000"/>
                            <a:lumOff val="55000"/>
                          </a:schemeClr>
                        </a:gs>
                        <a:gs pos="83000">
                          <a:schemeClr val="accent4">
                            <a:lumMod val="45000"/>
                            <a:lumOff val="55000"/>
                          </a:schemeClr>
                        </a:gs>
                        <a:gs pos="100000">
                          <a:schemeClr val="accent4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gradFill>
                      <a:gsLst>
                        <a:gs pos="0">
                          <a:schemeClr val="accent4">
                            <a:lumMod val="5000"/>
                            <a:lumOff val="95000"/>
                          </a:schemeClr>
                        </a:gs>
                        <a:gs pos="74000">
                          <a:schemeClr val="accent4">
                            <a:lumMod val="45000"/>
                            <a:lumOff val="55000"/>
                          </a:schemeClr>
                        </a:gs>
                        <a:gs pos="83000">
                          <a:schemeClr val="accent4">
                            <a:lumMod val="45000"/>
                            <a:lumOff val="55000"/>
                          </a:schemeClr>
                        </a:gs>
                        <a:gs pos="100000">
                          <a:schemeClr val="accent4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2"/>
                          </a:solidFill>
                        </a:rPr>
                        <a:t>240</a:t>
                      </a:r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4">
                            <a:lumMod val="5000"/>
                            <a:lumOff val="95000"/>
                          </a:schemeClr>
                        </a:gs>
                        <a:gs pos="74000">
                          <a:schemeClr val="accent4">
                            <a:lumMod val="45000"/>
                            <a:lumOff val="55000"/>
                          </a:schemeClr>
                        </a:gs>
                        <a:gs pos="83000">
                          <a:schemeClr val="accent4">
                            <a:lumMod val="45000"/>
                            <a:lumOff val="55000"/>
                          </a:schemeClr>
                        </a:gs>
                        <a:gs pos="100000">
                          <a:schemeClr val="accent4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gradFill>
                      <a:gsLst>
                        <a:gs pos="0">
                          <a:schemeClr val="accent4">
                            <a:lumMod val="5000"/>
                            <a:lumOff val="95000"/>
                          </a:schemeClr>
                        </a:gs>
                        <a:gs pos="74000">
                          <a:schemeClr val="accent4">
                            <a:lumMod val="45000"/>
                            <a:lumOff val="55000"/>
                          </a:schemeClr>
                        </a:gs>
                        <a:gs pos="83000">
                          <a:schemeClr val="accent4">
                            <a:lumMod val="45000"/>
                            <a:lumOff val="55000"/>
                          </a:schemeClr>
                        </a:gs>
                        <a:gs pos="100000">
                          <a:schemeClr val="accent4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5186">
                <a:tc>
                  <a:txBody>
                    <a:bodyPr/>
                    <a:lstStyle/>
                    <a:p>
                      <a:r>
                        <a:rPr lang="pt-BR" b="1" dirty="0" smtClean="0">
                          <a:solidFill>
                            <a:schemeClr val="tx2"/>
                          </a:solidFill>
                        </a:rPr>
                        <a:t>130</a:t>
                      </a:r>
                      <a:endParaRPr lang="pt-BR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4">
                            <a:lumMod val="5000"/>
                            <a:lumOff val="95000"/>
                          </a:schemeClr>
                        </a:gs>
                        <a:gs pos="74000">
                          <a:schemeClr val="accent4">
                            <a:lumMod val="45000"/>
                            <a:lumOff val="55000"/>
                          </a:schemeClr>
                        </a:gs>
                        <a:gs pos="83000">
                          <a:schemeClr val="accent4">
                            <a:lumMod val="45000"/>
                            <a:lumOff val="55000"/>
                          </a:schemeClr>
                        </a:gs>
                        <a:gs pos="100000">
                          <a:schemeClr val="accent4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pt-BR" b="1" dirty="0" smtClean="0">
                          <a:solidFill>
                            <a:schemeClr val="tx2"/>
                          </a:solidFill>
                        </a:rPr>
                        <a:t>133</a:t>
                      </a:r>
                      <a:endParaRPr lang="pt-BR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4">
                            <a:lumMod val="5000"/>
                            <a:lumOff val="95000"/>
                          </a:schemeClr>
                        </a:gs>
                        <a:gs pos="74000">
                          <a:schemeClr val="accent4">
                            <a:lumMod val="45000"/>
                            <a:lumOff val="55000"/>
                          </a:schemeClr>
                        </a:gs>
                        <a:gs pos="83000">
                          <a:schemeClr val="accent4">
                            <a:lumMod val="45000"/>
                            <a:lumOff val="55000"/>
                          </a:schemeClr>
                        </a:gs>
                        <a:gs pos="100000">
                          <a:schemeClr val="accent4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pt-BR" b="1" dirty="0" smtClean="0">
                          <a:solidFill>
                            <a:schemeClr val="tx2"/>
                          </a:solidFill>
                        </a:rPr>
                        <a:t>136</a:t>
                      </a:r>
                      <a:endParaRPr lang="pt-BR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4">
                            <a:lumMod val="5000"/>
                            <a:lumOff val="95000"/>
                          </a:schemeClr>
                        </a:gs>
                        <a:gs pos="74000">
                          <a:schemeClr val="accent4">
                            <a:lumMod val="45000"/>
                            <a:lumOff val="55000"/>
                          </a:schemeClr>
                        </a:gs>
                        <a:gs pos="83000">
                          <a:schemeClr val="accent4">
                            <a:lumMod val="45000"/>
                            <a:lumOff val="55000"/>
                          </a:schemeClr>
                        </a:gs>
                        <a:gs pos="100000">
                          <a:schemeClr val="accent4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pt-BR" b="1" dirty="0" smtClean="0">
                          <a:solidFill>
                            <a:schemeClr val="tx2"/>
                          </a:solidFill>
                        </a:rPr>
                        <a:t>139</a:t>
                      </a:r>
                      <a:endParaRPr lang="pt-BR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4">
                            <a:lumMod val="5000"/>
                            <a:lumOff val="95000"/>
                          </a:schemeClr>
                        </a:gs>
                        <a:gs pos="74000">
                          <a:schemeClr val="accent4">
                            <a:lumMod val="45000"/>
                            <a:lumOff val="55000"/>
                          </a:schemeClr>
                        </a:gs>
                        <a:gs pos="83000">
                          <a:schemeClr val="accent4">
                            <a:lumMod val="45000"/>
                            <a:lumOff val="55000"/>
                          </a:schemeClr>
                        </a:gs>
                        <a:gs pos="100000">
                          <a:schemeClr val="accent4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pt-BR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4">
                            <a:lumMod val="5000"/>
                            <a:lumOff val="95000"/>
                          </a:schemeClr>
                        </a:gs>
                        <a:gs pos="74000">
                          <a:schemeClr val="accent4">
                            <a:lumMod val="45000"/>
                            <a:lumOff val="55000"/>
                          </a:schemeClr>
                        </a:gs>
                        <a:gs pos="83000">
                          <a:schemeClr val="accent4">
                            <a:lumMod val="45000"/>
                            <a:lumOff val="55000"/>
                          </a:schemeClr>
                        </a:gs>
                        <a:gs pos="100000">
                          <a:schemeClr val="accent4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pt-BR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4">
                            <a:lumMod val="5000"/>
                            <a:lumOff val="95000"/>
                          </a:schemeClr>
                        </a:gs>
                        <a:gs pos="74000">
                          <a:schemeClr val="accent4">
                            <a:lumMod val="45000"/>
                            <a:lumOff val="55000"/>
                          </a:schemeClr>
                        </a:gs>
                        <a:gs pos="83000">
                          <a:schemeClr val="accent4">
                            <a:lumMod val="45000"/>
                            <a:lumOff val="55000"/>
                          </a:schemeClr>
                        </a:gs>
                        <a:gs pos="100000">
                          <a:schemeClr val="accent4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pt-BR" b="1" dirty="0" smtClean="0">
                          <a:solidFill>
                            <a:schemeClr val="tx2"/>
                          </a:solidFill>
                        </a:rPr>
                        <a:t>148</a:t>
                      </a:r>
                      <a:endParaRPr lang="pt-BR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4">
                            <a:lumMod val="5000"/>
                            <a:lumOff val="95000"/>
                          </a:schemeClr>
                        </a:gs>
                        <a:gs pos="74000">
                          <a:schemeClr val="accent4">
                            <a:lumMod val="45000"/>
                            <a:lumOff val="55000"/>
                          </a:schemeClr>
                        </a:gs>
                        <a:gs pos="83000">
                          <a:schemeClr val="accent4">
                            <a:lumMod val="45000"/>
                            <a:lumOff val="55000"/>
                          </a:schemeClr>
                        </a:gs>
                        <a:gs pos="100000">
                          <a:schemeClr val="accent4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pt-BR" b="1" dirty="0" smtClean="0">
                          <a:solidFill>
                            <a:schemeClr val="tx2"/>
                          </a:solidFill>
                        </a:rPr>
                        <a:t>151</a:t>
                      </a:r>
                      <a:endParaRPr lang="pt-BR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4">
                            <a:lumMod val="5000"/>
                            <a:lumOff val="95000"/>
                          </a:schemeClr>
                        </a:gs>
                        <a:gs pos="74000">
                          <a:schemeClr val="accent4">
                            <a:lumMod val="45000"/>
                            <a:lumOff val="55000"/>
                          </a:schemeClr>
                        </a:gs>
                        <a:gs pos="83000">
                          <a:schemeClr val="accent4">
                            <a:lumMod val="45000"/>
                            <a:lumOff val="55000"/>
                          </a:schemeClr>
                        </a:gs>
                        <a:gs pos="100000">
                          <a:schemeClr val="accent4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gradFill>
                      <a:gsLst>
                        <a:gs pos="0">
                          <a:schemeClr val="accent4">
                            <a:lumMod val="5000"/>
                            <a:lumOff val="95000"/>
                          </a:schemeClr>
                        </a:gs>
                        <a:gs pos="74000">
                          <a:schemeClr val="accent4">
                            <a:lumMod val="45000"/>
                            <a:lumOff val="55000"/>
                          </a:schemeClr>
                        </a:gs>
                        <a:gs pos="83000">
                          <a:schemeClr val="accent4">
                            <a:lumMod val="45000"/>
                            <a:lumOff val="55000"/>
                          </a:schemeClr>
                        </a:gs>
                        <a:gs pos="100000">
                          <a:schemeClr val="accent4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gradFill>
                      <a:gsLst>
                        <a:gs pos="0">
                          <a:schemeClr val="accent4">
                            <a:lumMod val="5000"/>
                            <a:lumOff val="95000"/>
                          </a:schemeClr>
                        </a:gs>
                        <a:gs pos="74000">
                          <a:schemeClr val="accent4">
                            <a:lumMod val="45000"/>
                            <a:lumOff val="55000"/>
                          </a:schemeClr>
                        </a:gs>
                        <a:gs pos="83000">
                          <a:schemeClr val="accent4">
                            <a:lumMod val="45000"/>
                            <a:lumOff val="55000"/>
                          </a:schemeClr>
                        </a:gs>
                        <a:gs pos="100000">
                          <a:schemeClr val="accent4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829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75520" y="1124744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1927920" y="1277144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240" y="1494077"/>
            <a:ext cx="7359285" cy="4023155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695400" y="574969"/>
            <a:ext cx="10081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tx2"/>
                </a:solidFill>
                <a:latin typeface="+mj-lt"/>
              </a:rPr>
              <a:t>4</a:t>
            </a:r>
            <a:r>
              <a:rPr lang="pt-BR" dirty="0" smtClean="0">
                <a:solidFill>
                  <a:schemeClr val="tx2"/>
                </a:solidFill>
                <a:latin typeface="+mj-lt"/>
              </a:rPr>
              <a:t> - VEJA OS ITENS COMPRADOS E AS CÉDULAS USADAS NO PAGAMENTO. ESCREVA O TROCO RECEBIDO NO SEU CADERNO.</a:t>
            </a:r>
            <a:endParaRPr lang="pt-BR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Retângulo 7"/>
          <p:cNvSpPr/>
          <p:nvPr/>
        </p:nvSpPr>
        <p:spPr>
          <a:xfrm rot="16200000">
            <a:off x="9917070" y="2917540"/>
            <a:ext cx="424847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>
                <a:latin typeface="+mj-lt"/>
                <a:hlinkClick r:id="rId3"/>
              </a:rPr>
              <a:t>http://colecaomeulivro.com.br/nova/matematica/index.php?pg=enem_atv&amp;lst_enem=20</a:t>
            </a:r>
            <a:endParaRPr lang="pt-BR" sz="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2369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71464" y="908720"/>
            <a:ext cx="9541768" cy="1925745"/>
          </a:xfrm>
        </p:spPr>
        <p:txBody>
          <a:bodyPr rtlCol="0"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sz="2000" dirty="0" smtClean="0"/>
              <a:t> SUGESTÃO DE BRINQUEDO!</a:t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1800" b="1" dirty="0" smtClean="0"/>
              <a:t> TELEFONE SEM FIO:   </a:t>
            </a:r>
            <a:r>
              <a:rPr lang="pt-BR" sz="1800" dirty="0" smtClean="0"/>
              <a:t>VOCÊ JÁ BRINCOU DE TELEFONE SEM FIO?</a:t>
            </a:r>
            <a:br>
              <a:rPr lang="pt-BR" sz="1800" dirty="0" smtClean="0"/>
            </a:br>
            <a:r>
              <a:rPr lang="pt-BR" sz="1800" dirty="0" smtClean="0"/>
              <a:t> É MUITO LEGAL!</a:t>
            </a:r>
            <a:br>
              <a:rPr lang="pt-BR" sz="1800" dirty="0" smtClean="0"/>
            </a:b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dirty="0" smtClean="0"/>
              <a:t>VEJA O VÍDEO DA TURMA DA MÔNICA: CHAMADA DE LONGA DISTÂNCIA  PELO </a:t>
            </a:r>
            <a:r>
              <a:rPr lang="pt-BR" sz="1800" dirty="0" err="1" smtClean="0"/>
              <a:t>LINK:</a:t>
            </a:r>
            <a:r>
              <a:rPr lang="pt-BR" sz="1800" dirty="0" err="1" smtClean="0">
                <a:hlinkClick r:id="rId3"/>
              </a:rPr>
              <a:t>https</a:t>
            </a:r>
            <a:r>
              <a:rPr lang="pt-BR" sz="2200" dirty="0">
                <a:hlinkClick r:id="rId3"/>
              </a:rPr>
              <a:t>://www.facebook.com/395198011080655/videos/585449678931122/</a:t>
            </a:r>
            <a:r>
              <a:rPr lang="pt-BR" sz="2200" dirty="0"/>
              <a:t/>
            </a:r>
            <a:br>
              <a:rPr lang="pt-BR" sz="2200" dirty="0"/>
            </a:br>
            <a:r>
              <a:rPr lang="pt-BR" sz="2200" dirty="0"/>
              <a:t/>
            </a:r>
            <a:br>
              <a:rPr lang="pt-BR" sz="2200" dirty="0"/>
            </a:br>
            <a:r>
              <a:rPr lang="pt-BR" sz="2200" dirty="0" smtClean="0"/>
              <a:t/>
            </a:r>
            <a:br>
              <a:rPr lang="pt-BR" sz="2200" dirty="0" smtClean="0"/>
            </a:br>
            <a:endParaRPr lang="pt-BR" sz="2200" dirty="0"/>
          </a:p>
        </p:txBody>
      </p:sp>
      <p:sp>
        <p:nvSpPr>
          <p:cNvPr id="5" name="Retângulo 4"/>
          <p:cNvSpPr/>
          <p:nvPr/>
        </p:nvSpPr>
        <p:spPr>
          <a:xfrm>
            <a:off x="2495600" y="6509963"/>
            <a:ext cx="5397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hlinkClick r:id="rId4"/>
              </a:rPr>
              <a:t>https</a:t>
            </a:r>
            <a:r>
              <a:rPr lang="pt-BR" dirty="0">
                <a:hlinkClick r:id="rId4"/>
              </a:rPr>
              <a:t>://www.youtube.com/watch?v=C0ta2GqWNZA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5560" y="2279310"/>
            <a:ext cx="5877775" cy="2935764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397832" y="5853895"/>
            <a:ext cx="92890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>
                <a:hlinkClick r:id="rId6"/>
              </a:rPr>
              <a:t>https://www.facebook.com/Turma-da-M%C3%B4nica-12-395198011080655/videos/libras-chamadas-a-longa-distancia-turma-da-m%C3%B4nica/585449678931122/</a:t>
            </a:r>
            <a:endParaRPr lang="pt-BR" sz="900" dirty="0"/>
          </a:p>
        </p:txBody>
      </p:sp>
      <p:sp>
        <p:nvSpPr>
          <p:cNvPr id="3" name="Texto explicativo retangular com cantos arredondados 2"/>
          <p:cNvSpPr/>
          <p:nvPr/>
        </p:nvSpPr>
        <p:spPr>
          <a:xfrm>
            <a:off x="9120336" y="2708920"/>
            <a:ext cx="2520280" cy="223224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 smtClean="0"/>
              <a:t>TELEFONE DE LATA</a:t>
            </a:r>
            <a:r>
              <a:rPr lang="pt-BR" sz="1100" dirty="0" smtClean="0"/>
              <a:t> É UM BRINQUEDO UTILIZADO POR CRIANÇAS PARA IMITAR UMA LIGAÇÃO DE </a:t>
            </a:r>
            <a:r>
              <a:rPr lang="pt-BR" sz="1100" b="1" dirty="0" smtClean="0"/>
              <a:t>TELEFONE</a:t>
            </a:r>
            <a:r>
              <a:rPr lang="pt-BR" sz="1100" dirty="0" smtClean="0"/>
              <a:t>. DUAS </a:t>
            </a:r>
            <a:r>
              <a:rPr lang="pt-BR" sz="1100" b="1" dirty="0" smtClean="0"/>
              <a:t>LATAS</a:t>
            </a:r>
            <a:r>
              <a:rPr lang="pt-BR" sz="1100" dirty="0" smtClean="0"/>
              <a:t> UNIDAS POR UM BARBANTE PERMITEM A COMUNICAÇÃO À DISTÂNCIA, TRANSMITINDO AS ONDAS DA VOZ PELA VIBRAÇÃO DO BARBANTE, FAZENDO ASSIM UM "TELEFONEZINHO".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135999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55440" y="332656"/>
            <a:ext cx="87849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+mj-lt"/>
              </a:rPr>
              <a:t>COMO FAZER UM TELEFONE SEM FIO</a:t>
            </a:r>
            <a:r>
              <a:rPr lang="pt-BR" b="1" dirty="0">
                <a:latin typeface="+mj-lt"/>
              </a:rPr>
              <a:t>:</a:t>
            </a:r>
            <a:endParaRPr lang="pt-BR" b="1" dirty="0" smtClean="0">
              <a:latin typeface="+mj-lt"/>
            </a:endParaRPr>
          </a:p>
          <a:p>
            <a:r>
              <a:rPr lang="pt-BR" dirty="0" smtClean="0">
                <a:latin typeface="+mj-lt"/>
              </a:rPr>
              <a:t>VOCÊ VAI PRECISAR  DE  DOIS COPOS DE PLÁSTICOS OU LATINHAS COM UM FURO NO FUNDO E UM PEDAÇO </a:t>
            </a:r>
            <a:r>
              <a:rPr lang="pt-BR" dirty="0" smtClean="0">
                <a:latin typeface="+mj-lt"/>
              </a:rPr>
              <a:t>GRANDE DE  </a:t>
            </a:r>
            <a:r>
              <a:rPr lang="pt-BR" dirty="0" smtClean="0">
                <a:latin typeface="+mj-lt"/>
              </a:rPr>
              <a:t>BARBANTE.</a:t>
            </a:r>
          </a:p>
          <a:p>
            <a:r>
              <a:rPr lang="pt-BR" b="1" dirty="0" smtClean="0">
                <a:latin typeface="+mj-lt"/>
              </a:rPr>
              <a:t>MODO DE FAZER: </a:t>
            </a:r>
          </a:p>
          <a:p>
            <a:r>
              <a:rPr lang="pt-BR" dirty="0" smtClean="0">
                <a:latin typeface="+mj-lt"/>
              </a:rPr>
              <a:t>PASSE O BARBANTE NO FUNDO DO COPO OU DA LATINHA E  AMARRE-O DO LADO DE DENTRO. PARA BRINCAR BASTA PUXAR BEM O BARBANTE PARA PODER FALAR COM SEU COLEGA.</a:t>
            </a:r>
            <a:endParaRPr lang="pt-BR" dirty="0">
              <a:latin typeface="+mj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2363981"/>
            <a:ext cx="10729192" cy="246161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631504" y="4982192"/>
            <a:ext cx="623840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>
                <a:latin typeface="+mj-lt"/>
                <a:hlinkClick r:id="rId3"/>
              </a:rPr>
              <a:t>http://massacuca.com/telefone-de-copo/</a:t>
            </a:r>
            <a:endParaRPr lang="pt-BR" sz="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341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287" y="1556791"/>
            <a:ext cx="6581017" cy="3204669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2999656" y="4592538"/>
            <a:ext cx="460851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50" dirty="0" smtClean="0">
                <a:hlinkClick r:id="rId3"/>
              </a:rPr>
              <a:t>http://infanciaquecresce.blogspot.com/2012/11/telefone-de-lata.html</a:t>
            </a:r>
            <a:endParaRPr lang="pt-BR" sz="1050" dirty="0"/>
          </a:p>
        </p:txBody>
      </p:sp>
    </p:spTree>
    <p:extLst>
      <p:ext uri="{BB962C8B-B14F-4D97-AF65-F5344CB8AC3E}">
        <p14:creationId xmlns:p14="http://schemas.microsoft.com/office/powerpoint/2010/main" val="102288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911424" y="332656"/>
            <a:ext cx="952281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CONFIRA O GABARITO:</a:t>
            </a:r>
          </a:p>
          <a:p>
            <a:endParaRPr lang="pt-BR" sz="16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pt-BR" sz="16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LÍNGUA PORTUGUESA</a:t>
            </a:r>
          </a:p>
          <a:p>
            <a:pPr marL="45720"/>
            <a:endParaRPr lang="pt-BR" sz="1600" b="1" dirty="0" smtClean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  <a:p>
            <a:pPr marL="45720"/>
            <a:endParaRPr lang="pt-BR" sz="1600" b="1" dirty="0" smtClean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  <a:p>
            <a:pPr marL="45720"/>
            <a:r>
              <a:rPr lang="pt-BR" b="1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ATIVIDADE 1</a:t>
            </a:r>
            <a:r>
              <a:rPr lang="pt-BR" sz="1600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: </a:t>
            </a:r>
          </a:p>
          <a:p>
            <a:pPr marL="45720"/>
            <a:endParaRPr lang="pt-BR" sz="1600" dirty="0" smtClean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  <a:p>
            <a:pPr marL="45720"/>
            <a:endParaRPr lang="pt-BR" sz="1600" dirty="0" smtClean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  <a:p>
            <a:pPr marL="45720"/>
            <a:endParaRPr lang="pt-BR" sz="1600" dirty="0" smtClean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  <a:p>
            <a:pPr marL="45720"/>
            <a:endParaRPr lang="pt-BR" sz="1600" dirty="0" smtClean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  <a:p>
            <a:pPr marL="45720"/>
            <a:endParaRPr lang="pt-BR" sz="1600" dirty="0" smtClean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  <a:p>
            <a:pPr marL="45720"/>
            <a:endParaRPr lang="pt-BR" sz="1600" dirty="0" smtClean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  <a:p>
            <a:pPr marL="45720"/>
            <a:r>
              <a:rPr lang="pt-BR" sz="1600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pt-BR" b="1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ATIVIDADE 2</a:t>
            </a:r>
            <a:r>
              <a:rPr lang="pt-BR" sz="14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:</a:t>
            </a:r>
            <a:endParaRPr lang="pt-BR" sz="1400" b="1" dirty="0" smtClean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  <a:p>
            <a:pPr marL="45720"/>
            <a:endParaRPr lang="pt-BR" sz="1600" b="1" dirty="0" smtClean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  <a:p>
            <a:pPr marL="45720"/>
            <a:r>
              <a:rPr lang="pt-BR" sz="1600" b="1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A</a:t>
            </a:r>
            <a:r>
              <a:rPr lang="pt-BR" sz="1600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 - O</a:t>
            </a:r>
            <a:r>
              <a:rPr lang="pt-BR" sz="1600" dirty="0" smtClean="0">
                <a:solidFill>
                  <a:schemeClr val="tx2"/>
                </a:solidFill>
                <a:latin typeface="+mj-lt"/>
              </a:rPr>
              <a:t> PERSONAGEM QUE QUERIA SE TRANSFORMAR EM UM BRINQUEDO É </a:t>
            </a:r>
            <a:r>
              <a:rPr lang="pt-BR" sz="1600" b="1" dirty="0" smtClean="0">
                <a:solidFill>
                  <a:schemeClr val="tx2"/>
                </a:solidFill>
                <a:latin typeface="+mj-lt"/>
              </a:rPr>
              <a:t>O LIVRO.</a:t>
            </a:r>
          </a:p>
          <a:p>
            <a:pPr marL="45720"/>
            <a:r>
              <a:rPr lang="pt-BR" sz="16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pt-BR" sz="1600" b="1" dirty="0" smtClean="0">
                <a:solidFill>
                  <a:schemeClr val="tx2"/>
                </a:solidFill>
                <a:latin typeface="+mj-lt"/>
              </a:rPr>
              <a:t>B</a:t>
            </a:r>
            <a:r>
              <a:rPr lang="pt-BR" sz="1600" dirty="0" smtClean="0">
                <a:solidFill>
                  <a:schemeClr val="tx2"/>
                </a:solidFill>
                <a:latin typeface="+mj-lt"/>
              </a:rPr>
              <a:t> - QUEM AJUDARIA O LIVRO A SE TRANSFORMAR EM UM BRINQUEDO SERIA </a:t>
            </a:r>
            <a:r>
              <a:rPr lang="pt-BR" sz="1600" b="1" dirty="0" smtClean="0">
                <a:solidFill>
                  <a:schemeClr val="tx2"/>
                </a:solidFill>
                <a:latin typeface="+mj-lt"/>
              </a:rPr>
              <a:t>A FADA</a:t>
            </a:r>
          </a:p>
          <a:p>
            <a:pPr marL="45720" indent="0">
              <a:buNone/>
            </a:pPr>
            <a:endParaRPr lang="pt-BR" sz="1600" dirty="0" smtClean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pt-BR" b="1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ATIVIDADE 3</a:t>
            </a:r>
            <a:r>
              <a:rPr lang="pt-BR" sz="1600" b="1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:</a:t>
            </a:r>
            <a:r>
              <a:rPr lang="pt-BR" sz="1600" dirty="0" smtClean="0">
                <a:solidFill>
                  <a:schemeClr val="tx2"/>
                </a:solidFill>
              </a:rPr>
              <a:t> </a:t>
            </a:r>
            <a:r>
              <a:rPr lang="pt-BR" sz="1600" b="1" dirty="0" smtClean="0">
                <a:solidFill>
                  <a:schemeClr val="tx2"/>
                </a:solidFill>
              </a:rPr>
              <a:t>A</a:t>
            </a:r>
            <a:r>
              <a:rPr lang="pt-BR" sz="1600" dirty="0" smtClean="0">
                <a:solidFill>
                  <a:schemeClr val="tx2"/>
                </a:solidFill>
              </a:rPr>
              <a:t> -  A PROPOSTA DA ATIVIDADE 4 SERIA A CONSTRUÇÃO DE </a:t>
            </a:r>
            <a:r>
              <a:rPr lang="pt-BR" sz="1600" b="1" dirty="0" smtClean="0">
                <a:solidFill>
                  <a:schemeClr val="tx2"/>
                </a:solidFill>
              </a:rPr>
              <a:t>UMA PIPA DE JORNAL </a:t>
            </a:r>
            <a:r>
              <a:rPr lang="pt-BR" sz="1600" dirty="0" smtClean="0">
                <a:solidFill>
                  <a:schemeClr val="tx2"/>
                </a:solidFill>
              </a:rPr>
              <a:t>. </a:t>
            </a:r>
          </a:p>
          <a:p>
            <a:pPr marL="45720" indent="0">
              <a:buNone/>
            </a:pPr>
            <a:r>
              <a:rPr lang="pt-BR" sz="1600" b="1" dirty="0" smtClean="0">
                <a:solidFill>
                  <a:schemeClr val="tx2"/>
                </a:solidFill>
              </a:rPr>
              <a:t>                     </a:t>
            </a:r>
            <a:r>
              <a:rPr lang="pt-BR" sz="1600" b="1" dirty="0" smtClean="0">
                <a:solidFill>
                  <a:srgbClr val="FF0000"/>
                </a:solidFill>
              </a:rPr>
              <a:t>    </a:t>
            </a:r>
            <a:endParaRPr lang="pt-BR" sz="1600" dirty="0" smtClean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pt-BR" sz="1600" b="1" dirty="0">
                <a:solidFill>
                  <a:schemeClr val="tx2"/>
                </a:solidFill>
              </a:rPr>
              <a:t> </a:t>
            </a:r>
            <a:r>
              <a:rPr lang="pt-BR" sz="1600" dirty="0">
                <a:solidFill>
                  <a:schemeClr val="tx2"/>
                </a:solidFill>
              </a:rPr>
              <a:t> </a:t>
            </a:r>
            <a:r>
              <a:rPr lang="pt-BR" sz="1600" dirty="0" smtClean="0">
                <a:solidFill>
                  <a:schemeClr val="tx2"/>
                </a:solidFill>
              </a:rPr>
              <a:t>                          </a:t>
            </a:r>
            <a:r>
              <a:rPr lang="pt-BR" sz="1600" b="1" dirty="0" smtClean="0">
                <a:solidFill>
                  <a:schemeClr val="tx2"/>
                </a:solidFill>
              </a:rPr>
              <a:t>B</a:t>
            </a:r>
            <a:r>
              <a:rPr lang="pt-BR" sz="1600" dirty="0" smtClean="0">
                <a:solidFill>
                  <a:schemeClr val="tx2"/>
                </a:solidFill>
              </a:rPr>
              <a:t>- RESPOSTA PESSOAL. </a:t>
            </a:r>
            <a:endParaRPr lang="pt-BR" sz="1600" dirty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616" y="1196752"/>
            <a:ext cx="6048672" cy="208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76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552" y="716800"/>
            <a:ext cx="6057900" cy="2505075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407368" y="-20455"/>
            <a:ext cx="10945216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endParaRPr lang="pt-BR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pt-BR" b="1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ATIVIDADE </a:t>
            </a:r>
            <a:r>
              <a:rPr lang="pt-BR" b="1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4</a:t>
            </a:r>
            <a:r>
              <a:rPr lang="pt-BR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:</a:t>
            </a:r>
          </a:p>
          <a:p>
            <a:pPr marL="45720" indent="0">
              <a:buNone/>
            </a:pPr>
            <a:endParaRPr lang="pt-BR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pt-BR" dirty="0" smtClean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pt-BR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pt-BR" dirty="0" smtClean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pt-BR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pt-BR" dirty="0" smtClean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pt-BR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pt-BR" dirty="0" smtClean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pt-BR" dirty="0" smtClean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pt-BR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pt-BR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MATEMÁTICA</a:t>
            </a:r>
            <a:endParaRPr lang="pt-BR" b="1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pt-BR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pt-BR" b="1" dirty="0">
                <a:solidFill>
                  <a:schemeClr val="tx2"/>
                </a:solidFill>
                <a:cs typeface="Times New Roman" panose="02020603050405020304" pitchFamily="18" charset="0"/>
              </a:rPr>
              <a:t>ATIVIDADE 1</a:t>
            </a:r>
            <a:r>
              <a:rPr lang="pt-BR" dirty="0">
                <a:solidFill>
                  <a:schemeClr val="tx2"/>
                </a:solidFill>
                <a:cs typeface="Times New Roman" panose="02020603050405020304" pitchFamily="18" charset="0"/>
              </a:rPr>
              <a:t>: </a:t>
            </a:r>
            <a:r>
              <a:rPr lang="pt-BR" b="1" dirty="0">
                <a:solidFill>
                  <a:schemeClr val="tx2"/>
                </a:solidFill>
              </a:rPr>
              <a:t>A</a:t>
            </a:r>
            <a:r>
              <a:rPr lang="pt-BR" dirty="0">
                <a:solidFill>
                  <a:schemeClr val="tx2"/>
                </a:solidFill>
              </a:rPr>
              <a:t> </a:t>
            </a:r>
            <a:r>
              <a:rPr lang="pt-BR" dirty="0" smtClean="0">
                <a:solidFill>
                  <a:schemeClr val="tx2"/>
                </a:solidFill>
              </a:rPr>
              <a:t>– O BRINQUEDO </a:t>
            </a:r>
            <a:r>
              <a:rPr lang="pt-BR" dirty="0">
                <a:solidFill>
                  <a:schemeClr val="tx2"/>
                </a:solidFill>
              </a:rPr>
              <a:t>PREFERIDO DA TURMA É </a:t>
            </a:r>
            <a:r>
              <a:rPr lang="pt-BR" b="1" dirty="0">
                <a:solidFill>
                  <a:schemeClr val="tx2"/>
                </a:solidFill>
              </a:rPr>
              <a:t>A PIPA.</a:t>
            </a:r>
          </a:p>
          <a:p>
            <a:pPr marL="45720" indent="0">
              <a:buNone/>
            </a:pPr>
            <a:r>
              <a:rPr lang="pt-BR" b="1" dirty="0">
                <a:solidFill>
                  <a:schemeClr val="tx2"/>
                </a:solidFill>
              </a:rPr>
              <a:t>                       </a:t>
            </a:r>
            <a:r>
              <a:rPr lang="pt-BR" b="1" dirty="0" smtClean="0">
                <a:solidFill>
                  <a:schemeClr val="tx2"/>
                </a:solidFill>
              </a:rPr>
              <a:t> </a:t>
            </a:r>
            <a:r>
              <a:rPr lang="pt-BR" b="1" dirty="0">
                <a:solidFill>
                  <a:schemeClr val="tx2"/>
                </a:solidFill>
              </a:rPr>
              <a:t>B </a:t>
            </a:r>
            <a:r>
              <a:rPr lang="pt-BR" b="1" dirty="0" smtClean="0">
                <a:solidFill>
                  <a:schemeClr val="tx2"/>
                </a:solidFill>
              </a:rPr>
              <a:t>-  </a:t>
            </a:r>
            <a:r>
              <a:rPr lang="pt-BR" dirty="0">
                <a:solidFill>
                  <a:schemeClr val="tx2"/>
                </a:solidFill>
              </a:rPr>
              <a:t>E O BRINQUEDO MENOS PREFERIDO É </a:t>
            </a:r>
            <a:r>
              <a:rPr lang="pt-BR" b="1" dirty="0">
                <a:solidFill>
                  <a:schemeClr val="tx2"/>
                </a:solidFill>
              </a:rPr>
              <a:t>A BONECA.</a:t>
            </a:r>
          </a:p>
          <a:p>
            <a:pPr marL="45720" indent="0">
              <a:buNone/>
            </a:pPr>
            <a:endParaRPr lang="pt-BR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endParaRPr lang="pt-BR" dirty="0" smtClean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  <a:p>
            <a:endParaRPr lang="pt-BR" dirty="0" smtClean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endParaRPr lang="pt-BR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endParaRPr lang="pt-BR" dirty="0" smtClean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endParaRPr lang="pt-BR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endParaRPr lang="pt-BR" dirty="0">
              <a:solidFill>
                <a:schemeClr val="tx2"/>
              </a:solidFill>
            </a:endParaRPr>
          </a:p>
          <a:p>
            <a:pPr marL="45720"/>
            <a:endParaRPr lang="pt-BR" dirty="0">
              <a:solidFill>
                <a:schemeClr val="tx2"/>
              </a:solidFill>
            </a:endParaRPr>
          </a:p>
          <a:p>
            <a:pPr marL="45720" indent="0">
              <a:buNone/>
            </a:pPr>
            <a:endParaRPr lang="pt-BR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05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/>
          <p:cNvSpPr txBox="1"/>
          <p:nvPr/>
        </p:nvSpPr>
        <p:spPr>
          <a:xfrm rot="16200000">
            <a:off x="11048945" y="1237498"/>
            <a:ext cx="20552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 smtClean="0">
                <a:latin typeface="+mj-lt"/>
              </a:rPr>
              <a:t>IMAGENS DO BING</a:t>
            </a:r>
            <a:endParaRPr lang="pt-BR" sz="900" dirty="0">
              <a:latin typeface="+mj-lt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1127448" y="325274"/>
            <a:ext cx="849694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pt-BR" b="1" dirty="0">
                <a:latin typeface="+mj-lt"/>
              </a:rPr>
              <a:t>ATIVIDADE 2 </a:t>
            </a:r>
            <a:r>
              <a:rPr lang="pt-BR" dirty="0"/>
              <a:t>:  </a:t>
            </a:r>
            <a:r>
              <a:rPr lang="pt-BR" b="1" dirty="0"/>
              <a:t>A</a:t>
            </a:r>
            <a:r>
              <a:rPr lang="pt-BR" dirty="0"/>
              <a:t> – A PRATELEIRA QUE TEM MAIS BRINQUEDO </a:t>
            </a:r>
            <a:r>
              <a:rPr lang="pt-BR" dirty="0" smtClean="0"/>
              <a:t>É A </a:t>
            </a:r>
            <a:r>
              <a:rPr lang="pt-BR" b="1" dirty="0" smtClean="0"/>
              <a:t>PRATELEIRA 1.</a:t>
            </a:r>
            <a:endParaRPr lang="pt-BR" b="1" dirty="0"/>
          </a:p>
          <a:p>
            <a:pPr marL="45720" indent="0">
              <a:buNone/>
            </a:pPr>
            <a:r>
              <a:rPr lang="pt-BR" dirty="0"/>
              <a:t>                         </a:t>
            </a:r>
            <a:r>
              <a:rPr lang="pt-BR" dirty="0" smtClean="0"/>
              <a:t> </a:t>
            </a:r>
            <a:r>
              <a:rPr lang="pt-BR" b="1" dirty="0"/>
              <a:t>B </a:t>
            </a:r>
            <a:r>
              <a:rPr lang="pt-BR" dirty="0"/>
              <a:t>-  A </a:t>
            </a:r>
            <a:r>
              <a:rPr lang="pt-BR" dirty="0" smtClean="0"/>
              <a:t>PRATELEIRA 1 </a:t>
            </a:r>
            <a:r>
              <a:rPr lang="pt-BR" dirty="0" smtClean="0"/>
              <a:t>TEM </a:t>
            </a:r>
            <a:r>
              <a:rPr lang="pt-BR" b="1" dirty="0" smtClean="0"/>
              <a:t>5 </a:t>
            </a:r>
            <a:r>
              <a:rPr lang="pt-BR" b="1" dirty="0"/>
              <a:t>BRINQUEDO A </a:t>
            </a:r>
            <a:r>
              <a:rPr lang="pt-BR" b="1" dirty="0" smtClean="0"/>
              <a:t>MAIS.</a:t>
            </a:r>
            <a:endParaRPr lang="pt-BR" dirty="0"/>
          </a:p>
          <a:p>
            <a:pPr marL="45720" indent="0">
              <a:buNone/>
            </a:pPr>
            <a:endParaRPr lang="pt-BR" dirty="0"/>
          </a:p>
          <a:p>
            <a:pPr marL="45720" indent="0">
              <a:buNone/>
            </a:pPr>
            <a:r>
              <a:rPr lang="pt-BR" b="1" dirty="0">
                <a:solidFill>
                  <a:schemeClr val="tx2"/>
                </a:solidFill>
                <a:latin typeface="+mj-lt"/>
              </a:rPr>
              <a:t>ATIVIDADE 3</a:t>
            </a:r>
            <a:r>
              <a:rPr lang="pt-BR" dirty="0">
                <a:solidFill>
                  <a:schemeClr val="tx2"/>
                </a:solidFill>
                <a:latin typeface="+mj-lt"/>
              </a:rPr>
              <a:t> </a:t>
            </a:r>
            <a:r>
              <a:rPr lang="pt-BR" dirty="0">
                <a:solidFill>
                  <a:schemeClr val="tx2"/>
                </a:solidFill>
              </a:rPr>
              <a:t>: </a:t>
            </a:r>
            <a:endParaRPr lang="pt-BR" dirty="0" smtClean="0">
              <a:solidFill>
                <a:schemeClr val="tx2"/>
              </a:solidFill>
            </a:endParaRPr>
          </a:p>
          <a:p>
            <a:pPr marL="45720" indent="0">
              <a:buNone/>
            </a:pPr>
            <a:endParaRPr lang="pt-BR" b="1" dirty="0">
              <a:solidFill>
                <a:schemeClr val="tx2"/>
              </a:solidFill>
            </a:endParaRPr>
          </a:p>
          <a:p>
            <a:pPr marL="45720" indent="0">
              <a:buNone/>
            </a:pPr>
            <a:endParaRPr lang="pt-BR" dirty="0"/>
          </a:p>
          <a:p>
            <a:endParaRPr lang="pt-BR" b="1" dirty="0" smtClean="0">
              <a:latin typeface="+mj-lt"/>
            </a:endParaRPr>
          </a:p>
          <a:p>
            <a:endParaRPr lang="pt-BR" b="1" dirty="0">
              <a:latin typeface="+mj-lt"/>
            </a:endParaRPr>
          </a:p>
          <a:p>
            <a:endParaRPr lang="pt-BR" b="1" dirty="0" smtClean="0">
              <a:latin typeface="+mj-lt"/>
            </a:endParaRPr>
          </a:p>
          <a:p>
            <a:endParaRPr lang="pt-BR" b="1" dirty="0" smtClean="0">
              <a:latin typeface="+mj-lt"/>
            </a:endParaRPr>
          </a:p>
          <a:p>
            <a:endParaRPr lang="pt-BR" b="1" dirty="0">
              <a:latin typeface="+mj-lt"/>
            </a:endParaRPr>
          </a:p>
          <a:p>
            <a:r>
              <a:rPr lang="pt-BR" b="1" dirty="0" smtClean="0">
                <a:latin typeface="+mj-lt"/>
              </a:rPr>
              <a:t>ATIVIDADE 4 :  </a:t>
            </a:r>
            <a:r>
              <a:rPr lang="pt-BR" sz="2000" b="1" dirty="0" smtClean="0">
                <a:latin typeface="+mj-lt"/>
              </a:rPr>
              <a:t>31,10 ( TRINTA E UM REAIS E DEZ CENTAVOS)</a:t>
            </a:r>
          </a:p>
          <a:p>
            <a:r>
              <a:rPr lang="pt-BR" sz="2000" b="1" dirty="0" smtClean="0">
                <a:latin typeface="+mj-lt"/>
              </a:rPr>
              <a:t>                             2,50 (DOIS REAIS E CINQUENTA CENTAVOS)</a:t>
            </a:r>
          </a:p>
          <a:p>
            <a:r>
              <a:rPr lang="pt-BR" sz="2000" b="1" dirty="0">
                <a:latin typeface="+mj-lt"/>
              </a:rPr>
              <a:t> </a:t>
            </a:r>
            <a:r>
              <a:rPr lang="pt-BR" sz="2000" b="1" dirty="0" smtClean="0">
                <a:latin typeface="+mj-lt"/>
              </a:rPr>
              <a:t>                          16,50 (DEZESSEIS REAIS E CINQUENTA CENTAVOS)</a:t>
            </a:r>
            <a:endParaRPr lang="pt-BR" sz="2000" b="1" dirty="0">
              <a:latin typeface="+mj-lt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648" y="1499605"/>
            <a:ext cx="6376969" cy="17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18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ço Reservado para Imagem 10">
            <a:hlinkHover r:id="" action="ppaction://hlinkshowjump?jump=nextslide"/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0" r="9100"/>
          <a:stretch>
            <a:fillRect/>
          </a:stretch>
        </p:blipFill>
        <p:spPr>
          <a:xfrm>
            <a:off x="5303912" y="836712"/>
            <a:ext cx="4392488" cy="4097781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50800" dir="5400000" algn="ctr" rotWithShape="0">
              <a:srgbClr val="FFFF00"/>
            </a:outerShdw>
          </a:effectLst>
        </p:spPr>
      </p:pic>
      <p:sp>
        <p:nvSpPr>
          <p:cNvPr id="14" name="Espaço Reservado para Imagem 13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5" name="Pergaminho horizontal 14"/>
          <p:cNvSpPr/>
          <p:nvPr/>
        </p:nvSpPr>
        <p:spPr>
          <a:xfrm>
            <a:off x="263352" y="332656"/>
            <a:ext cx="4896544" cy="5616623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003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3600" b="1" dirty="0" smtClean="0">
                <a:ln/>
                <a:solidFill>
                  <a:schemeClr val="accent4"/>
                </a:solidFill>
                <a:latin typeface="+mj-lt"/>
              </a:rPr>
              <a:t>POR HOJE É SÓ, PESSOAL</a:t>
            </a:r>
            <a:r>
              <a:rPr lang="pt-BR" sz="3600" b="1" dirty="0">
                <a:ln/>
                <a:solidFill>
                  <a:schemeClr val="accent4"/>
                </a:solidFill>
                <a:latin typeface="+mj-lt"/>
              </a:rPr>
              <a:t>.</a:t>
            </a:r>
            <a:endParaRPr lang="pt-BR" sz="3600" b="1" dirty="0" smtClean="0">
              <a:ln/>
              <a:solidFill>
                <a:schemeClr val="accent4"/>
              </a:solidFill>
              <a:latin typeface="+mj-lt"/>
            </a:endParaRPr>
          </a:p>
          <a:p>
            <a:pPr algn="ctr"/>
            <a:endParaRPr lang="pt-BR" sz="3600" b="1" dirty="0">
              <a:ln/>
              <a:solidFill>
                <a:schemeClr val="accent4"/>
              </a:solidFill>
              <a:latin typeface="+mj-lt"/>
            </a:endParaRPr>
          </a:p>
          <a:p>
            <a:pPr algn="ctr"/>
            <a:r>
              <a:rPr lang="pt-BR" sz="3600" b="1" dirty="0" smtClean="0">
                <a:ln/>
                <a:solidFill>
                  <a:schemeClr val="accent4"/>
                </a:solidFill>
                <a:latin typeface="+mj-lt"/>
              </a:rPr>
              <a:t>ATÉ BREVE!</a:t>
            </a:r>
            <a:endParaRPr lang="pt-BR" sz="3600" b="1" dirty="0">
              <a:ln/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600056" y="5157192"/>
            <a:ext cx="41764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IMAGENS DO BING</a:t>
            </a:r>
            <a:endParaRPr lang="pt-BR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5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79376" y="433275"/>
            <a:ext cx="11161240" cy="44012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t-BR" sz="2800" dirty="0" smtClean="0">
                <a:solidFill>
                  <a:srgbClr val="00B050"/>
                </a:solidFill>
                <a:latin typeface="+mj-lt"/>
              </a:rPr>
              <a:t>OLÁ CRIANÇAS!</a:t>
            </a:r>
          </a:p>
          <a:p>
            <a:pPr algn="just">
              <a:lnSpc>
                <a:spcPct val="200000"/>
              </a:lnSpc>
            </a:pPr>
            <a:r>
              <a:rPr lang="pt-BR" sz="2800" dirty="0" smtClean="0">
                <a:solidFill>
                  <a:srgbClr val="00B050"/>
                </a:solidFill>
                <a:latin typeface="+mj-lt"/>
              </a:rPr>
              <a:t>APRENDEMOS MUITO COM JOGOS E BRINCADEIRAS, ASSIM FICA  BEM MAIS DIVERTIDO PARA PASSARMOS ESTE TEMPO EM CASA!</a:t>
            </a:r>
          </a:p>
          <a:p>
            <a:pPr algn="just">
              <a:lnSpc>
                <a:spcPct val="200000"/>
              </a:lnSpc>
            </a:pPr>
            <a:r>
              <a:rPr lang="pt-BR" sz="2800" dirty="0">
                <a:solidFill>
                  <a:srgbClr val="00B050"/>
                </a:solidFill>
              </a:rPr>
              <a:t>VAMOS BRINCAR COM JOGOS E BRINCADEIRAS?</a:t>
            </a:r>
          </a:p>
          <a:p>
            <a:pPr algn="just">
              <a:lnSpc>
                <a:spcPct val="200000"/>
              </a:lnSpc>
            </a:pPr>
            <a:endParaRPr lang="pt-BR" sz="2800" dirty="0"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3215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905548" y="5197934"/>
            <a:ext cx="4248472" cy="191616"/>
          </a:xfrm>
        </p:spPr>
        <p:txBody>
          <a:bodyPr rtlCol="0">
            <a:normAutofit fontScale="92500" lnSpcReduction="20000"/>
          </a:bodyPr>
          <a:lstStyle/>
          <a:p>
            <a:r>
              <a:rPr lang="pt-BR" sz="1000" u="sng" dirty="0">
                <a:hlinkClick r:id="rId3"/>
              </a:rPr>
              <a:t>https://www.baixelivros.com.br/download-gratuito?livro-brinquedo.pdf</a:t>
            </a:r>
            <a:endParaRPr lang="pt-BR" sz="1000" dirty="0"/>
          </a:p>
          <a:p>
            <a:pPr rtl="0"/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6"/>
          </p:nvPr>
        </p:nvSpPr>
        <p:spPr>
          <a:xfrm>
            <a:off x="5844501" y="5231788"/>
            <a:ext cx="3566160" cy="493776"/>
          </a:xfrm>
        </p:spPr>
        <p:txBody>
          <a:bodyPr rtlCol="0">
            <a:normAutofit/>
          </a:bodyPr>
          <a:lstStyle/>
          <a:p>
            <a:r>
              <a:rPr lang="pt-BR" sz="900" u="sng" dirty="0">
                <a:hlinkClick r:id="rId4"/>
              </a:rPr>
              <a:t>https://www.youtube.com/watch?v=3-XaT7DNNuc-</a:t>
            </a:r>
            <a:r>
              <a:rPr lang="pt-BR" sz="900" dirty="0"/>
              <a:t> </a:t>
            </a:r>
          </a:p>
        </p:txBody>
      </p:sp>
      <p:pic>
        <p:nvPicPr>
          <p:cNvPr id="21" name="Espaço Reservado para Imagem 20"/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1" r="28861"/>
          <a:stretch>
            <a:fillRect/>
          </a:stretch>
        </p:blipFill>
        <p:spPr>
          <a:xfrm>
            <a:off x="1004400" y="1197652"/>
            <a:ext cx="3638453" cy="3750319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CaixaDeTexto 2"/>
          <p:cNvSpPr txBox="1"/>
          <p:nvPr/>
        </p:nvSpPr>
        <p:spPr>
          <a:xfrm>
            <a:off x="1415480" y="1655089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 flipH="1">
            <a:off x="1060896" y="1289449"/>
            <a:ext cx="352546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latin typeface="+mj-lt"/>
              </a:rPr>
              <a:t>LEIA, COM OU SEM A  AJUDA DE ALGUÉM, A HISTÓRIA:</a:t>
            </a:r>
          </a:p>
          <a:p>
            <a:pPr algn="ctr"/>
            <a:r>
              <a:rPr lang="pt-BR" sz="1600" b="1" dirty="0" smtClean="0">
                <a:latin typeface="+mj-lt"/>
              </a:rPr>
              <a:t> “O LIVRO QUE QUERIA SER BRINQUEDO”</a:t>
            </a:r>
            <a:r>
              <a:rPr lang="pt-BR" sz="1600" dirty="0" smtClean="0">
                <a:latin typeface="+mj-lt"/>
              </a:rPr>
              <a:t>, ACESSE NO LINK ABAIXO: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0902" y="2731459"/>
            <a:ext cx="3314142" cy="1227886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4681635" y="2859110"/>
            <a:ext cx="733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 OU 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043181" y="3959345"/>
            <a:ext cx="31689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u="sng" dirty="0">
                <a:hlinkClick r:id="rId7"/>
              </a:rPr>
              <a:t>http://livro.educardpaschoal.org.br/upload/NossosLivros/O_livro_que_queria_ser_brinquedo.pdf</a:t>
            </a:r>
            <a:endParaRPr lang="pt-BR" sz="14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6122289" y="1839755"/>
            <a:ext cx="3010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BOA TARDE</a:t>
            </a:r>
            <a:endParaRPr lang="pt-BR" dirty="0"/>
          </a:p>
        </p:txBody>
      </p:sp>
      <p:pic>
        <p:nvPicPr>
          <p:cNvPr id="16" name="Espaço Reservado para Imagem 20"/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1" r="28861"/>
          <a:stretch>
            <a:fillRect/>
          </a:stretch>
        </p:blipFill>
        <p:spPr>
          <a:xfrm>
            <a:off x="5601287" y="1168616"/>
            <a:ext cx="3638453" cy="3750319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CaixaDeTexto 12"/>
          <p:cNvSpPr txBox="1"/>
          <p:nvPr/>
        </p:nvSpPr>
        <p:spPr>
          <a:xfrm>
            <a:off x="6240016" y="1957589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5737905" y="4067067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hlinkClick r:id="rId8"/>
              </a:rPr>
              <a:t>https://www.youtube.com/watch?v=3-XaT7DNNuc</a:t>
            </a:r>
            <a:endParaRPr lang="pt-BR" sz="14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5737905" y="1655089"/>
            <a:ext cx="3310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31735" y="2150086"/>
            <a:ext cx="2977558" cy="1672260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5601287" y="1193424"/>
            <a:ext cx="3756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latin typeface="+mj-lt"/>
              </a:rPr>
              <a:t>ASSISTA O VÍDEO DA CONTAÇÃO DA HISTÓRIA EM LIBRAS, NO </a:t>
            </a:r>
          </a:p>
          <a:p>
            <a:pPr algn="ctr"/>
            <a:r>
              <a:rPr lang="pt-BR" sz="1600" dirty="0" smtClean="0">
                <a:latin typeface="+mj-lt"/>
              </a:rPr>
              <a:t>LINK ABAIXO:</a:t>
            </a:r>
            <a:endParaRPr lang="pt-BR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6444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 rot="5400000">
            <a:off x="11550805" y="5687125"/>
            <a:ext cx="1099120" cy="183271"/>
          </a:xfrm>
        </p:spPr>
        <p:txBody>
          <a:bodyPr rtlCol="0">
            <a:normAutofit fontScale="90000"/>
          </a:bodyPr>
          <a:lstStyle/>
          <a:p>
            <a:pPr rtl="0"/>
            <a:r>
              <a:rPr lang="pt-BR" sz="900" dirty="0" smtClean="0"/>
              <a:t>IMAGENS DO BING</a:t>
            </a:r>
            <a:endParaRPr lang="pt-BR" sz="9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335361" y="221459"/>
            <a:ext cx="11521280" cy="341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pt-BR" dirty="0" smtClean="0">
              <a:latin typeface="+mj-lt"/>
            </a:endParaRPr>
          </a:p>
          <a:p>
            <a:pPr algn="just"/>
            <a:r>
              <a:rPr lang="pt-BR" dirty="0">
                <a:latin typeface="+mj-lt"/>
              </a:rPr>
              <a:t>1</a:t>
            </a:r>
            <a:r>
              <a:rPr lang="pt-BR" dirty="0" smtClean="0">
                <a:latin typeface="+mj-lt"/>
              </a:rPr>
              <a:t>. AGORA VOCÊ JÁ CONHECEU A HISTÓRIA, “O LIVRO QUE QUERIA SER BRINQUEDO”. ESCREVA EM SEU CADERNO ALGUNS NOMES DE PERSONAGENS, A QUANTIDADE DE LETRAS DE CADA PALAVRA </a:t>
            </a:r>
            <a:r>
              <a:rPr lang="pt-BR" dirty="0" smtClean="0">
                <a:latin typeface="+mj-lt"/>
              </a:rPr>
              <a:t>E A </a:t>
            </a:r>
            <a:r>
              <a:rPr lang="pt-BR" dirty="0" smtClean="0">
                <a:latin typeface="+mj-lt"/>
              </a:rPr>
              <a:t>QUANTIDADE DE SÍLABAS: </a:t>
            </a:r>
          </a:p>
          <a:p>
            <a:pPr algn="just"/>
            <a:r>
              <a:rPr lang="pt-BR" dirty="0" smtClean="0">
                <a:latin typeface="+mj-lt"/>
              </a:rPr>
              <a:t>SIGA O EXEMPLO ABAIXO:</a:t>
            </a:r>
            <a:endParaRPr lang="pt-BR" dirty="0">
              <a:latin typeface="+mj-lt"/>
            </a:endParaRPr>
          </a:p>
          <a:p>
            <a:endParaRPr lang="pt-BR" dirty="0" smtClean="0">
              <a:latin typeface="+mj-lt"/>
            </a:endParaRPr>
          </a:p>
          <a:p>
            <a:endParaRPr lang="pt-BR" dirty="0">
              <a:latin typeface="+mj-lt"/>
            </a:endParaRPr>
          </a:p>
          <a:p>
            <a:endParaRPr lang="pt-BR" dirty="0" smtClean="0">
              <a:latin typeface="+mj-lt"/>
            </a:endParaRPr>
          </a:p>
          <a:p>
            <a:endParaRPr lang="pt-BR" dirty="0">
              <a:latin typeface="+mj-lt"/>
            </a:endParaRPr>
          </a:p>
          <a:p>
            <a:endParaRPr lang="pt-BR" dirty="0" smtClean="0">
              <a:latin typeface="+mj-lt"/>
            </a:endParaRPr>
          </a:p>
          <a:p>
            <a:endParaRPr lang="pt-BR" dirty="0" smtClean="0">
              <a:solidFill>
                <a:schemeClr val="tx1">
                  <a:lumMod val="75000"/>
                </a:schemeClr>
              </a:solidFill>
              <a:latin typeface="+mj-lt"/>
            </a:endParaRPr>
          </a:p>
          <a:p>
            <a:endParaRPr lang="pt-BR" dirty="0">
              <a:solidFill>
                <a:schemeClr val="tx1">
                  <a:lumMod val="75000"/>
                </a:schemeClr>
              </a:solidFill>
              <a:latin typeface="+mj-lt"/>
            </a:endParaRPr>
          </a:p>
        </p:txBody>
      </p:sp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753577"/>
              </p:ext>
            </p:extLst>
          </p:nvPr>
        </p:nvGraphicFramePr>
        <p:xfrm>
          <a:off x="335361" y="3295308"/>
          <a:ext cx="11521280" cy="328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04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297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75111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54281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LETRAS</a:t>
                      </a:r>
                      <a:endParaRPr lang="pt-BR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SÍLABAS</a:t>
                      </a:r>
                      <a:endParaRPr lang="pt-BR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5515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latin typeface="+mj-lt"/>
                        </a:rPr>
                        <a:t>PIPA</a:t>
                      </a:r>
                      <a:endParaRPr lang="pt-BR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54281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latin typeface="+mj-lt"/>
                        </a:rPr>
                        <a:t>BOIA</a:t>
                      </a:r>
                      <a:endParaRPr lang="pt-BR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54281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latin typeface="+mj-lt"/>
                        </a:rPr>
                        <a:t>CACTO</a:t>
                      </a:r>
                      <a:endParaRPr lang="pt-BR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54281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latin typeface="+mj-lt"/>
                        </a:rPr>
                        <a:t>CORDA</a:t>
                      </a:r>
                      <a:endParaRPr lang="pt-BR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54281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latin typeface="+mj-lt"/>
                        </a:rPr>
                        <a:t>SERROTE</a:t>
                      </a:r>
                      <a:endParaRPr lang="pt-BR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9" name="Imagem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71" y="1884736"/>
            <a:ext cx="1644650" cy="1268478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657" y="2219675"/>
            <a:ext cx="1256928" cy="983383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75" y="1812070"/>
            <a:ext cx="1368152" cy="1412191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254" y="1830973"/>
            <a:ext cx="1368153" cy="1393288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050" y="1763529"/>
            <a:ext cx="1312738" cy="150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96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25690" y="764704"/>
            <a:ext cx="1185664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2</a:t>
            </a:r>
            <a:r>
              <a:rPr lang="pt-BR" dirty="0" smtClean="0"/>
              <a:t>. </a:t>
            </a:r>
            <a:r>
              <a:rPr lang="pt-BR" dirty="0"/>
              <a:t>APÓS A LEITURA DO LIVRO </a:t>
            </a:r>
            <a:r>
              <a:rPr lang="pt-BR" dirty="0" smtClean="0"/>
              <a:t>OU DE ASSISTIR </a:t>
            </a:r>
            <a:r>
              <a:rPr lang="pt-BR" dirty="0" smtClean="0"/>
              <a:t>O </a:t>
            </a:r>
            <a:r>
              <a:rPr lang="pt-BR" dirty="0" smtClean="0"/>
              <a:t>VÍDEO COM O RESPONSÁVEL RESPONDA NO </a:t>
            </a:r>
            <a:r>
              <a:rPr lang="pt-BR" dirty="0"/>
              <a:t>SEU </a:t>
            </a:r>
            <a:r>
              <a:rPr lang="pt-BR" dirty="0" smtClean="0"/>
              <a:t>CADERNO, </a:t>
            </a:r>
            <a:r>
              <a:rPr lang="pt-BR" dirty="0"/>
              <a:t>ESTES DOIS </a:t>
            </a:r>
            <a:r>
              <a:rPr lang="pt-BR" dirty="0" smtClean="0"/>
              <a:t>QUESTIONAMENTOS: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 smtClean="0"/>
              <a:t> </a:t>
            </a:r>
            <a:r>
              <a:rPr lang="pt-BR" dirty="0"/>
              <a:t>A ) QUAL DOS PERSONAGENS QUERIA SE TRANSFORMAR EM UM BRINQUEDO</a:t>
            </a:r>
            <a:r>
              <a:rPr lang="pt-BR" dirty="0" smtClean="0"/>
              <a:t>?</a:t>
            </a:r>
          </a:p>
          <a:p>
            <a:endParaRPr lang="pt-BR" dirty="0"/>
          </a:p>
          <a:p>
            <a:r>
              <a:rPr lang="pt-BR" b="1" dirty="0" smtClean="0"/>
              <a:t>A</a:t>
            </a:r>
            <a:r>
              <a:rPr lang="pt-BR" dirty="0" smtClean="0"/>
              <a:t>- BOLA   </a:t>
            </a:r>
            <a:r>
              <a:rPr lang="pt-BR" b="1" dirty="0" smtClean="0"/>
              <a:t>B-</a:t>
            </a:r>
            <a:r>
              <a:rPr lang="pt-BR" dirty="0" smtClean="0"/>
              <a:t> CARRINHO   </a:t>
            </a:r>
            <a:r>
              <a:rPr lang="pt-BR" b="1" dirty="0" smtClean="0"/>
              <a:t>C</a:t>
            </a:r>
            <a:r>
              <a:rPr lang="pt-BR" dirty="0" smtClean="0"/>
              <a:t>- LIVRO   </a:t>
            </a:r>
            <a:r>
              <a:rPr lang="pt-BR" b="1" dirty="0" smtClean="0"/>
              <a:t>D</a:t>
            </a:r>
            <a:r>
              <a:rPr lang="pt-BR" dirty="0" smtClean="0"/>
              <a:t>- BOIA </a:t>
            </a:r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B) QUEM AJUDARIA O LIVRO A SE TRANSFORMAR EM UM BRINQUEDO?</a:t>
            </a:r>
          </a:p>
          <a:p>
            <a:endParaRPr lang="pt-BR" dirty="0"/>
          </a:p>
          <a:p>
            <a:r>
              <a:rPr lang="pt-BR" b="1" dirty="0" smtClean="0"/>
              <a:t>A</a:t>
            </a:r>
            <a:r>
              <a:rPr lang="pt-BR" dirty="0" smtClean="0"/>
              <a:t>- FADA   </a:t>
            </a:r>
            <a:r>
              <a:rPr lang="pt-BR" b="1" dirty="0" smtClean="0"/>
              <a:t>B</a:t>
            </a:r>
            <a:r>
              <a:rPr lang="pt-BR" dirty="0" smtClean="0"/>
              <a:t>- BARQUINHO   </a:t>
            </a:r>
            <a:r>
              <a:rPr lang="pt-BR" b="1" dirty="0" smtClean="0"/>
              <a:t>C</a:t>
            </a:r>
            <a:r>
              <a:rPr lang="pt-BR" dirty="0" smtClean="0"/>
              <a:t>- BONECA    </a:t>
            </a:r>
            <a:r>
              <a:rPr lang="pt-BR" b="1" dirty="0" smtClean="0"/>
              <a:t>D</a:t>
            </a:r>
            <a:r>
              <a:rPr lang="pt-BR" dirty="0" smtClean="0"/>
              <a:t>- BOLA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4010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695400" y="-99392"/>
            <a:ext cx="7776864" cy="154160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dirty="0" smtClean="0"/>
              <a:t/>
            </a:r>
            <a:br>
              <a:rPr lang="pt-BR" sz="2000" dirty="0" smtClean="0"/>
            </a:br>
            <a:endParaRPr lang="pt-BR" sz="2000" dirty="0" smtClean="0"/>
          </a:p>
          <a:p>
            <a:r>
              <a:rPr lang="pt-BR" sz="3800" dirty="0">
                <a:solidFill>
                  <a:schemeClr val="tx2"/>
                </a:solidFill>
              </a:rPr>
              <a:t>3</a:t>
            </a:r>
            <a:r>
              <a:rPr lang="pt-BR" sz="3800" dirty="0" smtClean="0">
                <a:solidFill>
                  <a:schemeClr val="tx2"/>
                </a:solidFill>
              </a:rPr>
              <a:t> . VOCÊ PERCEBEU QUE A </a:t>
            </a:r>
            <a:r>
              <a:rPr lang="pt-BR" sz="3800" b="1" dirty="0" smtClean="0">
                <a:solidFill>
                  <a:schemeClr val="tx2"/>
                </a:solidFill>
              </a:rPr>
              <a:t>PIPA</a:t>
            </a:r>
            <a:r>
              <a:rPr lang="pt-BR" sz="3800" dirty="0" smtClean="0">
                <a:solidFill>
                  <a:schemeClr val="tx2"/>
                </a:solidFill>
              </a:rPr>
              <a:t> FOI UM PERSONAGEM ÚTIL NA HISTÓRIA?</a:t>
            </a:r>
          </a:p>
          <a:p>
            <a:endParaRPr lang="pt-BR" sz="3800" dirty="0" smtClean="0">
              <a:solidFill>
                <a:schemeClr val="tx2"/>
              </a:solidFill>
            </a:endParaRPr>
          </a:p>
          <a:p>
            <a:r>
              <a:rPr lang="pt-BR" sz="3800" b="1" dirty="0" smtClean="0">
                <a:solidFill>
                  <a:schemeClr val="tx2"/>
                </a:solidFill>
              </a:rPr>
              <a:t>A-</a:t>
            </a:r>
            <a:r>
              <a:rPr lang="pt-BR" sz="3800" dirty="0" smtClean="0">
                <a:solidFill>
                  <a:schemeClr val="tx2"/>
                </a:solidFill>
              </a:rPr>
              <a:t> VAMOS APRENDER  A CONSTRUIR UMA PIPA DE JORNAL? </a:t>
            </a:r>
            <a:br>
              <a:rPr lang="pt-BR" sz="3800" dirty="0" smtClean="0">
                <a:solidFill>
                  <a:schemeClr val="tx2"/>
                </a:solidFill>
              </a:rPr>
            </a:br>
            <a:endParaRPr lang="pt-BR" sz="3800" dirty="0" smtClean="0">
              <a:solidFill>
                <a:schemeClr val="tx2"/>
              </a:solidFill>
            </a:endParaRPr>
          </a:p>
          <a:p>
            <a:r>
              <a:rPr lang="pt-BR" sz="1900" dirty="0">
                <a:solidFill>
                  <a:schemeClr val="tx2"/>
                </a:solidFill>
              </a:rPr>
              <a:t> </a:t>
            </a:r>
            <a:r>
              <a:rPr lang="pt-BR" sz="1900" dirty="0" smtClean="0">
                <a:solidFill>
                  <a:schemeClr val="tx2"/>
                </a:solidFill>
              </a:rPr>
              <a:t>     </a:t>
            </a:r>
            <a:endParaRPr lang="pt-BR" sz="3800" dirty="0" smtClean="0">
              <a:solidFill>
                <a:schemeClr val="tx2"/>
              </a:solidFill>
            </a:endParaRPr>
          </a:p>
          <a:p>
            <a:r>
              <a:rPr lang="pt-BR" sz="3800" dirty="0">
                <a:solidFill>
                  <a:schemeClr val="tx2"/>
                </a:solidFill>
              </a:rPr>
              <a:t> </a:t>
            </a:r>
            <a:r>
              <a:rPr lang="pt-BR" sz="3800" dirty="0" smtClean="0">
                <a:solidFill>
                  <a:schemeClr val="tx2"/>
                </a:solidFill>
              </a:rPr>
              <a:t> VEJA </a:t>
            </a:r>
            <a:r>
              <a:rPr lang="pt-BR" sz="3800" dirty="0">
                <a:solidFill>
                  <a:schemeClr val="tx2"/>
                </a:solidFill>
              </a:rPr>
              <a:t>O PASSO A </a:t>
            </a:r>
            <a:r>
              <a:rPr lang="pt-BR" sz="3800" dirty="0" smtClean="0">
                <a:solidFill>
                  <a:schemeClr val="tx2"/>
                </a:solidFill>
              </a:rPr>
              <a:t>PASSO, PARA CONSTRUÇÃO DE UMA PIPA:</a:t>
            </a:r>
            <a:r>
              <a:rPr lang="pt-BR" sz="1800" dirty="0"/>
              <a:t/>
            </a:r>
            <a:br>
              <a:rPr lang="pt-BR" sz="1800" dirty="0"/>
            </a:br>
            <a:endParaRPr lang="pt-BR" sz="1800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9416" y="1330036"/>
            <a:ext cx="6264696" cy="2963059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7392144" y="836712"/>
            <a:ext cx="2520280" cy="33123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chemeClr val="tx1"/>
                </a:solidFill>
                <a:latin typeface="+mj-lt"/>
              </a:rPr>
              <a:t>B</a:t>
            </a:r>
            <a:r>
              <a:rPr lang="pt-BR" dirty="0">
                <a:solidFill>
                  <a:schemeClr val="tx1"/>
                </a:solidFill>
                <a:latin typeface="+mj-lt"/>
              </a:rPr>
              <a:t> - ESCREVA  NO SEU CADERNO UMA FRASE SOBRE A </a:t>
            </a:r>
            <a:r>
              <a:rPr lang="pt-BR" b="1" dirty="0">
                <a:solidFill>
                  <a:schemeClr val="tx1"/>
                </a:solidFill>
                <a:latin typeface="+mj-lt"/>
              </a:rPr>
              <a:t>PIPA</a:t>
            </a:r>
            <a:r>
              <a:rPr lang="pt-BR" dirty="0">
                <a:solidFill>
                  <a:schemeClr val="tx1"/>
                </a:solidFill>
                <a:latin typeface="+mj-lt"/>
              </a:rPr>
              <a:t>: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________________________________________________________________________________________________________________________________________.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92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392" y="49436"/>
            <a:ext cx="9829800" cy="1082674"/>
          </a:xfrm>
        </p:spPr>
        <p:txBody>
          <a:bodyPr>
            <a:normAutofit/>
          </a:bodyPr>
          <a:lstStyle/>
          <a:p>
            <a:r>
              <a:rPr lang="pt-BR" sz="2000" dirty="0"/>
              <a:t>4</a:t>
            </a:r>
            <a:r>
              <a:rPr lang="pt-BR" sz="2000" dirty="0" smtClean="0"/>
              <a:t>. </a:t>
            </a:r>
            <a:r>
              <a:rPr lang="pt-BR" sz="2000" dirty="0"/>
              <a:t>OBSERVE AS </a:t>
            </a:r>
            <a:r>
              <a:rPr lang="pt-BR" sz="2000" dirty="0" smtClean="0"/>
              <a:t>IMAGENS, </a:t>
            </a:r>
            <a:r>
              <a:rPr lang="pt-BR" sz="2000" dirty="0"/>
              <a:t>PROCURE </a:t>
            </a:r>
            <a:r>
              <a:rPr lang="pt-BR" sz="2000" dirty="0" smtClean="0"/>
              <a:t>OS NOMES DOS BRINQUEDOS NO CAÇA-PALAVRAS,  E  ESCREVA NO SEU CADERNO SEPARANDO AS SÍLABAS</a:t>
            </a:r>
            <a:r>
              <a:rPr lang="pt-BR" sz="2400" dirty="0" smtClean="0"/>
              <a:t>:</a:t>
            </a:r>
            <a:endParaRPr lang="pt-BR" sz="2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1556792"/>
            <a:ext cx="938784" cy="828339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183" y="1508119"/>
            <a:ext cx="887418" cy="938532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077" y="1523415"/>
            <a:ext cx="1159823" cy="857482"/>
          </a:xfrm>
          <a:prstGeom prst="rect">
            <a:avLst/>
          </a:prstGeom>
        </p:spPr>
      </p:pic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709342"/>
              </p:ext>
            </p:extLst>
          </p:nvPr>
        </p:nvGraphicFramePr>
        <p:xfrm>
          <a:off x="1850208" y="2996952"/>
          <a:ext cx="7537520" cy="316992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7537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37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537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537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5375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5375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5375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5375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753752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753752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310412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latin typeface="+mj-lt"/>
                        </a:rPr>
                        <a:t>B</a:t>
                      </a:r>
                      <a:endParaRPr lang="pt-BR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latin typeface="+mj-lt"/>
                        </a:rPr>
                        <a:t>R</a:t>
                      </a:r>
                      <a:endParaRPr lang="pt-BR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latin typeface="+mj-lt"/>
                        </a:rPr>
                        <a:t>M</a:t>
                      </a:r>
                      <a:endParaRPr lang="pt-BR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latin typeface="+mj-lt"/>
                        </a:rPr>
                        <a:t>Q</a:t>
                      </a:r>
                      <a:endParaRPr lang="pt-BR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latin typeface="+mj-lt"/>
                        </a:rPr>
                        <a:t>U</a:t>
                      </a:r>
                      <a:endParaRPr lang="pt-BR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latin typeface="+mj-lt"/>
                        </a:rPr>
                        <a:t>R</a:t>
                      </a:r>
                      <a:endParaRPr lang="pt-BR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latin typeface="+mj-lt"/>
                        </a:rPr>
                        <a:t>B</a:t>
                      </a:r>
                      <a:endParaRPr lang="pt-BR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latin typeface="+mj-lt"/>
                        </a:rPr>
                        <a:t>C</a:t>
                      </a:r>
                      <a:endParaRPr lang="pt-BR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latin typeface="+mj-lt"/>
                        </a:rPr>
                        <a:t>A</a:t>
                      </a:r>
                      <a:endParaRPr lang="pt-BR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latin typeface="+mj-lt"/>
                        </a:rPr>
                        <a:t>L</a:t>
                      </a:r>
                      <a:endParaRPr lang="pt-BR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0412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T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C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A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R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R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I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N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H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O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I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0412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O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O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H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U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A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Z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U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A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E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V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0412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C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C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B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O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N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E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C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A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E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R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0412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D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C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O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E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L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H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I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N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H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O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0412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F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A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L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B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G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S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R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I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F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J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0412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E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B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A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E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N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V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A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L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H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K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0412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A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I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P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C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A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C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T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O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I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W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2" name="Imagem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875" y="1571359"/>
            <a:ext cx="1358907" cy="851259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 rot="5400000">
            <a:off x="11161318" y="2377396"/>
            <a:ext cx="18459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 smtClean="0">
                <a:latin typeface="+mj-lt"/>
              </a:rPr>
              <a:t>IMAGENS DO BING</a:t>
            </a:r>
            <a:endParaRPr lang="pt-BR" sz="800" dirty="0">
              <a:latin typeface="+mj-lt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40096" y="2416271"/>
            <a:ext cx="957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+mj-lt"/>
              </a:rPr>
              <a:t>BOLA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152225" y="2436259"/>
            <a:ext cx="1319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+mj-lt"/>
              </a:rPr>
              <a:t>BONECA</a:t>
            </a: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751" y="1571359"/>
            <a:ext cx="1208313" cy="851259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3843944" y="2446650"/>
            <a:ext cx="1524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+mj-lt"/>
              </a:rPr>
              <a:t>CARRINHO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5412621" y="2453328"/>
            <a:ext cx="1673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+mj-lt"/>
              </a:rPr>
              <a:t>COELHINHO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7191690" y="2159261"/>
            <a:ext cx="115982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   </a:t>
            </a:r>
            <a:r>
              <a:rPr lang="pt-BR" sz="2000" dirty="0" smtClean="0">
                <a:latin typeface="+mj-lt"/>
              </a:rPr>
              <a:t>LIVRO</a:t>
            </a:r>
            <a:endParaRPr lang="pt-BR" sz="2000" dirty="0">
              <a:latin typeface="+mj-lt"/>
            </a:endParaRP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093" y="1508119"/>
            <a:ext cx="1158626" cy="872778"/>
          </a:xfrm>
          <a:prstGeom prst="rect">
            <a:avLst/>
          </a:prstGeom>
        </p:spPr>
      </p:pic>
      <p:sp>
        <p:nvSpPr>
          <p:cNvPr id="23" name="CaixaDeTexto 22"/>
          <p:cNvSpPr txBox="1"/>
          <p:nvPr/>
        </p:nvSpPr>
        <p:spPr>
          <a:xfrm>
            <a:off x="8486124" y="2400135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+mj-lt"/>
              </a:rPr>
              <a:t>CACTO</a:t>
            </a:r>
          </a:p>
        </p:txBody>
      </p:sp>
    </p:spTree>
    <p:extLst>
      <p:ext uri="{BB962C8B-B14F-4D97-AF65-F5344CB8AC3E}">
        <p14:creationId xmlns:p14="http://schemas.microsoft.com/office/powerpoint/2010/main" val="59863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31504" y="1268760"/>
            <a:ext cx="792088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ALUNOS ALFABETIZADOS</a:t>
            </a:r>
          </a:p>
          <a:p>
            <a:pPr algn="ctr"/>
            <a:endParaRPr lang="pt-BR" sz="36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36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3ª FASE</a:t>
            </a:r>
            <a:br>
              <a:rPr lang="pt-BR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MATEMÁTICA</a:t>
            </a:r>
            <a:r>
              <a:rPr lang="pt-BR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32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32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Secretaria </a:t>
            </a:r>
            <a:r>
              <a:rPr lang="pt-BR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Municipal de Educação e Cultura de Alfenas</a:t>
            </a:r>
            <a:br>
              <a:rPr lang="pt-BR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br>
              <a:rPr lang="pt-BR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83462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/>
          <a:srcRect l="23422" t="31090" r="24604" b="14284"/>
          <a:stretch/>
        </p:blipFill>
        <p:spPr>
          <a:xfrm>
            <a:off x="1055440" y="1792240"/>
            <a:ext cx="5472608" cy="323381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6605720" y="1844824"/>
            <a:ext cx="54479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latin typeface="+mj-lt"/>
              </a:rPr>
              <a:t>A</a:t>
            </a:r>
            <a:r>
              <a:rPr lang="pt-BR" sz="2000" dirty="0" smtClean="0">
                <a:latin typeface="+mj-lt"/>
              </a:rPr>
              <a:t> - QUAL O BRINQUEDO PREFERIDO DA TURMA?</a:t>
            </a:r>
          </a:p>
          <a:p>
            <a:r>
              <a:rPr lang="pt-BR" sz="2000" dirty="0" smtClean="0">
                <a:latin typeface="+mj-lt"/>
              </a:rPr>
              <a:t>A.  PIÃO</a:t>
            </a:r>
          </a:p>
          <a:p>
            <a:r>
              <a:rPr lang="pt-BR" sz="2000" dirty="0">
                <a:latin typeface="+mj-lt"/>
              </a:rPr>
              <a:t>B</a:t>
            </a:r>
            <a:r>
              <a:rPr lang="pt-BR" sz="2000" dirty="0" smtClean="0">
                <a:latin typeface="+mj-lt"/>
              </a:rPr>
              <a:t>.  CORDA</a:t>
            </a:r>
          </a:p>
          <a:p>
            <a:r>
              <a:rPr lang="pt-BR" sz="2000" dirty="0">
                <a:latin typeface="+mj-lt"/>
              </a:rPr>
              <a:t>C</a:t>
            </a:r>
            <a:r>
              <a:rPr lang="pt-BR" sz="2000" dirty="0" smtClean="0">
                <a:latin typeface="+mj-lt"/>
              </a:rPr>
              <a:t>.  PIPA</a:t>
            </a:r>
          </a:p>
          <a:p>
            <a:r>
              <a:rPr lang="pt-BR" sz="2000" dirty="0">
                <a:latin typeface="+mj-lt"/>
              </a:rPr>
              <a:t>D</a:t>
            </a:r>
            <a:r>
              <a:rPr lang="pt-BR" sz="2000" dirty="0" smtClean="0">
                <a:latin typeface="+mj-lt"/>
              </a:rPr>
              <a:t>.  BONECA</a:t>
            </a:r>
          </a:p>
          <a:p>
            <a:endParaRPr lang="pt-BR" sz="2000" dirty="0">
              <a:latin typeface="+mj-lt"/>
            </a:endParaRPr>
          </a:p>
          <a:p>
            <a:r>
              <a:rPr lang="pt-BR" sz="2000" b="1" dirty="0" smtClean="0">
                <a:latin typeface="+mj-lt"/>
              </a:rPr>
              <a:t>B </a:t>
            </a:r>
            <a:r>
              <a:rPr lang="pt-BR" sz="2000" dirty="0" smtClean="0">
                <a:latin typeface="+mj-lt"/>
              </a:rPr>
              <a:t>- QUAL O BRINQUEDO  MENOS PREFERIDO DA TURMA?</a:t>
            </a:r>
          </a:p>
          <a:p>
            <a:r>
              <a:rPr lang="pt-BR" sz="2000" dirty="0">
                <a:latin typeface="+mj-lt"/>
              </a:rPr>
              <a:t>A</a:t>
            </a:r>
            <a:r>
              <a:rPr lang="pt-BR" sz="2000" dirty="0" smtClean="0">
                <a:latin typeface="+mj-lt"/>
              </a:rPr>
              <a:t>.  </a:t>
            </a:r>
            <a:r>
              <a:rPr lang="pt-BR" sz="2000" dirty="0">
                <a:latin typeface="+mj-lt"/>
              </a:rPr>
              <a:t>PIÃO</a:t>
            </a:r>
          </a:p>
          <a:p>
            <a:r>
              <a:rPr lang="pt-BR" sz="2000" dirty="0">
                <a:latin typeface="+mj-lt"/>
              </a:rPr>
              <a:t>B</a:t>
            </a:r>
            <a:r>
              <a:rPr lang="pt-BR" sz="2000" dirty="0" smtClean="0">
                <a:latin typeface="+mj-lt"/>
              </a:rPr>
              <a:t>. CORDA</a:t>
            </a:r>
            <a:endParaRPr lang="pt-BR" sz="2000" dirty="0">
              <a:latin typeface="+mj-lt"/>
            </a:endParaRPr>
          </a:p>
          <a:p>
            <a:r>
              <a:rPr lang="pt-BR" sz="2000" dirty="0">
                <a:latin typeface="+mj-lt"/>
              </a:rPr>
              <a:t>C</a:t>
            </a:r>
            <a:r>
              <a:rPr lang="pt-BR" sz="2000" dirty="0" smtClean="0">
                <a:latin typeface="+mj-lt"/>
              </a:rPr>
              <a:t>.  </a:t>
            </a:r>
            <a:r>
              <a:rPr lang="pt-BR" sz="2000" dirty="0">
                <a:latin typeface="+mj-lt"/>
              </a:rPr>
              <a:t>PIPA</a:t>
            </a:r>
          </a:p>
          <a:p>
            <a:r>
              <a:rPr lang="pt-BR" sz="2000" dirty="0">
                <a:latin typeface="+mj-lt"/>
              </a:rPr>
              <a:t>D</a:t>
            </a:r>
            <a:r>
              <a:rPr lang="pt-BR" sz="2000" dirty="0" smtClean="0">
                <a:latin typeface="+mj-lt"/>
              </a:rPr>
              <a:t>.  </a:t>
            </a:r>
            <a:r>
              <a:rPr lang="pt-BR" sz="2000" dirty="0">
                <a:latin typeface="+mj-lt"/>
              </a:rPr>
              <a:t>BONECA</a:t>
            </a:r>
          </a:p>
          <a:p>
            <a:endParaRPr lang="pt-BR" sz="2000" dirty="0">
              <a:latin typeface="+mj-lt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55959" y="151944"/>
            <a:ext cx="1137726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+mj-lt"/>
              </a:rPr>
              <a:t>GRÁFICO DE BRINQUEDOS:</a:t>
            </a:r>
            <a:r>
              <a:rPr lang="pt-BR" sz="2400" b="1" dirty="0">
                <a:latin typeface="+mj-lt"/>
              </a:rPr>
              <a:t/>
            </a:r>
            <a:br>
              <a:rPr lang="pt-BR" sz="2400" b="1" dirty="0">
                <a:latin typeface="+mj-lt"/>
              </a:rPr>
            </a:br>
            <a:r>
              <a:rPr lang="pt-BR" sz="2000" dirty="0" smtClean="0">
                <a:latin typeface="+mj-lt"/>
              </a:rPr>
              <a:t>1 . EM UMA ESCOLA DE ALFENAS, A PROFESSORA FEZ UMA PESQUISA SOBRE QUAIS BRINQUEDOS ERAM OS PREFERIDOS DA TURMA, E CONSTRUIU </a:t>
            </a:r>
            <a:r>
              <a:rPr lang="pt-BR" sz="2000" dirty="0" smtClean="0">
                <a:latin typeface="+mj-lt"/>
              </a:rPr>
              <a:t>O</a:t>
            </a:r>
            <a:r>
              <a:rPr lang="pt-BR" sz="2000" dirty="0" smtClean="0">
                <a:latin typeface="+mj-lt"/>
              </a:rPr>
              <a:t> </a:t>
            </a:r>
            <a:r>
              <a:rPr lang="pt-BR" sz="2000" dirty="0" smtClean="0">
                <a:latin typeface="+mj-lt"/>
              </a:rPr>
              <a:t>GRÁFICO ABAIXO.</a:t>
            </a:r>
          </a:p>
          <a:p>
            <a:r>
              <a:rPr lang="pt-BR" sz="2000" dirty="0" smtClean="0">
                <a:latin typeface="+mj-lt"/>
              </a:rPr>
              <a:t>OBSERVE O </a:t>
            </a:r>
            <a:r>
              <a:rPr lang="pt-BR" sz="2000" dirty="0" smtClean="0">
                <a:latin typeface="+mj-lt"/>
              </a:rPr>
              <a:t>GRÁFICO. </a:t>
            </a:r>
            <a:r>
              <a:rPr lang="pt-BR" sz="2000" dirty="0" smtClean="0">
                <a:latin typeface="+mj-lt"/>
              </a:rPr>
              <a:t>AGORA ESCREVA AS RESPOSTAS DAS QUESTÕES  </a:t>
            </a:r>
            <a:r>
              <a:rPr lang="pt-BR" sz="2000" b="1" dirty="0" smtClean="0">
                <a:latin typeface="+mj-lt"/>
              </a:rPr>
              <a:t>A </a:t>
            </a:r>
            <a:r>
              <a:rPr lang="pt-BR" sz="2000" dirty="0" smtClean="0">
                <a:latin typeface="+mj-lt"/>
              </a:rPr>
              <a:t>E</a:t>
            </a:r>
            <a:r>
              <a:rPr lang="pt-BR" sz="2000" b="1" dirty="0" smtClean="0">
                <a:latin typeface="+mj-lt"/>
              </a:rPr>
              <a:t> B</a:t>
            </a:r>
            <a:r>
              <a:rPr lang="pt-BR" sz="2000" dirty="0" smtClean="0">
                <a:latin typeface="+mj-lt"/>
              </a:rPr>
              <a:t>,</a:t>
            </a:r>
            <a:r>
              <a:rPr lang="pt-BR" sz="2000" b="1" dirty="0" smtClean="0">
                <a:latin typeface="+mj-lt"/>
              </a:rPr>
              <a:t> </a:t>
            </a:r>
            <a:r>
              <a:rPr lang="pt-BR" sz="2000" dirty="0" smtClean="0">
                <a:latin typeface="+mj-lt"/>
              </a:rPr>
              <a:t>NO SEU CADERNO:</a:t>
            </a:r>
            <a:endParaRPr lang="pt-BR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7501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migos das criança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246115_TF03896101.potx" id="{89497A73-0C88-4195-8A38-43AAC8638EE2}" vid="{E6B5ECC8-341F-41AB-B193-AACEAE7B9011}"/>
    </a:ext>
  </a:extLst>
</a:theme>
</file>

<file path=ppt/theme/theme2.xml><?xml version="1.0" encoding="utf-8"?>
<a:theme xmlns:a="http://schemas.openxmlformats.org/drawingml/2006/main" name="Tema do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A15C6C-6BB6-4DB6-B7D6-7F14EAB2CC5C}">
  <ds:schemaRefs>
    <ds:schemaRef ds:uri="http://purl.org/dc/terms/"/>
    <ds:schemaRef ds:uri="http://schemas.microsoft.com/office/infopath/2007/PartnerControls"/>
    <ds:schemaRef ds:uri="a4f35948-e619-41b3-aa29-22878b09cfd2"/>
    <ds:schemaRef ds:uri="http://purl.org/dc/elements/1.1/"/>
    <ds:schemaRef ds:uri="http://schemas.microsoft.com/office/2006/documentManagement/types"/>
    <ds:schemaRef ds:uri="http://purl.org/dc/dcmitype/"/>
    <ds:schemaRef ds:uri="http://www.w3.org/XML/1998/namespace"/>
    <ds:schemaRef ds:uri="40262f94-9f35-4ac3-9a90-690165a166b7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educacional para crianças na escola, álbum (widescreen)</Template>
  <TotalTime>2484</TotalTime>
  <Words>863</Words>
  <Application>Microsoft Office PowerPoint</Application>
  <PresentationFormat>Widescreen</PresentationFormat>
  <Paragraphs>313</Paragraphs>
  <Slides>19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3" baseType="lpstr">
      <vt:lpstr>Arial</vt:lpstr>
      <vt:lpstr>Helvetica</vt:lpstr>
      <vt:lpstr>Times New Roman</vt:lpstr>
      <vt:lpstr>Amigos das crianças 16X9</vt:lpstr>
      <vt:lpstr>ENSINO FUNDAMENTAL  ALFABETIZADOS  3ª FASE LÍNGUA PORTUGUESA</vt:lpstr>
      <vt:lpstr>Apresentação do PowerPoint</vt:lpstr>
      <vt:lpstr>Apresentação do PowerPoint</vt:lpstr>
      <vt:lpstr>IMAGENS DO BING</vt:lpstr>
      <vt:lpstr>Apresentação do PowerPoint</vt:lpstr>
      <vt:lpstr>Apresentação do PowerPoint</vt:lpstr>
      <vt:lpstr>4. OBSERVE AS IMAGENS, PROCURE OS NOMES DOS BRINQUEDOS NO CAÇA-PALAVRAS,  E  ESCREVA NO SEU CADERNO SEPARANDO AS SÍLABAS: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  SUGESTÃO DE BRINQUEDO!   TELEFONE SEM FIO:   VOCÊ JÁ BRINCOU DE TELEFONE SEM FIO?  É MUITO LEGAL!  VEJA O VÍDEO DA TURMA DA MÔNICA: CHAMADA DE LONGA DISTÂNCIA  PELO LINK:https://www.facebook.com/395198011080655/videos/585449678931122/ 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Ensino Fundamental I 1º ano Língua Portuguesa</dc:title>
  <dc:creator>smec38</dc:creator>
  <cp:keywords/>
  <cp:lastModifiedBy>smec01</cp:lastModifiedBy>
  <cp:revision>182</cp:revision>
  <dcterms:created xsi:type="dcterms:W3CDTF">2020-06-25T14:13:18Z</dcterms:created>
  <dcterms:modified xsi:type="dcterms:W3CDTF">2020-07-14T11:46:47Z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