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30"/>
  </p:notesMasterIdLst>
  <p:handoutMasterIdLst>
    <p:handoutMasterId r:id="rId31"/>
  </p:handoutMasterIdLst>
  <p:sldIdLst>
    <p:sldId id="257" r:id="rId2"/>
    <p:sldId id="258" r:id="rId3"/>
    <p:sldId id="263" r:id="rId4"/>
    <p:sldId id="273" r:id="rId5"/>
    <p:sldId id="274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93" r:id="rId16"/>
    <p:sldId id="294" r:id="rId17"/>
    <p:sldId id="295" r:id="rId18"/>
    <p:sldId id="296" r:id="rId19"/>
    <p:sldId id="261" r:id="rId20"/>
    <p:sldId id="286" r:id="rId21"/>
    <p:sldId id="292" r:id="rId22"/>
    <p:sldId id="288" r:id="rId23"/>
    <p:sldId id="290" r:id="rId24"/>
    <p:sldId id="289" r:id="rId25"/>
    <p:sldId id="291" r:id="rId26"/>
    <p:sldId id="297" r:id="rId27"/>
    <p:sldId id="298" r:id="rId28"/>
    <p:sldId id="299" r:id="rId29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ec46" initials="s" lastIdx="1" clrIdx="0">
    <p:extLst>
      <p:ext uri="{19B8F6BF-5375-455C-9EA6-DF929625EA0E}">
        <p15:presenceInfo xmlns:p15="http://schemas.microsoft.com/office/powerpoint/2012/main" userId="smec46" providerId="None"/>
      </p:ext>
    </p:extLst>
  </p:cmAuthor>
  <p:cmAuthor id="2" name="sonia faria silva" initials="sfs" lastIdx="1" clrIdx="1">
    <p:extLst>
      <p:ext uri="{19B8F6BF-5375-455C-9EA6-DF929625EA0E}">
        <p15:presenceInfo xmlns:p15="http://schemas.microsoft.com/office/powerpoint/2012/main" userId="82c41dd142c485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4" autoAdjust="0"/>
    <p:restoredTop sz="94434" autoAdjust="0"/>
  </p:normalViewPr>
  <p:slideViewPr>
    <p:cSldViewPr snapToGrid="0">
      <p:cViewPr varScale="1">
        <p:scale>
          <a:sx n="65" d="100"/>
          <a:sy n="65" d="100"/>
        </p:scale>
        <p:origin x="96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11T11:01:34.369" idx="1">
    <p:pos x="6814" y="412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24/08/2016</a:t>
            </a:r>
            <a:endParaRPr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24/08/2016</a:t>
            </a:r>
            <a:endParaRPr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Clique para editar o texto Mestre</a:t>
            </a:r>
          </a:p>
          <a:p>
            <a:pPr lvl="1" rtl="0"/>
            <a:r>
              <a:t>Segundo nível</a:t>
            </a:r>
          </a:p>
          <a:p>
            <a:pPr lvl="2" rtl="0"/>
            <a:r>
              <a:t>Terceiro nível</a:t>
            </a:r>
          </a:p>
          <a:p>
            <a:pPr lvl="3" rtl="0"/>
            <a:r>
              <a:t>Quarto nível</a:t>
            </a:r>
          </a:p>
          <a:p>
            <a:pPr lvl="4" rtl="0"/>
            <a:r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1145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pt-BR" smtClean="0"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748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rtl="0"/>
            <a:fld id="{022B156B-59AE-415F-B24B-8756D48BB977}" type="slidenum">
              <a:rPr lang="en-US" smtClean="0"/>
              <a:pPr rtl="0"/>
              <a:t>‹nº›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514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71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smtClean="0"/>
              <a:pPr rtl="0"/>
              <a:t>‹nº›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051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smtClean="0"/>
              <a:pPr rtl="0"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12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75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smtClean="0"/>
              <a:pPr rtl="0"/>
              <a:t>‹nº›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13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smtClean="0"/>
              <a:pPr rtl="0"/>
              <a:t>‹nº›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750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smtClean="0"/>
              <a:pPr rtl="0"/>
              <a:t>‹nº›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556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smtClean="0"/>
              <a:pPr rtl="0"/>
              <a:t>‹nº›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947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Imagens com Leg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t-BR" smtClean="0"/>
              <a:t>Clique para editar o título mestre</a:t>
            </a:r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orma Liv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Forma Liv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Forma Liv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Forma Liv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Forma Liv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Forma Liv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Forma Liv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Forma Liv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Forma Liv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Forma Liv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Forma Liv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Forma Liv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Espaço Reservado para Imagem 33" descr="Um espaço reservado vazio para adicionar uma imagem. Clique no espaço reservado e selecione a imagem que você deseja adicionar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t-BR" smtClean="0"/>
              <a:t>Clique no ícone para adicionar uma imagem</a:t>
            </a:r>
            <a:endParaRPr dirty="0"/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t-BR" smtClean="0"/>
              <a:t>Clique para editar o texto mestre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orma Liv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Forma Liv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Forma Liv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Forma Liv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Forma Liv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Forma Liv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Forma Liv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Forma Liv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Forma Liv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Forma Liv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Forma Liv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Forma Liv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Espaço Reservado para Imagem 33" descr="Um espaço reservado vazio para adicionar uma imagem. Clique no espaço reservado e selecione a imagem que você deseja adicionar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t-BR" smtClean="0"/>
              <a:t>Clique no ícone para adicionar uma imagem</a:t>
            </a:r>
            <a:endParaRPr dirty="0"/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t-BR" smtClean="0"/>
              <a:t>Clique para editar o texto mestre</a:t>
            </a:r>
          </a:p>
        </p:txBody>
      </p:sp>
      <p:sp>
        <p:nvSpPr>
          <p:cNvPr id="8" name="Espaço Reservado para o Número do Slid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‹nº›</a:t>
            </a:fld>
            <a:endParaRPr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24/08/2016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ês Imagens com Leg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smtClean="0"/>
              <a:t>Clique para editar o título mestre</a:t>
            </a:r>
            <a:endParaRPr lang="pt-BR"/>
          </a:p>
        </p:txBody>
      </p:sp>
      <p:grpSp>
        <p:nvGrpSpPr>
          <p:cNvPr id="52" name="Gru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orma Liv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Forma Liv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Forma Liv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Forma Liv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Forma Liv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Forma Liv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Forma Liv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Forma Liv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Forma Liv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Forma Liv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Forma Liv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Forma Liv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Espaço Reservado para Imagem 33" descr="Um espaço reservado vazio para adicionar uma imagem. Clique no espaço reservado e selecione a imagem que você deseja adicionar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t-BR" smtClean="0"/>
              <a:t>Clique no ícone para adicionar uma imagem</a:t>
            </a:r>
            <a:endParaRPr dirty="0"/>
          </a:p>
        </p:txBody>
      </p:sp>
      <p:sp>
        <p:nvSpPr>
          <p:cNvPr id="81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t-BR" smtClean="0"/>
              <a:t>Clique para editar o texto mestre</a:t>
            </a:r>
          </a:p>
        </p:txBody>
      </p:sp>
      <p:grpSp>
        <p:nvGrpSpPr>
          <p:cNvPr id="84" name="Gru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a Liv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Forma Liv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Forma Liv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Forma Liv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Forma Liv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Forma Liv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Forma Liv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Forma Liv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Forma Liv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Forma Liv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Forma Liv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Forma Liv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Espaço Reservado para Imagem 33" descr="Um espaço reservado vazio para adicionar uma imagem. Clique no espaço reservado e selecione a imagem que você deseja adicionar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t-BR" smtClean="0"/>
              <a:t>Clique no ícone para adicionar uma imagem</a:t>
            </a:r>
            <a:endParaRPr dirty="0"/>
          </a:p>
        </p:txBody>
      </p:sp>
      <p:sp>
        <p:nvSpPr>
          <p:cNvPr id="82" name="Espaço Reservado para Tex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t-BR" smtClean="0"/>
              <a:t>Clique para editar o texto mestre</a:t>
            </a:r>
          </a:p>
        </p:txBody>
      </p:sp>
      <p:grpSp>
        <p:nvGrpSpPr>
          <p:cNvPr id="97" name="Gru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orma Liv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Forma Liv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Forma Liv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Forma Liv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Forma Liv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Forma Liv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Forma Liv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Forma Liv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Forma Liv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Forma Liv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Forma Liv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Forma Liv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Espaço Reservado para Imagem 33" descr="Um espaço reservado vazio para adicionar uma imagem. Clique no espaço reservado e selecione a imagem que você deseja adicionar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t-BR" smtClean="0"/>
              <a:t>Clique no ícone para adicionar uma imagem</a:t>
            </a:r>
            <a:endParaRPr dirty="0"/>
          </a:p>
        </p:txBody>
      </p:sp>
      <p:sp>
        <p:nvSpPr>
          <p:cNvPr id="83" name="Espaço Reservado para Tex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t-BR" smtClean="0"/>
              <a:t>Clique para editar o texto mestre</a:t>
            </a:r>
          </a:p>
        </p:txBody>
      </p:sp>
      <p:sp>
        <p:nvSpPr>
          <p:cNvPr id="8" name="Espaço Reservado para o Número do Slid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‹nº›</a:t>
            </a:fld>
            <a:endParaRPr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24/08/2016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71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ês Imagens com Leg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pt-BR" smtClean="0"/>
              <a:t>Clique para editar o título mestre</a:t>
            </a:r>
            <a:endParaRPr lang="pt-BR"/>
          </a:p>
        </p:txBody>
      </p:sp>
      <p:grpSp>
        <p:nvGrpSpPr>
          <p:cNvPr id="84" name="Gru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a Liv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Forma Liv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Forma Liv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Forma Liv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Forma Liv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Forma Liv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Forma Liv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Forma Liv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Forma Liv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Forma Liv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Forma Liv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Forma Liv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Espaço Reservado para Imagem 33" descr="Um espaço reservado vazio para adicionar uma imagem. Clique no espaço reservado e selecione a imagem que você deseja adicionar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t-BR" smtClean="0"/>
              <a:t>Clique no ícone para adicionar uma imagem</a:t>
            </a:r>
            <a:endParaRPr dirty="0"/>
          </a:p>
        </p:txBody>
      </p:sp>
      <p:grpSp>
        <p:nvGrpSpPr>
          <p:cNvPr id="98" name="Gru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orma Liv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Forma Liv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Forma Liv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Forma Liv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Forma Liv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Forma Liv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Forma Liv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Forma Liv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Forma Liv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Forma Liv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Forma Liv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Forma Liv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Espaço Reservado para Imagem 33" descr="Um espaço reservado vazio para adicionar uma imagem. Clique no espaço reservado e selecione a imagem que você deseja adicionar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t-BR" smtClean="0"/>
              <a:t>Clique no ícone para adicionar uma imagem</a:t>
            </a:r>
            <a:endParaRPr dirty="0"/>
          </a:p>
        </p:txBody>
      </p:sp>
      <p:grpSp>
        <p:nvGrpSpPr>
          <p:cNvPr id="112" name="Gru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orma Liv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Forma Liv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Forma Liv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Forma Liv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Forma Liv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Forma Liv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Forma Liv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Forma Liv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Forma Liv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Forma Liv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Forma Liv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Forma Liv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Espaço Reservado para Imagem 33" descr="Um espaço reservado vazio para adicionar uma imagem. Clique no espaço reservado e selecione a imagem que você deseja adicionar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t-BR" smtClean="0"/>
              <a:t>Clique no ícone para adicionar uma imagem</a:t>
            </a:r>
            <a:endParaRPr dirty="0"/>
          </a:p>
        </p:txBody>
      </p:sp>
      <p:sp>
        <p:nvSpPr>
          <p:cNvPr id="126" name="Espaço Reservado para Tex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t-BR" smtClean="0"/>
              <a:t>Clique para editar o texto mestre</a:t>
            </a:r>
          </a:p>
        </p:txBody>
      </p:sp>
      <p:sp>
        <p:nvSpPr>
          <p:cNvPr id="8" name="Espaço Reservado para o Número do Slid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‹nº›</a:t>
            </a:fld>
            <a:endParaRPr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24/08/2016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3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67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pt-BR" smtClean="0"/>
              <a:t>‹nº›</a:t>
            </a:fld>
            <a:endParaRPr lang="pt-B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63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en-US" smtClean="0"/>
              <a:pPr rtl="0"/>
              <a:t>‹nº›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96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69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pt-BR" smtClean="0"/>
              <a:pPr rtl="0"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21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57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r>
              <a:rPr lang="en-US" smtClean="0"/>
              <a:t>24/08/2016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022B156B-59AE-415F-B24B-8756D48BB977}" type="slidenum">
              <a:rPr lang="en-US" smtClean="0"/>
              <a:pPr rtl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6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660" r:id="rId18"/>
    <p:sldLayoutId id="2147483661" r:id="rId19"/>
    <p:sldLayoutId id="2147483662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oescola.com/wp-content/uploads/2017/07/atividades-folclore-4.jpg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escola.com/2017/05/10-ATIVIDADES-ALFABETIZACAO-FESTA-JUNINA-IMPRIMIR.HTML/MUSICA-JUNINA-CAPELINHA-MELAO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t.slideshare.net/TEREZINHAPOETIZA/HISTRIAS-EM-QUADRINHOS-48960961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tudopratico.com.br/onomatopeia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tividadespedagogicas.net/2014/12/historia-em-quadrinhos-para-producao-de-texto.html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aadiaeducacao.pr.gov.br/portals/cadernospde/pdebusca/producoes_pde/2013/2013_unicentro_mat_pdp_rosane_pollon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espacoeducar.net/2011/07/ATIVIDADES-COM-O-TANGRAM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diaadiaeducacao.pr.gov.br/portals/cadernospde/pdebusca/producoes_pde/2013/2013_unicentro_mat_pdp_rosane_pollon.pdf" TargetMode="External"/><Relationship Id="rId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diaadiaeducacao.pr.gov.br/portals/cadernospde/pdebusca/producoes_pde/2013/2013_unicentro_mat_pdp_rosane_pollon.pdf" TargetMode="Externa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aadiaeducacao.pr.gov.br/portals/cadernospde/pdebusca/producoes_pde/2013/2013_unicentro_mat_pdp_rosane_pollon.pdf" TargetMode="Externa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aadiaeducacao.pr.gov.br/portals/cadernospde/pdebusca/producoes_pde/2013/2013_unicentro_mat_pdp_rosane_pollon.pdf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i0.wp.com/miriamveiga.com.br/wp-content/uploads/2030/05/24.08-Problemas-Folclore-Lobisomem-e-Mula-sem-cabe%C3%A7a-fl-1.jpg?ssl=1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ero.com.br/doc/nvc50s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docero.com.br/doc/nvc50se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r.pinterest.com/pin/387380005440114943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17883" y="1543806"/>
            <a:ext cx="721722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Ensino Fundamental </a:t>
            </a:r>
            <a:br>
              <a:rPr lang="pt-BR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FASE 3 </a:t>
            </a:r>
          </a:p>
          <a:p>
            <a:pPr algn="ctr"/>
            <a:r>
              <a:rPr lang="pt-BR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Língua </a:t>
            </a:r>
            <a:r>
              <a:rPr lang="pt-BR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Portuguesa</a:t>
            </a:r>
            <a:endParaRPr lang="pt-BR" sz="3600" dirty="0"/>
          </a:p>
        </p:txBody>
      </p:sp>
      <p:pic>
        <p:nvPicPr>
          <p:cNvPr id="5" name="Imagem 4" descr="Brasã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90" y="373033"/>
            <a:ext cx="1398561" cy="15463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2517883" y="4507498"/>
            <a:ext cx="75601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Secretaria </a:t>
            </a:r>
            <a:r>
              <a:rPr lang="pt-BR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Municipal de Educação e Cultura de Alfenas</a:t>
            </a:r>
          </a:p>
          <a:p>
            <a:pPr algn="ctr"/>
            <a:r>
              <a:rPr lang="pt-BR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29" y="769434"/>
            <a:ext cx="10805532" cy="528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77" y="813923"/>
            <a:ext cx="10749774" cy="517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0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2" y="669072"/>
            <a:ext cx="10760927" cy="545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4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45" y="707564"/>
            <a:ext cx="10749776" cy="5341434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58645" y="6048998"/>
            <a:ext cx="6096000" cy="63947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https://ensinarhoje.com/wp-content/uploads/2019/08/Hist%C3%B3ria-em-Quadrinhos-Turma-da-Monica-Folclore.docx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15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95" y="1293541"/>
            <a:ext cx="5648818" cy="156639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95" y="2943941"/>
            <a:ext cx="5648818" cy="162805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94" y="4656004"/>
            <a:ext cx="5648819" cy="172472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195" y="1343371"/>
            <a:ext cx="4923989" cy="3033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801436" y="666617"/>
            <a:ext cx="10818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ATIVIDADE 1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-COMPLETE O TEXTO COM APOIO DAS PALAVRAS AO LADO, ESCREVENDO-OS CORRETAMENTE NO SEU CADERNO.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926411" y="5429250"/>
            <a:ext cx="4263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TTPS://WWW.SOESCOLA.COM/WP-CONTENT/UPLOADS/2017/07/ATIVIDADES-FOLCLORE-4.JPG</a:t>
            </a: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6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25458" y="960398"/>
            <a:ext cx="911054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ATIVIDADE </a:t>
            </a:r>
            <a:r>
              <a:rPr lang="pt-B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CANTE A MÚSICA,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E,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SEU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CADERNO, REESCREVA-A,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FAZENDO UMA BONITA ILUSTRAÇÃO:</a:t>
            </a:r>
          </a:p>
          <a:p>
            <a:endParaRPr lang="pt-BR" dirty="0"/>
          </a:p>
          <a:p>
            <a:endParaRPr lang="pt-BR" sz="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/>
          </a:p>
          <a:p>
            <a:endParaRPr lang="pt-BR" dirty="0" smtClean="0"/>
          </a:p>
          <a:p>
            <a:endParaRPr lang="pt-BR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21529" y="1565910"/>
            <a:ext cx="6168391" cy="478917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</p:pic>
      <p:sp>
        <p:nvSpPr>
          <p:cNvPr id="5" name="Retângulo 4"/>
          <p:cNvSpPr/>
          <p:nvPr/>
        </p:nvSpPr>
        <p:spPr>
          <a:xfrm rot="16200000">
            <a:off x="8434039" y="286333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HTTPS://WWW.SOESCOLA.COM/2017/05/10-ATIVIDADES-ALFABETIZACAO-FESTA-JUNINA-IMPRIMIR.HTML/MUSICA-JUNINA-CAPELINHA-MELAO</a:t>
            </a: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55874" y="2192304"/>
            <a:ext cx="30331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CAPELINHA DE MELÃO</a:t>
            </a:r>
          </a:p>
          <a:p>
            <a:endParaRPr lang="pt-BR" b="1" dirty="0"/>
          </a:p>
          <a:p>
            <a:pPr algn="ctr"/>
            <a:r>
              <a:rPr lang="pt-BR" dirty="0"/>
              <a:t>CAPELINHA DE MELÃO</a:t>
            </a:r>
          </a:p>
          <a:p>
            <a:pPr algn="ctr"/>
            <a:r>
              <a:rPr lang="pt-BR" dirty="0"/>
              <a:t>     É DE SÃO JOÃO</a:t>
            </a:r>
          </a:p>
          <a:p>
            <a:pPr algn="ctr"/>
            <a:r>
              <a:rPr lang="pt-BR" dirty="0"/>
              <a:t>É DE CRAVO É DE ROSA,</a:t>
            </a:r>
          </a:p>
          <a:p>
            <a:pPr algn="ctr"/>
            <a:r>
              <a:rPr lang="pt-BR" dirty="0"/>
              <a:t>     É DE MAJERICÃO</a:t>
            </a:r>
          </a:p>
          <a:p>
            <a:pPr algn="ctr"/>
            <a:r>
              <a:rPr lang="pt-BR" dirty="0"/>
              <a:t>SÃO JOÃO ESTÁ DORMINDO</a:t>
            </a:r>
          </a:p>
          <a:p>
            <a:pPr algn="ctr"/>
            <a:r>
              <a:rPr lang="pt-BR" dirty="0"/>
              <a:t>     NÃO ACORDA , NÃO</a:t>
            </a:r>
          </a:p>
          <a:p>
            <a:pPr algn="ctr"/>
            <a:r>
              <a:rPr lang="pt-BR" dirty="0"/>
              <a:t>ACORDAI, ACORDAI,</a:t>
            </a:r>
          </a:p>
          <a:p>
            <a:pPr algn="ctr"/>
            <a:r>
              <a:rPr lang="pt-BR" dirty="0"/>
              <a:t>      ACORDAI, JOÃO!</a:t>
            </a:r>
          </a:p>
        </p:txBody>
      </p:sp>
    </p:spTree>
    <p:extLst>
      <p:ext uri="{BB962C8B-B14F-4D97-AF65-F5344CB8AC3E}">
        <p14:creationId xmlns:p14="http://schemas.microsoft.com/office/powerpoint/2010/main" val="23818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16876" y="792384"/>
            <a:ext cx="103480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504C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VAMOS APRENDER UM POUCO SOBRE AS HISTÓRIAS EM QUADRINHOS</a:t>
            </a:r>
          </a:p>
          <a:p>
            <a:pPr algn="ctr"/>
            <a:r>
              <a:rPr lang="pt-BR" b="1" dirty="0" smtClean="0">
                <a:solidFill>
                  <a:srgbClr val="3B3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HISTÓRIAS EM QUADRINHOS</a:t>
            </a:r>
          </a:p>
          <a:p>
            <a:r>
              <a:rPr lang="pt-BR" dirty="0" smtClean="0">
                <a:solidFill>
                  <a:srgbClr val="3B3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QUE É? SÃO CONSIDERADAS TEXTOS LITERÁRIOS DE ENTRETENIMENTO. ESSE GÊNERO TEXTUAL É UTILIZADO PARA CONTAR HISTÓRIAS COM A AJUDA DE IMAGENS, O QUE FACILITA A COMPREENSÃO DO LEITOR.</a:t>
            </a:r>
          </a:p>
          <a:p>
            <a:r>
              <a:rPr lang="pt-BR" dirty="0" smtClean="0">
                <a:solidFill>
                  <a:srgbClr val="3B3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MUITAS VEZES ENCONTRAMOS NAS HISTÓRIAS EM QUADRINHOS, BALÕES, ONOMATOPEIA, ETC.</a:t>
            </a:r>
          </a:p>
          <a:p>
            <a:endParaRPr lang="pt-BR" dirty="0" smtClean="0">
              <a:solidFill>
                <a:srgbClr val="3B3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solidFill>
                  <a:srgbClr val="3B3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ENTÃO, PARA QUE SERVEM OS BALÕES? ELES SERVEM PARA EXPRESSAR :</a:t>
            </a:r>
          </a:p>
          <a:p>
            <a:endParaRPr lang="pt-BR" dirty="0" smtClean="0">
              <a:solidFill>
                <a:srgbClr val="3B3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 smtClean="0">
              <a:solidFill>
                <a:srgbClr val="3B3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solidFill>
                <a:srgbClr val="3B3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 smtClean="0">
              <a:solidFill>
                <a:srgbClr val="3B3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solidFill>
                <a:srgbClr val="3B3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 smtClean="0">
              <a:solidFill>
                <a:srgbClr val="3B3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>
              <a:solidFill>
                <a:srgbClr val="3B3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ide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873" y="3545743"/>
            <a:ext cx="6556915" cy="270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 rot="16200000">
            <a:off x="8486264" y="2727253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HTTPS://PT.SLIDESHARE.NET/TEREZINHAPOETIZA/HISTRIAS-EM-QUADRINHOS-48960961</a:t>
            </a: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 rot="16200000">
            <a:off x="8301598" y="276297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DOCPLAYER.COM.BR/9380595-A-LEITURA-EM-QUADRINHOS-NA-ESCOLA-POSSIBILIDADES-PEDAGOGICAS-MATERIAL-ELABORADO-POR-ALINE-OLIVEIRA-ELIANA-OIKO-E-GHISENE-GONCALVES.HTML</a:t>
            </a: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42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nomatope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82" y="2096428"/>
            <a:ext cx="9334113" cy="39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136882" y="671965"/>
            <a:ext cx="9222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3B3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AS </a:t>
            </a:r>
            <a:r>
              <a:rPr lang="pt-BR" dirty="0" smtClean="0">
                <a:solidFill>
                  <a:srgbClr val="3B3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ONOMATOPEIAS? </a:t>
            </a:r>
            <a:r>
              <a:rPr lang="pt-BR" dirty="0">
                <a:solidFill>
                  <a:srgbClr val="3B3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QUE É ISSO? </a:t>
            </a:r>
            <a:r>
              <a:rPr lang="pt-BR" dirty="0" smtClean="0">
                <a:solidFill>
                  <a:srgbClr val="3B3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solidFill>
                  <a:srgbClr val="3B3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IMITAM SONS.</a:t>
            </a:r>
            <a:r>
              <a:rPr lang="pt-BR" dirty="0"/>
              <a:t> </a:t>
            </a:r>
            <a:endParaRPr lang="pt-BR" dirty="0" smtClean="0"/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ONOMATOPEIAS SERVEM PARA DESCREVER OS SONS DO MUNDO, COMO O LATIDO DE UM CACHORRO, O TOCAR DE UM TELEFONE, O APITO DO TREM, O CANTO DE PÁSSAROS, BATIDAS, ETC.</a:t>
            </a:r>
            <a:endParaRPr lang="pt-BR" dirty="0">
              <a:solidFill>
                <a:srgbClr val="3B3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 rot="16200000">
            <a:off x="10202714" y="2528040"/>
            <a:ext cx="24192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https://www.estudopratico.com.br/onomatopeia/</a:t>
            </a: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55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59365" y="693136"/>
            <a:ext cx="103037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ATIVIDADE </a:t>
            </a:r>
            <a:r>
              <a:rPr lang="pt-B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</a:t>
            </a:r>
            <a:r>
              <a:rPr lang="pt-BR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VAMOS FAZER UMA HISTÓRIA EM </a:t>
            </a:r>
            <a:r>
              <a:rPr lang="pt-BR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QUADRINHOS? </a:t>
            </a:r>
            <a:endParaRPr lang="pt-BR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HISTÓRIA EM QUADRINHOS “NOSSO FOLCLORE” DA TURMA DA MÔNICA, ALGUNS PERSONAGENS  FICARAM COM MEDO.  E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VOCÊ? TAMBÉM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TÊM MEDO DE ALGUM DESSES PERSONAGENS?  QUAL?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SERÁ QUE ELES EXISTEM DE VERDADE?  JÁ TEVE MEDO DE OUTRA COISA? DO QUÊ?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FICAR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SOZINHO?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ESCURO?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 DE BRUXA? </a:t>
            </a:r>
            <a:b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ELABORE UMA HISTÓRIA EM QUADRINHOS NO SEU CADERNO ATRAVÉS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DESENHOS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COM ESTA  TEMÁTICA, UTILIZANDO OS BALÕES OU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ONOMATOPEIAS: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redacao e producao de tex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02" y="3278459"/>
            <a:ext cx="10549054" cy="304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 rot="16200000">
            <a:off x="8437756" y="2737845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https://atividadespedagogicas.net/2014/12/historia-em-quadrinhos-para-producao-de-texto.html</a:t>
            </a: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7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94408" y="1567732"/>
            <a:ext cx="7409468" cy="1828800"/>
          </a:xfrm>
        </p:spPr>
        <p:txBody>
          <a:bodyPr rtlCol="0">
            <a:normAutofit fontScale="90000"/>
          </a:bodyPr>
          <a:lstStyle/>
          <a:p>
            <a:r>
              <a:rPr lang="pt-B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Ensino Fundamental </a:t>
            </a:r>
            <a:br>
              <a:rPr lang="pt-B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FASE 3</a:t>
            </a:r>
            <a:r>
              <a:rPr lang="pt-B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t-B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Matemática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45296" y="3900312"/>
            <a:ext cx="7086600" cy="914400"/>
          </a:xfrm>
        </p:spPr>
        <p:txBody>
          <a:bodyPr rtlCol="0">
            <a:norm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Secretaria Municipal de Educação e Cultura de Alfenas</a:t>
            </a:r>
          </a:p>
          <a:p>
            <a:pPr algn="ctr"/>
            <a:r>
              <a:rPr lang="pt-BR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pic>
        <p:nvPicPr>
          <p:cNvPr id="4" name="Imagem 3" descr="Brasã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99" y="311085"/>
            <a:ext cx="1398561" cy="1546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3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Desenhos do Folclore brasileiro para imprimir e colorir — SÓ ESC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79" y="776231"/>
            <a:ext cx="10171522" cy="517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5514682" y="5911978"/>
            <a:ext cx="49113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smtClean="0"/>
              <a:t>Fonte da imagem:  https</a:t>
            </a:r>
            <a:r>
              <a:rPr lang="pt-BR" sz="1000" dirty="0"/>
              <a:t>://www.soescola.com/2017/07/desenhos-do-folclore-brasileiro.html</a:t>
            </a:r>
          </a:p>
        </p:txBody>
      </p:sp>
    </p:spTree>
    <p:extLst>
      <p:ext uri="{BB962C8B-B14F-4D97-AF65-F5344CB8AC3E}">
        <p14:creationId xmlns:p14="http://schemas.microsoft.com/office/powerpoint/2010/main" val="295385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44978" y="1264355"/>
            <a:ext cx="918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644" y="654755"/>
            <a:ext cx="6493052" cy="5323679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916340" y="731271"/>
            <a:ext cx="33127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AGORA QUE VOCÊ JÁ OUVIU FALAR DAS LENDAS, VAMOS APRENDER UM POUCO DE UMA LENDA QUE É APLICADA À MATEMÁTICA: A LENDA DO TANGRAM.  JÁ OUVIU FALAR SOBRE O TANGRAM, COMO SURGIU, COMO FUNCIONA?</a:t>
            </a:r>
          </a:p>
        </p:txBody>
      </p:sp>
      <p:sp>
        <p:nvSpPr>
          <p:cNvPr id="3" name="Retângulo 2"/>
          <p:cNvSpPr/>
          <p:nvPr/>
        </p:nvSpPr>
        <p:spPr>
          <a:xfrm>
            <a:off x="2572720" y="6067691"/>
            <a:ext cx="930759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http://www.diaadiaeducacao.pr.gov.br/portals/cadernospde/pdebusca/producoes_pde/2013/2013_unicentro_mat_pdp_rosane_pollon.pdf</a:t>
            </a: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914400" y="3657600"/>
            <a:ext cx="3281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TURMA DA MÔNICA, TAMBÉM VAI NOS CONTAR UM POUCO SOBRE O TANGRAM NO PRÓXIMO SLIDE.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26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 rot="5400000">
            <a:off x="9902861" y="2750827"/>
            <a:ext cx="489204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1155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HTTPS://WWW.ESPACOEDUCAR.NET/2011/07/ATIVIDADES-COM-O-TANGRAM.HTML</a:t>
            </a:r>
            <a:r>
              <a:rPr kumimoji="0" lang="pt-BR" altLang="pt-BR" sz="1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pt-BR" alt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315523" y="4750864"/>
            <a:ext cx="1125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33" name="Picture 9" descr="https://1.bp.blogspot.com/-52-ZlYxAE6c/ThZ2Rz0oRfI/AAAAAAAAFLQ/eTKlLo1yPsc/s640/A+HIST%25C3%2593RIA+DO+TANGRAM+COM+A+TURMA+DA+MONICA+ESPA%25C3%2587O+EDUCAR+LIZA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3335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1.bp.blogspot.com/-xONGvByZG_0/ThZ14xg872I/AAAAAAAAFLM/dpR0ioWsWjM/s640/HISTORIA+DO+TANGRAM+COM+A+TURMA+DA+MONICA+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60" y="0"/>
            <a:ext cx="58037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8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80863" y="869275"/>
            <a:ext cx="9334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ATIVIDADE 1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 smtClean="0"/>
              <a:t>- VAMOS CONSTRUIR UM TANGRAN DE PAPEL? VEJA O PASSO A PASSO. </a:t>
            </a:r>
          </a:p>
          <a:p>
            <a:r>
              <a:rPr lang="pt-BR" dirty="0" smtClean="0"/>
              <a:t>VAMOS PRECISAR APENAS  DE UMA FOLHA SULFITE E TESOURA.</a:t>
            </a:r>
            <a:endParaRPr lang="pt-BR" dirty="0"/>
          </a:p>
        </p:txBody>
      </p:sp>
      <p:pic>
        <p:nvPicPr>
          <p:cNvPr id="3076" name="Picture 4" descr="http://2.bp.blogspot.com/_DdyRxRXaXIQ/SjUwHGRaBCI/AAAAAAAAAAo/tCch4EmsR-4/s1600/image00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620" y="2610261"/>
            <a:ext cx="2093675" cy="94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3.bp.blogspot.com/_DdyRxRXaXIQ/SjUwHCufZyI/AAAAAAAAAAg/epODUdErXno/s1600/image00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64" y="2781876"/>
            <a:ext cx="2824270" cy="167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2.bp.blogspot.com/_DdyRxRXaXIQ/SjUwHQxpkaI/AAAAAAAAAAw/MKXL7Aop0kc/s1600/image00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70" y="5284531"/>
            <a:ext cx="3009062" cy="81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080864" y="1871597"/>
            <a:ext cx="38236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rgbClr val="341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COM UMA FOLHA DE PAPEL A4, OBTÉM UM QUADRADO, ATRAVÉS DAS SEGUINTES DOBRAGENS E RECORTE.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842431" y="1871597"/>
            <a:ext cx="483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rgbClr val="341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DOBRA O QUADRADO AO MEIO E RECORTA-O DE MODO A OBTERES 2 TRIÂNGULOS (A E B).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80863" y="4628735"/>
            <a:ext cx="43943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rgbClr val="341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DOBRA O TRIÂNGULO A AO MEIO PARA OBTERES 2 TRIÂNGULOS MAIS PEQUENOS (1 E 2).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572720" y="6067691"/>
            <a:ext cx="930759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http://www.diaadiaeducacao.pr.gov.br/portals/cadernospde/pdebusca/producoes_pde/2013/2013_unicentro_mat_pdp_rosane_pollon.pdf</a:t>
            </a: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6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4.bp.blogspot.com/_DdyRxRXaXIQ/SjUxh0FtRDI/AAAAAAAAABQ/6riWTK-htyw/s1600/image0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945" y="1396888"/>
            <a:ext cx="3563109" cy="120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http://2.bp.blogspot.com/_DdyRxRXaXIQ/SjUxh1CbOMI/AAAAAAAAABY/bKVKohyf6OM/s1600/image01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264" y="3937689"/>
            <a:ext cx="2286000" cy="192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://2.bp.blogspot.com/_DdyRxRXaXIQ/SjUwHmW4GcI/AAAAAAAAABA/YIQw7NBQaoE/s1600/image01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84" y="3958937"/>
            <a:ext cx="3501736" cy="19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1.bp.blogspot.com/_DdyRxRXaXIQ/SjUwHXMMmWI/AAAAAAAAAA4/VlS8WI4GA9w/s1600/image008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58" y="1396888"/>
            <a:ext cx="4186562" cy="164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149458" y="798672"/>
            <a:ext cx="51474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rgbClr val="341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NO TRIÂNGULO B, MARCA O MEIO, DOBRA O VÉRTICE OPOSTO E RECORTA-O PARA OBTERES O TRIÂNGULO 3.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149458" y="3151627"/>
            <a:ext cx="48357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rgbClr val="341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DOBRA O TRAPÉZIO AO MEIO, VOLTA A DOBRAR UMA DAS PARTES E RECORTA-O DE MODO A OBTERES O TRIÂNGULO 4 E O QUADRADO 5.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296891" y="798672"/>
            <a:ext cx="46620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rgbClr val="341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 DOBRA O TRAPÉZIO E RECORTA PARA OBTERES O TRIÂNGULO 6 E O PARALELOGRAMO 7.</a:t>
            </a:r>
            <a:endParaRPr lang="pt-B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6296890" y="3175590"/>
            <a:ext cx="4662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rgbClr val="3414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 NO FIM PODES VOLTAR A JUNTAR AS FIGURAS DO TANGRAN E TENTAR CONSTRUIR OUTRAS FIGURAS</a:t>
            </a:r>
            <a:r>
              <a:rPr lang="pt-BR" dirty="0" smtClean="0">
                <a:solidFill>
                  <a:srgbClr val="341473"/>
                </a:solidFill>
                <a:latin typeface="arial" panose="020B0604020202020204" pitchFamily="34" charset="0"/>
              </a:rPr>
              <a:t>.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2572720" y="6067691"/>
            <a:ext cx="930759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http://www.diaadiaeducacao.pr.gov.br/portals/cadernospde/pdebusca/producoes_pde/2013/2013_unicentro_mat_pdp_rosane_pollon.pdf</a:t>
            </a: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9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049482" y="1018310"/>
            <a:ext cx="82711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ATIVIDADE </a:t>
            </a:r>
            <a:r>
              <a:rPr lang="pt-B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ANALISE AS FIGURAS GEOMÉTRICAS QUE SÃO SETE PEÇAS DO TANGRAN. MARQUE A ALTERNATIVA ONDE ESTÃO AS FORMAS DE  CADA UMA DAS SETE PEÇAS: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– (   ) 5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TRIÂNGULOS DE VÁRIOS TAMANHOS;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QUADRADO;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PARALELOGRAMO.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– (   ) 3 TRIÂNGULOS DO MESMO TAMANHO, 2 QUADRADOS.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– (   ) 1 TRIÂNGULO E 6 QUADRADOS.</a:t>
            </a:r>
          </a:p>
          <a:p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– (   ) 3 RETÂNGULO, 2 QUADRADOS E 2 TRIÂNGULOS.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6" descr="http://2.bp.blogspot.com/_DdyRxRXaXIQ/SjUxh1CbOMI/AAAAAAAAABY/bKVKohyf6OM/s1600/image01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536" y="2057400"/>
            <a:ext cx="2026227" cy="203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572720" y="6067691"/>
            <a:ext cx="930759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http://www.diaadiaeducacao.pr.gov.br/portals/cadernospde/pdebusca/producoes_pde/2013/2013_unicentro_mat_pdp_rosane_pollon.pdf</a:t>
            </a: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54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032361" y="758723"/>
            <a:ext cx="975086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ATIVIDADE </a:t>
            </a:r>
            <a:r>
              <a:rPr lang="pt-B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</a:t>
            </a:r>
            <a:r>
              <a:rPr lang="pt-BR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USANDO AS SETE PEÇAS DO TANGRAM TENTE FORMAR AS SEGUINTES FIGURAS:    </a:t>
            </a:r>
            <a:endParaRPr lang="pt-B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61" y="1405054"/>
            <a:ext cx="9750867" cy="488423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572720" y="6067691"/>
            <a:ext cx="930759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http://www.diaadiaeducacao.pr.gov.br/portals/cadernospde/pdebusca/producoes_pde/2013/2013_unicentro_mat_pdp_rosane_pollon.pdf</a:t>
            </a: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23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111299" y="5777442"/>
            <a:ext cx="760141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https://i0.wp.com/miriamveiga.com.br/wp-content/uploads/2030/05/24.08-Problemas-Folclore-Lobisomem-e-Mula-sem-cabe%C3%A7a-fl-1.jpg?ssl=1</a:t>
            </a: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795" y="3811594"/>
            <a:ext cx="8172450" cy="192405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028647" y="824519"/>
            <a:ext cx="1692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ATIVIDADE </a:t>
            </a:r>
            <a:r>
              <a:rPr lang="pt-BR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2578351" y="824519"/>
            <a:ext cx="354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- </a:t>
            </a:r>
            <a:r>
              <a:rPr lang="pt-BR" b="1" dirty="0" smtClean="0"/>
              <a:t>LOUCO POR UM OSSINHO 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1028647" y="1275575"/>
            <a:ext cx="96235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OS </a:t>
            </a:r>
            <a:r>
              <a:rPr lang="pt-BR" dirty="0" smtClean="0"/>
              <a:t>LOBISOMENS </a:t>
            </a:r>
            <a:r>
              <a:rPr lang="pt-BR" dirty="0" smtClean="0"/>
              <a:t>PODEM PARECER ASSUSTADORES, MAS O </a:t>
            </a:r>
            <a:r>
              <a:rPr lang="pt-BR" dirty="0" smtClean="0"/>
              <a:t>LOBISOMEM </a:t>
            </a:r>
            <a:r>
              <a:rPr lang="pt-BR" dirty="0" smtClean="0"/>
              <a:t>LOURIVAL GOSTA MESMO É DE COLETAR OSSINHOS NA LUA CHEIA. DESTA </a:t>
            </a:r>
            <a:r>
              <a:rPr lang="pt-BR" dirty="0" smtClean="0"/>
              <a:t>VEZ, </a:t>
            </a:r>
            <a:r>
              <a:rPr lang="pt-BR" dirty="0" smtClean="0"/>
              <a:t>ELE CONSEGUIU JUNTAR 9 0SSINHOS E QUER ENTERRÁ-LOS IGUALMENTE EM 3 BURACOS QUE CAVOU. QUANTOS OSSINHOS  SERÃO COLOCADOS EM CADA BURACO? DESENHE ESTES BURACOS NO SEU CADERNO E VÁ COLOCANDO OS OSSINHOS UM A UM, E DESCUBRA QUANTOS FOI ENTERRADO EM CADA BURACO.</a:t>
            </a:r>
          </a:p>
          <a:p>
            <a:r>
              <a:rPr lang="pt-BR" dirty="0" smtClean="0"/>
              <a:t>DEPOIS MARQUE A RESPOSTA CORRETA:</a:t>
            </a:r>
          </a:p>
          <a:p>
            <a:r>
              <a:rPr lang="pt-BR" dirty="0" smtClean="0"/>
              <a:t>A- (   )   6</a:t>
            </a:r>
          </a:p>
          <a:p>
            <a:r>
              <a:rPr lang="pt-BR" dirty="0" smtClean="0"/>
              <a:t>B- (   )   4</a:t>
            </a:r>
          </a:p>
          <a:p>
            <a:r>
              <a:rPr lang="pt-BR" dirty="0" smtClean="0"/>
              <a:t>C- </a:t>
            </a:r>
            <a:r>
              <a:rPr lang="pt-BR" dirty="0"/>
              <a:t>(   )   </a:t>
            </a:r>
            <a:r>
              <a:rPr lang="pt-BR" dirty="0" smtClean="0"/>
              <a:t>3</a:t>
            </a:r>
            <a:endParaRPr lang="pt-BR" dirty="0"/>
          </a:p>
          <a:p>
            <a:r>
              <a:rPr lang="pt-BR" dirty="0" smtClean="0"/>
              <a:t>D-(   </a:t>
            </a:r>
            <a:r>
              <a:rPr lang="pt-BR" dirty="0"/>
              <a:t>)   </a:t>
            </a:r>
            <a:r>
              <a:rPr lang="pt-BR" dirty="0" smtClean="0"/>
              <a:t>2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2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874060" y="806824"/>
            <a:ext cx="572844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GABARITO:</a:t>
            </a:r>
          </a:p>
          <a:p>
            <a:r>
              <a:rPr lang="pt-BR" b="1" dirty="0" smtClean="0"/>
              <a:t>ATIVIDADE 1</a:t>
            </a:r>
            <a:r>
              <a:rPr lang="pt-BR" dirty="0" smtClean="0"/>
              <a:t>: ESTE É O SACI. </a:t>
            </a:r>
          </a:p>
          <a:p>
            <a:r>
              <a:rPr lang="pt-BR" dirty="0" smtClean="0"/>
              <a:t>ELE ÉUM NEGRINHO MUITO LEVADO, QUE ADORA</a:t>
            </a:r>
          </a:p>
          <a:p>
            <a:r>
              <a:rPr lang="pt-BR" dirty="0" smtClean="0"/>
              <a:t>FAZER TRAVESSURA COM AS PESSOAS.</a:t>
            </a:r>
          </a:p>
          <a:p>
            <a:r>
              <a:rPr lang="pt-BR" dirty="0" smtClean="0"/>
              <a:t>SACI USA SEMPRE UM GORRO VERMELHO NA CABEÇA E VIVE COM UM CACHIMBO NA BOCA. </a:t>
            </a:r>
          </a:p>
          <a:p>
            <a:endParaRPr lang="pt-BR" dirty="0"/>
          </a:p>
          <a:p>
            <a:r>
              <a:rPr lang="pt-BR" dirty="0" smtClean="0"/>
              <a:t>O CURUPIRA É UM MENINO QUE VIVE NAS MATAS.</a:t>
            </a:r>
          </a:p>
          <a:p>
            <a:r>
              <a:rPr lang="pt-BR" dirty="0" smtClean="0"/>
              <a:t>ELE É AMIGO DOS ANIMAIS E PROTEGE TODA A FLORESTA DE CAÇADORES.</a:t>
            </a:r>
          </a:p>
          <a:p>
            <a:r>
              <a:rPr lang="pt-BR" dirty="0" smtClean="0"/>
              <a:t>O CURUPIRA TEM CABELOS VERMELHOS E OS PÉS </a:t>
            </a:r>
          </a:p>
          <a:p>
            <a:r>
              <a:rPr lang="pt-BR" dirty="0" smtClean="0"/>
              <a:t>VORADOS PARA TRÁS.</a:t>
            </a:r>
          </a:p>
          <a:p>
            <a:endParaRPr lang="pt-BR" dirty="0"/>
          </a:p>
          <a:p>
            <a:r>
              <a:rPr lang="pt-BR" dirty="0" smtClean="0"/>
              <a:t>O HOMEM VIRA LOBSOMEM TODA VEZ QUE NASCE UM MENINO DEPOIS DE SETE FILHAS.</a:t>
            </a:r>
          </a:p>
          <a:p>
            <a:r>
              <a:rPr lang="pt-BR" dirty="0" smtClean="0"/>
              <a:t>ELE APARECE EM SEXTA-FEIRA DE LUA CHEIA.</a:t>
            </a:r>
          </a:p>
          <a:p>
            <a:r>
              <a:rPr lang="pt-BR" dirty="0" smtClean="0"/>
              <a:t>O LOBSOMEM É PELUDO E TEM GARRAS </a:t>
            </a:r>
          </a:p>
          <a:p>
            <a:r>
              <a:rPr lang="pt-BR" dirty="0" smtClean="0"/>
              <a:t>NO LUGAR DE UNHAS.</a:t>
            </a:r>
          </a:p>
          <a:p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6884892" y="908627"/>
            <a:ext cx="404756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ATIVIDADE 2:</a:t>
            </a:r>
          </a:p>
          <a:p>
            <a:endParaRPr lang="pt-BR" b="1" dirty="0" smtClean="0"/>
          </a:p>
          <a:p>
            <a:r>
              <a:rPr lang="pt-BR" b="1" dirty="0" smtClean="0"/>
              <a:t>CAPELINHA </a:t>
            </a:r>
            <a:r>
              <a:rPr lang="pt-BR" b="1" dirty="0"/>
              <a:t>DE MELÃO</a:t>
            </a:r>
          </a:p>
          <a:p>
            <a:endParaRPr lang="pt-BR" b="1" dirty="0"/>
          </a:p>
          <a:p>
            <a:pPr algn="ctr"/>
            <a:r>
              <a:rPr lang="pt-BR" dirty="0"/>
              <a:t>CAPELINHA DE MELÃO</a:t>
            </a:r>
          </a:p>
          <a:p>
            <a:pPr algn="ctr"/>
            <a:r>
              <a:rPr lang="pt-BR" dirty="0"/>
              <a:t>     É DE SÃO JOÃO</a:t>
            </a:r>
          </a:p>
          <a:p>
            <a:pPr algn="ctr"/>
            <a:r>
              <a:rPr lang="pt-BR" dirty="0"/>
              <a:t>É DE CRAVO É DE ROSA,</a:t>
            </a:r>
          </a:p>
          <a:p>
            <a:pPr algn="ctr"/>
            <a:r>
              <a:rPr lang="pt-BR" dirty="0"/>
              <a:t>     É DE MAJERICÃO</a:t>
            </a:r>
          </a:p>
          <a:p>
            <a:pPr algn="ctr"/>
            <a:r>
              <a:rPr lang="pt-BR" dirty="0"/>
              <a:t>SÃO JOÃO ESTÁ DORMINDO</a:t>
            </a:r>
          </a:p>
          <a:p>
            <a:pPr algn="ctr"/>
            <a:r>
              <a:rPr lang="pt-BR" dirty="0"/>
              <a:t>     NÃO ACORDA , NÃO</a:t>
            </a:r>
          </a:p>
          <a:p>
            <a:pPr algn="ctr"/>
            <a:r>
              <a:rPr lang="pt-BR" dirty="0"/>
              <a:t>ACORDAI, ACORDAI,</a:t>
            </a:r>
          </a:p>
          <a:p>
            <a:pPr algn="ctr"/>
            <a:r>
              <a:rPr lang="pt-BR" dirty="0"/>
              <a:t>      ACORDAI, </a:t>
            </a:r>
            <a:r>
              <a:rPr lang="pt-BR" dirty="0" smtClean="0"/>
              <a:t>JOÃO</a:t>
            </a:r>
          </a:p>
          <a:p>
            <a:r>
              <a:rPr lang="pt-BR" b="1" dirty="0" smtClean="0"/>
              <a:t>ATIVIDADE 3: </a:t>
            </a:r>
            <a:r>
              <a:rPr lang="pt-BR" dirty="0" smtClean="0"/>
              <a:t>ESTA ATIVIDADE DEPENDERÁ DA CRIATIVIDADE DO ALUNO OU A ALUNA.</a:t>
            </a:r>
            <a:r>
              <a:rPr lang="pt-BR" b="1" dirty="0" smtClean="0"/>
              <a:t> </a:t>
            </a:r>
            <a:endParaRPr lang="pt-BR" b="1" dirty="0"/>
          </a:p>
          <a:p>
            <a:pPr algn="ctr"/>
            <a:endParaRPr lang="pt-BR" dirty="0"/>
          </a:p>
          <a:p>
            <a:pPr algn="ctr"/>
            <a:endParaRPr lang="pt-BR" dirty="0" smtClean="0"/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760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6141" y="1035424"/>
            <a:ext cx="95339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MATEMÁTICA</a:t>
            </a:r>
          </a:p>
          <a:p>
            <a:r>
              <a:rPr lang="pt-BR" b="1" dirty="0" smtClean="0"/>
              <a:t>ATIVIDADE 1: </a:t>
            </a:r>
            <a:r>
              <a:rPr lang="pt-BR" dirty="0" smtClean="0"/>
              <a:t>PARA A CONSTRUÇÃO DO TANGRAM O ALUNO OU A ALUNA DEVERÁ TER  MUITA ATENÇAÕ.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b="1" dirty="0"/>
              <a:t>ATIVIDADE </a:t>
            </a:r>
            <a:r>
              <a:rPr lang="pt-BR" b="1" dirty="0" smtClean="0"/>
              <a:t>2 – </a:t>
            </a:r>
            <a:r>
              <a:rPr lang="pt-BR" dirty="0" smtClean="0"/>
              <a:t>O TANGRAM POSSUI 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TRIÂNGULOS DE VÁRIOS TAMANHOS;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QUADRADO;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PARALELOGRAMO</a:t>
            </a:r>
            <a:r>
              <a:rPr lang="pt-BR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RESPOSTA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CORRETA É A LETRA –</a:t>
            </a:r>
            <a:r>
              <a:rPr lang="pt-B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  <a:p>
            <a:endParaRPr lang="pt-B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b="1" dirty="0"/>
          </a:p>
          <a:p>
            <a:r>
              <a:rPr lang="pt-BR" b="1" dirty="0" smtClean="0"/>
              <a:t>ATIVIDADE 3 </a:t>
            </a:r>
            <a:r>
              <a:rPr lang="pt-BR" dirty="0" smtClean="0"/>
              <a:t>- COLOQUE AS PEÇAS NOS LUGARES CORRETOS.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 smtClean="0"/>
          </a:p>
          <a:p>
            <a:endParaRPr lang="pt-BR" b="1" dirty="0"/>
          </a:p>
          <a:p>
            <a:r>
              <a:rPr lang="pt-BR" b="1" dirty="0" smtClean="0"/>
              <a:t>ATIVIDADE 4: </a:t>
            </a:r>
            <a:r>
              <a:rPr lang="pt-BR" dirty="0"/>
              <a:t>NOS BURACOS DEVERÃO SER ENTERRADOS 3 </a:t>
            </a:r>
            <a:r>
              <a:rPr lang="pt-BR" dirty="0" smtClean="0"/>
              <a:t>OSSOS. RESPOSTA </a:t>
            </a:r>
            <a:r>
              <a:rPr lang="pt-BR" dirty="0"/>
              <a:t>CORRETA É A LETRA-</a:t>
            </a:r>
            <a:r>
              <a:rPr lang="pt-BR" b="1" dirty="0"/>
              <a:t> C</a:t>
            </a:r>
          </a:p>
          <a:p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848" y="3574580"/>
            <a:ext cx="3092824" cy="125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2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rofessora fica no quadro-negro. | Vetor Premiu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75" y="769819"/>
            <a:ext cx="9964132" cy="511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128940" y="1451728"/>
            <a:ext cx="597659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 HÁ NECESSIDADE DE REALIZAR A IMPRESSÃO DESTE MATERIAL. </a:t>
            </a:r>
          </a:p>
          <a:p>
            <a:pPr algn="just"/>
            <a:r>
              <a:rPr lang="pt-BR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ATIVIDADES </a:t>
            </a:r>
            <a:r>
              <a:rPr lang="pt-BR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 SÃO OBRIGATÓRIAS. </a:t>
            </a:r>
          </a:p>
          <a:p>
            <a:pPr algn="just"/>
            <a:r>
              <a:rPr lang="pt-BR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pt-BR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 ALUNOS IRÃO REVER ESTAS ATIVIDADES NA VOLTA ÀS AULAS. </a:t>
            </a:r>
          </a:p>
          <a:p>
            <a:pPr algn="just"/>
            <a:endParaRPr lang="pt-BR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BR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VAMOS COMEÇAR!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708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9740" y="700048"/>
            <a:ext cx="4943475" cy="158115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003609" y="2551838"/>
            <a:ext cx="99357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VOCÊ JÁ DEVE TER OUVIDO FALAR DE </a:t>
            </a:r>
            <a:r>
              <a:rPr lang="pt-BR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FOLCLORE,</a:t>
            </a: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CERTO? MAS VOCÊ JÁ PAROU E PENSOU SOBRE O SIGNIFICADO DESSA PALAVRA? SEU CONCEITO? </a:t>
            </a: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AFINAL, </a:t>
            </a: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QUE É FOLCLORE? VOCÊ SABIA QUE NO BRASIL HÁ UM DIA DESTINADO À COMEMORAÇÃO DO FOLCLORE?</a:t>
            </a:r>
            <a:endParaRPr lang="pt-BR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ETIMOLOGIA DA PALAVRA FOLCLORE NOS LEVA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DOIS TERMOS EM INGLÊS: 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FOLK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E </a:t>
            </a:r>
            <a:r>
              <a:rPr lang="pt-B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LORE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CUJOS SIGNIFICADOS SÃO RESPECTIVAMENTE: POVO E CONHECIMENTO. TRADUZINDO AO “PÉ-DA-LETRA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SERIA ALGO COMO CONHECIMENTO DE UM POVO OU CONHECIMENTO POPULAR.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 rot="16200000">
            <a:off x="10462481" y="1510527"/>
            <a:ext cx="18517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https://docero.com.br/doc/nvc50se</a:t>
            </a: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11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8147" y="844470"/>
            <a:ext cx="9478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ENTENDEMOS FOLCLORE COMO O REPERTÓRIO DE HISTÓRIAS POPULARES (MITOS E LENDAS) DE UMA DETERMINADA SOCIEDADE, QUE SÃO REPASSADAS ORALMENTE DE UMA GERAÇÃO A OUTRA AO LONGO DA HISTÓRIA DE UM POVO.</a:t>
            </a:r>
          </a:p>
          <a:p>
            <a:pPr algn="just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TERMO FOLK LORE FOI EMPREGADO PELA PRIMEIRA VEZ EM 22 DE AGOSTO DE 1846, CONSAGRANDO ATÉ NOSSOS DIAS O MÊS DE AGOSTO COMO MÊS DO FOLCLORE.</a:t>
            </a:r>
          </a:p>
          <a:p>
            <a:endParaRPr lang="pt-B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601201" y="2520176"/>
            <a:ext cx="194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732822" y="2289344"/>
            <a:ext cx="23839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HTTPS://DOCERO.COM.BR/DOC/NVC50SE</a:t>
            </a:r>
            <a:endParaRPr lang="pt-B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886" y="2404760"/>
            <a:ext cx="3702204" cy="347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437394" y="3500580"/>
            <a:ext cx="49511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REALIZAR AS ATIVIDADES PROPOSTAS, VOCÊ DEVERÁ LER A HISTÓRIA EM QUADRINHO  DA TURMA DA </a:t>
            </a:r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MÔNICA: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NOSSO FOLCLORE”. </a:t>
            </a:r>
          </a:p>
          <a:p>
            <a:pPr algn="just"/>
            <a:r>
              <a:rPr lang="pt-B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ATRAVÉS 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LEITURA CONHECEREMOS UM POUCO DO QUE É FOLCLORE.</a:t>
            </a:r>
          </a:p>
          <a:p>
            <a:pPr algn="just"/>
            <a:endParaRPr lang="pt-B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950684" y="5814689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https://br.pinterest.com/pin/387380005440114943</a:t>
            </a:r>
            <a:r>
              <a:rPr lang="pt-BR" dirty="0">
                <a:hlinkClick r:id="rId4"/>
              </a:rPr>
              <a:t>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5434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2" y="501805"/>
            <a:ext cx="10716322" cy="57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07" y="750336"/>
            <a:ext cx="10861288" cy="539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685800"/>
            <a:ext cx="10584180" cy="54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7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50" y="718695"/>
            <a:ext cx="10633804" cy="55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ânico">
  <a:themeElements>
    <a:clrScheme name="Orgâ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â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â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Tema do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1394</TotalTime>
  <Words>1051</Words>
  <Application>Microsoft Office PowerPoint</Application>
  <PresentationFormat>Widescreen</PresentationFormat>
  <Paragraphs>142</Paragraphs>
  <Slides>28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5" baseType="lpstr">
      <vt:lpstr>Arial</vt:lpstr>
      <vt:lpstr>Arial</vt:lpstr>
      <vt:lpstr>Calibri</vt:lpstr>
      <vt:lpstr>Garamond</vt:lpstr>
      <vt:lpstr>Segoe Print</vt:lpstr>
      <vt:lpstr>Times New Roman</vt:lpstr>
      <vt:lpstr>Orgânico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Ensino Fundamental  FASE 3 Matemática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do Título</dc:title>
  <dc:creator>smec17</dc:creator>
  <cp:lastModifiedBy>smec01</cp:lastModifiedBy>
  <cp:revision>114</cp:revision>
  <dcterms:created xsi:type="dcterms:W3CDTF">2020-07-13T13:22:48Z</dcterms:created>
  <dcterms:modified xsi:type="dcterms:W3CDTF">2020-08-14T15:10:59Z</dcterms:modified>
</cp:coreProperties>
</file>