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 id="2147483711" r:id="rId3"/>
  </p:sldMasterIdLst>
  <p:sldIdLst>
    <p:sldId id="267" r:id="rId4"/>
    <p:sldId id="264" r:id="rId5"/>
    <p:sldId id="263" r:id="rId6"/>
    <p:sldId id="258" r:id="rId7"/>
    <p:sldId id="262" r:id="rId8"/>
    <p:sldId id="259" r:id="rId9"/>
    <p:sldId id="266" r:id="rId10"/>
    <p:sldId id="260" r:id="rId11"/>
    <p:sldId id="265" r:id="rId12"/>
    <p:sldId id="261" r:id="rId13"/>
    <p:sldId id="268" r:id="rId14"/>
    <p:sldId id="269"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3" d="100"/>
          <a:sy n="63" d="100"/>
        </p:scale>
        <p:origin x="84"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6/15/2020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316921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6/15/2020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3904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6/15/2020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08844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6/15/2020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5067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6/15/2020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1259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6/15/2020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74751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6/15/2020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270277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6/15/2020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4215074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58B02BD-A5B7-4E43-A9C0-AFF91095EE11}" type="datetimeFigureOut">
              <a:rPr lang="pt-BR" smtClean="0"/>
              <a:t>15/06/2020</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367232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58B02BD-A5B7-4E43-A9C0-AFF91095EE11}" type="datetimeFigureOut">
              <a:rPr lang="pt-BR" smtClean="0"/>
              <a:t>15/06/2020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837680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A58B02BD-A5B7-4E43-A9C0-AFF91095EE11}" type="datetimeFigureOut">
              <a:rPr lang="pt-BR" smtClean="0"/>
              <a:t>15/06/2020</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370747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6/15/2020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3665815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58B02BD-A5B7-4E43-A9C0-AFF91095EE11}" type="datetimeFigureOut">
              <a:rPr lang="pt-BR" smtClean="0"/>
              <a:t>15/06/2020</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4158081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58B02BD-A5B7-4E43-A9C0-AFF91095EE11}" type="datetimeFigureOut">
              <a:rPr lang="pt-BR" smtClean="0"/>
              <a:t>15/06/2020</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9114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58B02BD-A5B7-4E43-A9C0-AFF91095EE11}" type="datetimeFigureOut">
              <a:rPr lang="pt-BR" smtClean="0"/>
              <a:t>15/06/2020</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50093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B02BD-A5B7-4E43-A9C0-AFF91095EE11}" type="datetimeFigureOut">
              <a:rPr lang="pt-BR" smtClean="0"/>
              <a:t>15/06/2020</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2346904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A58B02BD-A5B7-4E43-A9C0-AFF91095EE11}" type="datetimeFigureOut">
              <a:rPr lang="pt-BR" smtClean="0"/>
              <a:t>15/06/2020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3408853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A58B02BD-A5B7-4E43-A9C0-AFF91095EE11}" type="datetimeFigureOut">
              <a:rPr lang="pt-BR" smtClean="0"/>
              <a:t>15/06/2020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457572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A58B02BD-A5B7-4E43-A9C0-AFF91095EE11}" type="datetimeFigureOut">
              <a:rPr lang="pt-BR" smtClean="0"/>
              <a:t>15/06/2020</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1411984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A58B02BD-A5B7-4E43-A9C0-AFF91095EE11}" type="datetimeFigureOut">
              <a:rPr lang="pt-BR" smtClean="0"/>
              <a:t>15/06/2020</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5125C0-83FB-4556-A717-E4799623D50B}"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3151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A58B02BD-A5B7-4E43-A9C0-AFF91095EE11}" type="datetimeFigureOut">
              <a:rPr lang="pt-BR" smtClean="0"/>
              <a:t>15/06/2020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3896194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A58B02BD-A5B7-4E43-A9C0-AFF91095EE11}" type="datetimeFigureOut">
              <a:rPr lang="pt-BR" smtClean="0"/>
              <a:t>15/06/2020</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5125C0-83FB-4556-A717-E4799623D50B}"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666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6/15/2020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5488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A58B02BD-A5B7-4E43-A9C0-AFF91095EE11}" type="datetimeFigureOut">
              <a:rPr lang="pt-BR" smtClean="0"/>
              <a:t>15/06/2020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3076216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58B02BD-A5B7-4E43-A9C0-AFF91095EE11}" type="datetimeFigureOut">
              <a:rPr lang="pt-BR" smtClean="0"/>
              <a:t>15/06/2020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3170718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58B02BD-A5B7-4E43-A9C0-AFF91095EE11}" type="datetimeFigureOut">
              <a:rPr lang="pt-BR" smtClean="0"/>
              <a:t>15/06/2020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5125C0-83FB-4556-A717-E4799623D50B}" type="slidenum">
              <a:rPr lang="pt-BR" smtClean="0"/>
              <a:t>‹nº›</a:t>
            </a:fld>
            <a:endParaRPr lang="pt-BR"/>
          </a:p>
        </p:txBody>
      </p:sp>
    </p:spTree>
    <p:extLst>
      <p:ext uri="{BB962C8B-B14F-4D97-AF65-F5344CB8AC3E}">
        <p14:creationId xmlns:p14="http://schemas.microsoft.com/office/powerpoint/2010/main" val="4102540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041077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128861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022492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836561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041337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297634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15043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6/15/2020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06003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367277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13654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555719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82252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064048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31657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6968590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033673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13397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6/15/2020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4467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6/15/2020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333546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6/15/2020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46938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6/15/2020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2995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6/15/2020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2526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58B02BD-A5B7-4E43-A9C0-AFF91095EE11}" type="datetimeFigureOut">
              <a:rPr lang="pt-BR" smtClean="0"/>
              <a:t>15/06/2020</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25125C0-83FB-4556-A717-E4799623D50B}" type="slidenum">
              <a:rPr lang="pt-BR" smtClean="0"/>
              <a:t>‹nº›</a:t>
            </a:fld>
            <a:endParaRPr lang="pt-BR"/>
          </a:p>
        </p:txBody>
      </p:sp>
    </p:spTree>
    <p:extLst>
      <p:ext uri="{BB962C8B-B14F-4D97-AF65-F5344CB8AC3E}">
        <p14:creationId xmlns:p14="http://schemas.microsoft.com/office/powerpoint/2010/main" val="21437418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58B02BD-A5B7-4E43-A9C0-AFF91095EE11}" type="datetimeFigureOut">
              <a:rPr lang="pt-BR" smtClean="0"/>
              <a:t>15/06/2020</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25125C0-83FB-4556-A717-E4799623D50B}" type="slidenum">
              <a:rPr lang="pt-BR" smtClean="0"/>
              <a:t>‹nº›</a:t>
            </a:fld>
            <a:endParaRPr lang="pt-BR"/>
          </a:p>
        </p:txBody>
      </p:sp>
    </p:spTree>
    <p:extLst>
      <p:ext uri="{BB962C8B-B14F-4D97-AF65-F5344CB8AC3E}">
        <p14:creationId xmlns:p14="http://schemas.microsoft.com/office/powerpoint/2010/main" val="10987659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16308824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9.gif"/><Relationship Id="rId1" Type="http://schemas.openxmlformats.org/officeDocument/2006/relationships/slideLayout" Target="../slideLayouts/slideLayout18.xml"/><Relationship Id="rId6" Type="http://schemas.openxmlformats.org/officeDocument/2006/relationships/hyperlink" Target="https://www.jadair.asso.fr/page/template.php?page=res" TargetMode="External"/><Relationship Id="rId5" Type="http://schemas.openxmlformats.org/officeDocument/2006/relationships/hyperlink" Target="https://tenor.com/search/corona-gifs" TargetMode="External"/><Relationship Id="rId4" Type="http://schemas.openxmlformats.org/officeDocument/2006/relationships/hyperlink" Target="https://www.youtube.com/watch?v=3dm6pq6akQ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br.pinterest.com/pin/388928117819787774/" TargetMode="External"/><Relationship Id="rId2" Type="http://schemas.openxmlformats.org/officeDocument/2006/relationships/image" Target="../media/image17.gif"/><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m.gifanimados.com/Gifs-Tecnologia/Animaciones-Equipos-Sonido/Megafonos/Animadora-Con-Megafono-90620.php" TargetMode="External"/><Relationship Id="rId2" Type="http://schemas.openxmlformats.org/officeDocument/2006/relationships/image" Target="../media/image2.gif"/><Relationship Id="rId1" Type="http://schemas.openxmlformats.org/officeDocument/2006/relationships/slideLayout" Target="../slideLayouts/slideLayout34.xml"/><Relationship Id="rId5" Type="http://schemas.openxmlformats.org/officeDocument/2006/relationships/image" Target="../media/image3.gif"/><Relationship Id="rId4" Type="http://schemas.openxmlformats.org/officeDocument/2006/relationships/hyperlink" Target="https://br.pinterest.com/pin/26557170926529487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ana.gov.br/noticias/diretoria-colegiada-aprova-medidas-em-decorrencia-do-novo-coronavirus-covid-19/cartilha_coronavirus.pdf/view" TargetMode="External"/><Relationship Id="rId2"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hyperlink" Target="https://br.freepik.com/vetores-premium/menino-feliz-apontando-dedo_2178474.htm" TargetMode="External"/><Relationship Id="rId5" Type="http://schemas.openxmlformats.org/officeDocument/2006/relationships/image" Target="../media/image6.jpeg"/><Relationship Id="rId4" Type="http://schemas.openxmlformats.org/officeDocument/2006/relationships/hyperlink" Target="https://drive.google.com/file/d/1WoyueUThO-nxSdyKAnOOgd7SHI4m9jOE/view?fbclid=IwAR2VG49PA8Y8BeUoPEAimUSzWotsFsndPTF-A4I9ycLgx3X5dzbHh10Fs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msn.com/pt-br/noticias/brasil/rio-j&#225;-tem-mais-de-67-mil-casos-de-coronav&#237;rus-mortes-passam-de-6-700/ar-BB15acKm?ocid=spartan-dhp-feeds" TargetMode="External"/><Relationship Id="rId1" Type="http://schemas.openxmlformats.org/officeDocument/2006/relationships/slideLayout" Target="../slideLayouts/slideLayout18.xml"/><Relationship Id="rId4" Type="http://schemas.openxmlformats.org/officeDocument/2006/relationships/hyperlink" Target="https://br.pinterest.com/lizkrucker/gifs-para-todo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7gK3-QG363o" TargetMode="External"/><Relationship Id="rId2" Type="http://schemas.openxmlformats.org/officeDocument/2006/relationships/image" Target="../media/image8.gif"/><Relationship Id="rId1" Type="http://schemas.openxmlformats.org/officeDocument/2006/relationships/slideLayout" Target="../slideLayouts/slideLayout18.xml"/><Relationship Id="rId6" Type="http://schemas.openxmlformats.org/officeDocument/2006/relationships/hyperlink" Target="https://tenor.com/search/coronavirus-gifs" TargetMode="External"/><Relationship Id="rId5" Type="http://schemas.openxmlformats.org/officeDocument/2006/relationships/image" Target="../media/image9.gif"/><Relationship Id="rId4" Type="http://schemas.openxmlformats.org/officeDocument/2006/relationships/hyperlink" Target="https://estacao-da-leitura.webnode.pt/espa%C3%A7o-crian%C3%A7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tempo.com.br/coronavirus/minas-gerais-ultrapassa-3-mil-casos-confirmados-de-coronavirus-e-tem-118-mortos-1.2335255" TargetMode="External"/><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hyperlink" Target="https://tenor.com/search/coronavirus-gifs" TargetMode="Externa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UgAGtEBleM" TargetMode="External"/><Relationship Id="rId2" Type="http://schemas.openxmlformats.org/officeDocument/2006/relationships/image" Target="../media/image11.gif"/><Relationship Id="rId1" Type="http://schemas.openxmlformats.org/officeDocument/2006/relationships/slideLayout" Target="../slideLayouts/slideLayout18.xml"/><Relationship Id="rId6" Type="http://schemas.openxmlformats.org/officeDocument/2006/relationships/hyperlink" Target="https://tenor.com/search/corona-gifs" TargetMode="External"/><Relationship Id="rId5" Type="http://schemas.openxmlformats.org/officeDocument/2006/relationships/hyperlink" Target="https://sites.google.com/site/karenpaulettehernandezdiaz25/tics" TargetMode="Externa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hyperlink" Target="https://tenor.com/search/corona-gifs" TargetMode="External"/><Relationship Id="rId5" Type="http://schemas.openxmlformats.org/officeDocument/2006/relationships/image" Target="../media/image12.gif"/><Relationship Id="rId4" Type="http://schemas.openxmlformats.org/officeDocument/2006/relationships/hyperlink" Target="https://www.eshopsatelite.com.br/acessorio-satelital/418-satfinder-sathero-profissional-sh-300hd-satelites-dvb-s-dvb-s2.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7gK3-QG363o" TargetMode="External"/><Relationship Id="rId2" Type="http://schemas.openxmlformats.org/officeDocument/2006/relationships/image" Target="../media/image9.gif"/><Relationship Id="rId1" Type="http://schemas.openxmlformats.org/officeDocument/2006/relationships/slideLayout" Target="../slideLayouts/slideLayout18.xml"/><Relationship Id="rId6" Type="http://schemas.openxmlformats.org/officeDocument/2006/relationships/hyperlink" Target="http://suzettepaula.blogspot.com/2008/11/atividades-de-cincias.html" TargetMode="External"/><Relationship Id="rId5" Type="http://schemas.openxmlformats.org/officeDocument/2006/relationships/hyperlink" Target="https://tenor.com/search/coronavirus-gifs" TargetMode="Externa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96930" y="2460203"/>
            <a:ext cx="8915399" cy="3743170"/>
          </a:xfrm>
        </p:spPr>
        <p:txBody>
          <a:bodyPr>
            <a:normAutofit fontScale="70000" lnSpcReduction="20000"/>
          </a:bodyPr>
          <a:lstStyle/>
          <a:p>
            <a:pPr algn="ctr">
              <a:lnSpc>
                <a:spcPct val="150000"/>
              </a:lnSpc>
            </a:pPr>
            <a:endParaRPr lang="pt-BR" dirty="0" smtClean="0">
              <a:solidFill>
                <a:schemeClr val="tx1"/>
              </a:solidFill>
              <a:latin typeface="Arial" panose="020B0604020202020204" pitchFamily="34" charset="0"/>
              <a:cs typeface="Arial" panose="020B0604020202020204" pitchFamily="34" charset="0"/>
            </a:endParaRPr>
          </a:p>
          <a:p>
            <a:pPr algn="ctr">
              <a:lnSpc>
                <a:spcPct val="150000"/>
              </a:lnSpc>
            </a:pPr>
            <a:r>
              <a:rPr lang="pt-BR" sz="5100" dirty="0">
                <a:solidFill>
                  <a:schemeClr val="tx1"/>
                </a:solidFill>
                <a:latin typeface="Times New Roman" panose="02020603050405020304" pitchFamily="18" charset="0"/>
                <a:cs typeface="Times New Roman" panose="02020603050405020304" pitchFamily="18" charset="0"/>
              </a:rPr>
              <a:t>9</a:t>
            </a:r>
            <a:r>
              <a:rPr lang="pt-BR" sz="5100" dirty="0" smtClean="0">
                <a:solidFill>
                  <a:schemeClr val="tx1"/>
                </a:solidFill>
                <a:latin typeface="Times New Roman" panose="02020603050405020304" pitchFamily="18" charset="0"/>
                <a:cs typeface="Times New Roman" panose="02020603050405020304" pitchFamily="18" charset="0"/>
              </a:rPr>
              <a:t>° ANO – ENSINO FUNDAMENTAL II</a:t>
            </a:r>
          </a:p>
          <a:p>
            <a:pPr algn="ctr">
              <a:lnSpc>
                <a:spcPct val="150000"/>
              </a:lnSpc>
            </a:pPr>
            <a:r>
              <a:rPr lang="pt-BR" sz="5100" b="1" dirty="0" smtClean="0">
                <a:solidFill>
                  <a:schemeClr val="tx1"/>
                </a:solidFill>
                <a:latin typeface="Times New Roman" panose="02020603050405020304" pitchFamily="18" charset="0"/>
                <a:cs typeface="Times New Roman" panose="02020603050405020304" pitchFamily="18" charset="0"/>
              </a:rPr>
              <a:t>MATEMÁTICA</a:t>
            </a:r>
            <a:endParaRPr lang="pt-BR" sz="510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pt-BR" dirty="0" smtClean="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pt-BR"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pt-BR" dirty="0" smtClean="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pt-BR" sz="2200" dirty="0" smtClean="0">
                <a:solidFill>
                  <a:schemeClr val="tx1"/>
                </a:solidFill>
                <a:latin typeface="Times New Roman" panose="02020603050405020304" pitchFamily="18" charset="0"/>
                <a:cs typeface="Times New Roman" panose="02020603050405020304" pitchFamily="18" charset="0"/>
              </a:rPr>
              <a:t>SECRETARIA  </a:t>
            </a:r>
            <a:r>
              <a:rPr lang="pt-BR" sz="2200" dirty="0">
                <a:solidFill>
                  <a:schemeClr val="tx1"/>
                </a:solidFill>
                <a:latin typeface="Times New Roman" panose="02020603050405020304" pitchFamily="18" charset="0"/>
                <a:cs typeface="Times New Roman" panose="02020603050405020304" pitchFamily="18" charset="0"/>
              </a:rPr>
              <a:t>MUNICIPAL DE EDUCAÇÃO E CULTURA DE ALFENAS</a:t>
            </a:r>
          </a:p>
          <a:p>
            <a:pPr algn="ctr"/>
            <a:endParaRPr lang="pt-BR" dirty="0">
              <a:solidFill>
                <a:schemeClr val="tx1"/>
              </a:solidFill>
              <a:latin typeface="Arial" panose="020B0604020202020204" pitchFamily="34" charset="0"/>
              <a:cs typeface="Arial" panose="020B0604020202020204" pitchFamily="34" charset="0"/>
            </a:endParaRPr>
          </a:p>
        </p:txBody>
      </p:sp>
      <p:pic>
        <p:nvPicPr>
          <p:cNvPr id="5" name="Imagem 4"/>
          <p:cNvPicPr>
            <a:picLocks noChangeAspect="1"/>
          </p:cNvPicPr>
          <p:nvPr/>
        </p:nvPicPr>
        <p:blipFill>
          <a:blip r:embed="rId2"/>
          <a:stretch>
            <a:fillRect/>
          </a:stretch>
        </p:blipFill>
        <p:spPr>
          <a:xfrm>
            <a:off x="5358505" y="506603"/>
            <a:ext cx="2192247" cy="1758616"/>
          </a:xfrm>
          <a:prstGeom prst="rect">
            <a:avLst/>
          </a:prstGeom>
        </p:spPr>
      </p:pic>
      <p:sp>
        <p:nvSpPr>
          <p:cNvPr id="4" name="Seta: para a Direita 3">
            <a:hlinkClick r:id="rId3" action="ppaction://hlinksldjump"/>
            <a:extLst>
              <a:ext uri="{FF2B5EF4-FFF2-40B4-BE49-F238E27FC236}">
                <a16:creationId xmlns:a16="http://schemas.microsoft.com/office/drawing/2014/main" xmlns="" id="{A0FCE417-3216-4935-B935-728B223EAA8D}"/>
              </a:ext>
            </a:extLst>
          </p:cNvPr>
          <p:cNvSpPr/>
          <p:nvPr/>
        </p:nvSpPr>
        <p:spPr>
          <a:xfrm>
            <a:off x="10503017" y="5763237"/>
            <a:ext cx="1283514" cy="620785"/>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ln w="0"/>
                <a:solidFill>
                  <a:schemeClr val="tx1"/>
                </a:solidFill>
                <a:effectLst>
                  <a:outerShdw blurRad="38100" dist="19050" dir="2700000" algn="tl" rotWithShape="0">
                    <a:schemeClr val="dk1">
                      <a:alpha val="40000"/>
                    </a:schemeClr>
                  </a:outerShdw>
                </a:effectLst>
              </a:rPr>
              <a:t>Clique aqui para continuar</a:t>
            </a:r>
          </a:p>
        </p:txBody>
      </p:sp>
    </p:spTree>
    <p:extLst>
      <p:ext uri="{BB962C8B-B14F-4D97-AF65-F5344CB8AC3E}">
        <p14:creationId xmlns:p14="http://schemas.microsoft.com/office/powerpoint/2010/main" val="2597971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819620" y="154729"/>
            <a:ext cx="9868288" cy="1015663"/>
          </a:xfrm>
          <a:prstGeom prst="rect">
            <a:avLst/>
          </a:prstGeom>
          <a:noFill/>
        </p:spPr>
        <p:txBody>
          <a:bodyPr wrap="square" rtlCol="0">
            <a:spAutoFit/>
          </a:bodyPr>
          <a:lstStyle/>
          <a:p>
            <a:pPr algn="just"/>
            <a:r>
              <a:rPr lang="pt-BR" sz="2400" b="1" dirty="0"/>
              <a:t>IV-</a:t>
            </a:r>
            <a:r>
              <a:rPr lang="pt-BR" b="1" dirty="0"/>
              <a:t> Augusto vai ao supermercado e deseja utilizar uma camiseta, uma bermuda, um tênis e uma máscara. Sabe-se que ele possui 6 camisetas, 5 bermudas, 3 tênis e 7 máscaras. De quantas maneiras distintas Augusto poderá vestir-se? </a:t>
            </a:r>
          </a:p>
        </p:txBody>
      </p:sp>
      <p:sp>
        <p:nvSpPr>
          <p:cNvPr id="8" name="Retângulo de cantos arredondados 20">
            <a:extLst>
              <a:ext uri="{FF2B5EF4-FFF2-40B4-BE49-F238E27FC236}">
                <a16:creationId xmlns:a16="http://schemas.microsoft.com/office/drawing/2014/main" xmlns="" id="{738CC3F0-F0C2-4130-AE0A-CAD1E1E96A50}"/>
              </a:ext>
            </a:extLst>
          </p:cNvPr>
          <p:cNvSpPr/>
          <p:nvPr/>
        </p:nvSpPr>
        <p:spPr>
          <a:xfrm>
            <a:off x="3100947" y="1776845"/>
            <a:ext cx="996089"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 270</a:t>
            </a:r>
          </a:p>
        </p:txBody>
      </p:sp>
      <p:sp>
        <p:nvSpPr>
          <p:cNvPr id="9" name="Elipse 8">
            <a:extLst>
              <a:ext uri="{FF2B5EF4-FFF2-40B4-BE49-F238E27FC236}">
                <a16:creationId xmlns:a16="http://schemas.microsoft.com/office/drawing/2014/main" xmlns="" id="{52FDF3B9-DC06-4CF8-B1A3-F1A5F31DBA51}"/>
              </a:ext>
            </a:extLst>
          </p:cNvPr>
          <p:cNvSpPr/>
          <p:nvPr/>
        </p:nvSpPr>
        <p:spPr>
          <a:xfrm>
            <a:off x="2688613" y="1776845"/>
            <a:ext cx="441324"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A</a:t>
            </a:r>
          </a:p>
        </p:txBody>
      </p:sp>
      <p:sp>
        <p:nvSpPr>
          <p:cNvPr id="10" name="Retângulo de cantos arredondados 20">
            <a:extLst>
              <a:ext uri="{FF2B5EF4-FFF2-40B4-BE49-F238E27FC236}">
                <a16:creationId xmlns:a16="http://schemas.microsoft.com/office/drawing/2014/main" xmlns="" id="{738CC3F0-F0C2-4130-AE0A-CAD1E1E96A50}"/>
              </a:ext>
            </a:extLst>
          </p:cNvPr>
          <p:cNvSpPr/>
          <p:nvPr/>
        </p:nvSpPr>
        <p:spPr>
          <a:xfrm>
            <a:off x="5748900" y="1845558"/>
            <a:ext cx="1065102"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  1890</a:t>
            </a:r>
          </a:p>
        </p:txBody>
      </p:sp>
      <p:sp>
        <p:nvSpPr>
          <p:cNvPr id="11" name="Elipse 10">
            <a:extLst>
              <a:ext uri="{FF2B5EF4-FFF2-40B4-BE49-F238E27FC236}">
                <a16:creationId xmlns:a16="http://schemas.microsoft.com/office/drawing/2014/main" xmlns="" id="{52FDF3B9-DC06-4CF8-B1A3-F1A5F31DBA51}"/>
              </a:ext>
            </a:extLst>
          </p:cNvPr>
          <p:cNvSpPr/>
          <p:nvPr/>
        </p:nvSpPr>
        <p:spPr>
          <a:xfrm>
            <a:off x="5502115" y="1845558"/>
            <a:ext cx="441324"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B</a:t>
            </a:r>
          </a:p>
        </p:txBody>
      </p:sp>
      <p:sp>
        <p:nvSpPr>
          <p:cNvPr id="14" name="Retângulo de cantos arredondados 20">
            <a:extLst>
              <a:ext uri="{FF2B5EF4-FFF2-40B4-BE49-F238E27FC236}">
                <a16:creationId xmlns:a16="http://schemas.microsoft.com/office/drawing/2014/main" xmlns="" id="{738CC3F0-F0C2-4130-AE0A-CAD1E1E96A50}"/>
              </a:ext>
            </a:extLst>
          </p:cNvPr>
          <p:cNvSpPr/>
          <p:nvPr/>
        </p:nvSpPr>
        <p:spPr>
          <a:xfrm>
            <a:off x="5748900" y="2793289"/>
            <a:ext cx="1065102"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  1990</a:t>
            </a:r>
          </a:p>
        </p:txBody>
      </p:sp>
      <p:sp>
        <p:nvSpPr>
          <p:cNvPr id="15" name="Elipse 14">
            <a:extLst>
              <a:ext uri="{FF2B5EF4-FFF2-40B4-BE49-F238E27FC236}">
                <a16:creationId xmlns:a16="http://schemas.microsoft.com/office/drawing/2014/main" xmlns="" id="{52FDF3B9-DC06-4CF8-B1A3-F1A5F31DBA51}"/>
              </a:ext>
            </a:extLst>
          </p:cNvPr>
          <p:cNvSpPr/>
          <p:nvPr/>
        </p:nvSpPr>
        <p:spPr>
          <a:xfrm>
            <a:off x="5502115" y="2793289"/>
            <a:ext cx="441324"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D</a:t>
            </a:r>
          </a:p>
        </p:txBody>
      </p:sp>
      <p:pic>
        <p:nvPicPr>
          <p:cNvPr id="16" name="Picture 2" descr="Coronavirus GIFs | Tenor">
            <a:extLst>
              <a:ext uri="{FF2B5EF4-FFF2-40B4-BE49-F238E27FC236}">
                <a16:creationId xmlns:a16="http://schemas.microsoft.com/office/drawing/2014/main" xmlns="" id="{B11BCBEE-B44C-401A-98B6-2D3367D5317E}"/>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57" y="1386707"/>
            <a:ext cx="606216" cy="606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oronavirus GIFs | Tenor">
            <a:extLst>
              <a:ext uri="{FF2B5EF4-FFF2-40B4-BE49-F238E27FC236}">
                <a16:creationId xmlns:a16="http://schemas.microsoft.com/office/drawing/2014/main" xmlns="" id="{0C4FD304-079B-4C14-AA14-D1033ACDA8D4}"/>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57" y="2281976"/>
            <a:ext cx="606216" cy="6062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oronavirus GIFs | Tenor">
            <a:extLst>
              <a:ext uri="{FF2B5EF4-FFF2-40B4-BE49-F238E27FC236}">
                <a16:creationId xmlns:a16="http://schemas.microsoft.com/office/drawing/2014/main" xmlns="" id="{98268E89-51DF-407B-9806-A988A7076379}"/>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57" y="3229707"/>
            <a:ext cx="606216" cy="60621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JADAIR Association des Insuffisants Respiratoires Côte de Jade ...">
            <a:extLst>
              <a:ext uri="{FF2B5EF4-FFF2-40B4-BE49-F238E27FC236}">
                <a16:creationId xmlns:a16="http://schemas.microsoft.com/office/drawing/2014/main" xmlns="" id="{A60F1089-6B32-4402-8621-0EB156F7D1B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16397" y="4399002"/>
            <a:ext cx="2476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Balão de Pensamento: Nuvem 2">
            <a:extLst>
              <a:ext uri="{FF2B5EF4-FFF2-40B4-BE49-F238E27FC236}">
                <a16:creationId xmlns:a16="http://schemas.microsoft.com/office/drawing/2014/main" xmlns="" id="{B5B94126-E176-43BB-A2DC-CB67B6DB25F2}"/>
              </a:ext>
            </a:extLst>
          </p:cNvPr>
          <p:cNvSpPr/>
          <p:nvPr/>
        </p:nvSpPr>
        <p:spPr>
          <a:xfrm>
            <a:off x="7101125" y="1210517"/>
            <a:ext cx="4258537" cy="2749133"/>
          </a:xfrm>
          <a:prstGeom prst="cloudCallou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xmlns="" id="{6724DE5E-4319-44C4-B38E-BC8B9BA94626}"/>
              </a:ext>
            </a:extLst>
          </p:cNvPr>
          <p:cNvSpPr/>
          <p:nvPr/>
        </p:nvSpPr>
        <p:spPr>
          <a:xfrm>
            <a:off x="7581141" y="1628127"/>
            <a:ext cx="3683490" cy="1631216"/>
          </a:xfrm>
          <a:prstGeom prst="rect">
            <a:avLst/>
          </a:prstGeom>
        </p:spPr>
        <p:txBody>
          <a:bodyPr wrap="square">
            <a:spAutoFit/>
          </a:bodyPr>
          <a:lstStyle/>
          <a:p>
            <a:r>
              <a:rPr lang="pt-BR" sz="1600" b="1" dirty="0"/>
              <a:t>SUGESTÃO DE VÍDEOAULA PARA ESSA ATIVIDADE:</a:t>
            </a:r>
          </a:p>
          <a:p>
            <a:endParaRPr lang="pt-BR" sz="1600" b="1" dirty="0"/>
          </a:p>
          <a:p>
            <a:r>
              <a:rPr lang="pt-BR" sz="1600" b="1" dirty="0">
                <a:solidFill>
                  <a:srgbClr val="FFC000"/>
                </a:solidFill>
                <a:hlinkClick r:id="rId4">
                  <a:extLst>
                    <a:ext uri="{A12FA001-AC4F-418D-AE19-62706E023703}">
                      <ahyp:hlinkClr xmlns:ahyp="http://schemas.microsoft.com/office/drawing/2018/hyperlinkcolor" xmlns="" val="tx"/>
                    </a:ext>
                  </a:extLst>
                </a:hlinkClick>
              </a:rPr>
              <a:t>https://www.youtube.com/watch?v=3dm6pq6akQI</a:t>
            </a:r>
            <a:endParaRPr lang="pt-BR" sz="1600" b="1" dirty="0">
              <a:solidFill>
                <a:srgbClr val="FFC000"/>
              </a:solidFill>
            </a:endParaRPr>
          </a:p>
          <a:p>
            <a:endParaRPr lang="pt-BR" sz="1600" b="1" dirty="0">
              <a:solidFill>
                <a:srgbClr val="FF9900"/>
              </a:solidFill>
            </a:endParaRPr>
          </a:p>
        </p:txBody>
      </p:sp>
      <p:sp>
        <p:nvSpPr>
          <p:cNvPr id="6" name="Retângulo 5">
            <a:extLst>
              <a:ext uri="{FF2B5EF4-FFF2-40B4-BE49-F238E27FC236}">
                <a16:creationId xmlns:a16="http://schemas.microsoft.com/office/drawing/2014/main" xmlns="" id="{9F634444-DAEE-4E78-9140-AECD5B95CEA1}"/>
              </a:ext>
            </a:extLst>
          </p:cNvPr>
          <p:cNvSpPr/>
          <p:nvPr/>
        </p:nvSpPr>
        <p:spPr>
          <a:xfrm>
            <a:off x="7386782" y="2894244"/>
            <a:ext cx="3536459" cy="584775"/>
          </a:xfrm>
          <a:prstGeom prst="rect">
            <a:avLst/>
          </a:prstGeom>
        </p:spPr>
        <p:txBody>
          <a:bodyPr wrap="square">
            <a:spAutoFit/>
          </a:bodyPr>
          <a:lstStyle/>
          <a:p>
            <a:r>
              <a:rPr lang="pt-BR" sz="1600" b="1" dirty="0"/>
              <a:t>Copie o link acima para assistir à aula no </a:t>
            </a:r>
            <a:r>
              <a:rPr lang="pt-BR" sz="1600" b="1" dirty="0" err="1"/>
              <a:t>youtube</a:t>
            </a:r>
            <a:r>
              <a:rPr lang="pt-BR" sz="1600" b="1" dirty="0"/>
              <a:t>.</a:t>
            </a:r>
          </a:p>
        </p:txBody>
      </p:sp>
      <p:sp>
        <p:nvSpPr>
          <p:cNvPr id="21" name="Retângulo de cantos arredondados 10">
            <a:extLst>
              <a:ext uri="{FF2B5EF4-FFF2-40B4-BE49-F238E27FC236}">
                <a16:creationId xmlns:a16="http://schemas.microsoft.com/office/drawing/2014/main" xmlns="" id="{8C541C75-B807-4A36-B8E3-72EFCB5DC598}"/>
              </a:ext>
            </a:extLst>
          </p:cNvPr>
          <p:cNvSpPr/>
          <p:nvPr/>
        </p:nvSpPr>
        <p:spPr>
          <a:xfrm>
            <a:off x="3062683" y="2819716"/>
            <a:ext cx="996089"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630</a:t>
            </a:r>
          </a:p>
        </p:txBody>
      </p:sp>
      <p:sp>
        <p:nvSpPr>
          <p:cNvPr id="22" name="Elipse 21">
            <a:extLst>
              <a:ext uri="{FF2B5EF4-FFF2-40B4-BE49-F238E27FC236}">
                <a16:creationId xmlns:a16="http://schemas.microsoft.com/office/drawing/2014/main" xmlns="" id="{06D9FCF1-2E22-4C6E-BDD9-DA3782CA8C6E}"/>
              </a:ext>
            </a:extLst>
          </p:cNvPr>
          <p:cNvSpPr/>
          <p:nvPr/>
        </p:nvSpPr>
        <p:spPr>
          <a:xfrm>
            <a:off x="2713058" y="2819716"/>
            <a:ext cx="482159"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C</a:t>
            </a:r>
          </a:p>
        </p:txBody>
      </p:sp>
      <p:sp>
        <p:nvSpPr>
          <p:cNvPr id="24" name="Seta: para a Direita 23">
            <a:hlinkClick r:id="" action="ppaction://hlinkshowjump?jump=previousslide"/>
            <a:extLst>
              <a:ext uri="{FF2B5EF4-FFF2-40B4-BE49-F238E27FC236}">
                <a16:creationId xmlns:a16="http://schemas.microsoft.com/office/drawing/2014/main" xmlns="" id="{66AEE8E1-8D44-4920-B614-3AF8B4C01612}"/>
              </a:ext>
            </a:extLst>
          </p:cNvPr>
          <p:cNvSpPr/>
          <p:nvPr/>
        </p:nvSpPr>
        <p:spPr>
          <a:xfrm rot="10800000">
            <a:off x="457149" y="6122962"/>
            <a:ext cx="1546106" cy="607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CaixaDeTexto 6">
            <a:extLst>
              <a:ext uri="{FF2B5EF4-FFF2-40B4-BE49-F238E27FC236}">
                <a16:creationId xmlns:a16="http://schemas.microsoft.com/office/drawing/2014/main" xmlns="" id="{4336BAE0-13A4-4D98-9D60-9D3A0E17DC83}"/>
              </a:ext>
            </a:extLst>
          </p:cNvPr>
          <p:cNvSpPr txBox="1"/>
          <p:nvPr/>
        </p:nvSpPr>
        <p:spPr>
          <a:xfrm>
            <a:off x="689770" y="6241832"/>
            <a:ext cx="1364297" cy="369332"/>
          </a:xfrm>
          <a:prstGeom prst="rect">
            <a:avLst/>
          </a:prstGeom>
          <a:noFill/>
        </p:spPr>
        <p:txBody>
          <a:bodyPr wrap="square" rtlCol="0">
            <a:spAutoFit/>
          </a:bodyPr>
          <a:lstStyle/>
          <a:p>
            <a:r>
              <a:rPr lang="pt-BR" b="1" dirty="0">
                <a:solidFill>
                  <a:schemeClr val="bg1"/>
                </a:solidFill>
                <a:hlinkClick r:id="" action="ppaction://hlinkshowjump?jump=previousslide">
                  <a:extLst>
                    <a:ext uri="{A12FA001-AC4F-418D-AE19-62706E023703}">
                      <ahyp:hlinkClr xmlns:ahyp="http://schemas.microsoft.com/office/drawing/2018/hyperlinkcolor" xmlns="" val="tx"/>
                    </a:ext>
                  </a:extLst>
                </a:hlinkClick>
              </a:rPr>
              <a:t>ANTERIOR</a:t>
            </a:r>
            <a:endParaRPr lang="pt-BR" b="1" dirty="0">
              <a:solidFill>
                <a:schemeClr val="bg1"/>
              </a:solidFill>
            </a:endParaRPr>
          </a:p>
        </p:txBody>
      </p:sp>
      <p:sp>
        <p:nvSpPr>
          <p:cNvPr id="20" name="CaixaDeTexto 19">
            <a:extLst>
              <a:ext uri="{FF2B5EF4-FFF2-40B4-BE49-F238E27FC236}">
                <a16:creationId xmlns:a16="http://schemas.microsoft.com/office/drawing/2014/main" xmlns="" id="{54AD89D9-FD66-45AE-9535-5FA9ED07526C}"/>
              </a:ext>
            </a:extLst>
          </p:cNvPr>
          <p:cNvSpPr txBox="1"/>
          <p:nvPr/>
        </p:nvSpPr>
        <p:spPr>
          <a:xfrm rot="5400000">
            <a:off x="9258420" y="3058102"/>
            <a:ext cx="4758316" cy="707886"/>
          </a:xfrm>
          <a:prstGeom prst="rect">
            <a:avLst/>
          </a:prstGeom>
          <a:noFill/>
        </p:spPr>
        <p:txBody>
          <a:bodyPr wrap="square" rtlCol="0">
            <a:spAutoFit/>
          </a:bodyPr>
          <a:lstStyle/>
          <a:p>
            <a:r>
              <a:rPr lang="pt-BR" sz="1100" b="1" dirty="0"/>
              <a:t>Imagem disponível em: </a:t>
            </a:r>
            <a:r>
              <a:rPr lang="pt-BR" sz="1100" b="1" dirty="0">
                <a:hlinkClick r:id="rId5"/>
              </a:rPr>
              <a:t>https://tenor.com/search/corona-gifs</a:t>
            </a:r>
            <a:endParaRPr lang="pt-BR" sz="1100" b="1" dirty="0"/>
          </a:p>
          <a:p>
            <a:r>
              <a:rPr lang="pt-BR" sz="1100" b="1" dirty="0">
                <a:hlinkClick r:id="rId6"/>
              </a:rPr>
              <a:t>https://www.jadair.asso.fr/page/template.php?page=res</a:t>
            </a:r>
            <a:endParaRPr lang="pt-BR" sz="1100" b="1" dirty="0"/>
          </a:p>
          <a:p>
            <a:endParaRPr lang="pt-BR" dirty="0"/>
          </a:p>
        </p:txBody>
      </p:sp>
      <p:sp>
        <p:nvSpPr>
          <p:cNvPr id="25" name="Seta: para a Direita 24">
            <a:extLst>
              <a:ext uri="{FF2B5EF4-FFF2-40B4-BE49-F238E27FC236}">
                <a16:creationId xmlns:a16="http://schemas.microsoft.com/office/drawing/2014/main" xmlns="" id="{79743874-54E7-4D7B-9F7E-4FC691CC3A28}"/>
              </a:ext>
            </a:extLst>
          </p:cNvPr>
          <p:cNvSpPr/>
          <p:nvPr/>
        </p:nvSpPr>
        <p:spPr>
          <a:xfrm>
            <a:off x="10283687" y="6122961"/>
            <a:ext cx="1404221" cy="580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FIM</a:t>
            </a:r>
          </a:p>
        </p:txBody>
      </p:sp>
      <p:sp>
        <p:nvSpPr>
          <p:cNvPr id="23" name="Fluxograma: Fita perfurada 22"/>
          <p:cNvSpPr/>
          <p:nvPr/>
        </p:nvSpPr>
        <p:spPr>
          <a:xfrm rot="956363">
            <a:off x="9321119" y="4054501"/>
            <a:ext cx="1718031" cy="9012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t>Responda em seu caderno</a:t>
            </a:r>
            <a:endParaRPr lang="pt-BR" sz="1600" dirty="0"/>
          </a:p>
        </p:txBody>
      </p:sp>
    </p:spTree>
    <p:extLst>
      <p:ext uri="{BB962C8B-B14F-4D97-AF65-F5344CB8AC3E}">
        <p14:creationId xmlns:p14="http://schemas.microsoft.com/office/powerpoint/2010/main" val="2764096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0000"/>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FF0000"/>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10"/>
                                        </p:tgtEl>
                                        <p:attrNameLst>
                                          <p:attrName>fillcolor</p:attrName>
                                        </p:attrNameLst>
                                      </p:cBhvr>
                                      <p:to>
                                        <a:srgbClr val="FF0000"/>
                                      </p:to>
                                    </p:animClr>
                                    <p:set>
                                      <p:cBhvr>
                                        <p:cTn id="22" dur="2000" fill="hold"/>
                                        <p:tgtEl>
                                          <p:spTgt spid="10"/>
                                        </p:tgtEl>
                                        <p:attrNameLst>
                                          <p:attrName>fill.type</p:attrName>
                                        </p:attrNameLst>
                                      </p:cBhvr>
                                      <p:to>
                                        <p:strVal val="solid"/>
                                      </p:to>
                                    </p:set>
                                    <p:set>
                                      <p:cBhvr>
                                        <p:cTn id="23" dur="20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5"/>
                                        </p:tgtEl>
                                        <p:attrNameLst>
                                          <p:attrName>fillcolor</p:attrName>
                                        </p:attrNameLst>
                                      </p:cBhvr>
                                      <p:to>
                                        <a:srgbClr val="FF0000"/>
                                      </p:to>
                                    </p:animClr>
                                    <p:set>
                                      <p:cBhvr>
                                        <p:cTn id="29" dur="2000" fill="hold"/>
                                        <p:tgtEl>
                                          <p:spTgt spid="15"/>
                                        </p:tgtEl>
                                        <p:attrNameLst>
                                          <p:attrName>fill.type</p:attrName>
                                        </p:attrNameLst>
                                      </p:cBhvr>
                                      <p:to>
                                        <p:strVal val="solid"/>
                                      </p:to>
                                    </p:set>
                                    <p:set>
                                      <p:cBhvr>
                                        <p:cTn id="30" dur="2000" fill="hold"/>
                                        <p:tgtEl>
                                          <p:spTgt spid="15"/>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14"/>
                                        </p:tgtEl>
                                        <p:attrNameLst>
                                          <p:attrName>fillcolor</p:attrName>
                                        </p:attrNameLst>
                                      </p:cBhvr>
                                      <p:to>
                                        <a:srgbClr val="FF0000"/>
                                      </p:to>
                                    </p:animClr>
                                    <p:set>
                                      <p:cBhvr>
                                        <p:cTn id="33" dur="2000" fill="hold"/>
                                        <p:tgtEl>
                                          <p:spTgt spid="14"/>
                                        </p:tgtEl>
                                        <p:attrNameLst>
                                          <p:attrName>fill.type</p:attrName>
                                        </p:attrNameLst>
                                      </p:cBhvr>
                                      <p:to>
                                        <p:strVal val="solid"/>
                                      </p:to>
                                    </p:set>
                                    <p:set>
                                      <p:cBhvr>
                                        <p:cTn id="34" dur="2000" fill="hold"/>
                                        <p:tgtEl>
                                          <p:spTgt spid="14"/>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22"/>
                                        </p:tgtEl>
                                        <p:attrNameLst>
                                          <p:attrName>fillcolor</p:attrName>
                                        </p:attrNameLst>
                                      </p:cBhvr>
                                      <p:to>
                                        <a:srgbClr val="00B050"/>
                                      </p:to>
                                    </p:animClr>
                                    <p:set>
                                      <p:cBhvr>
                                        <p:cTn id="40" dur="2000" fill="hold"/>
                                        <p:tgtEl>
                                          <p:spTgt spid="22"/>
                                        </p:tgtEl>
                                        <p:attrNameLst>
                                          <p:attrName>fill.type</p:attrName>
                                        </p:attrNameLst>
                                      </p:cBhvr>
                                      <p:to>
                                        <p:strVal val="solid"/>
                                      </p:to>
                                    </p:set>
                                    <p:set>
                                      <p:cBhvr>
                                        <p:cTn id="41" dur="2000" fill="hold"/>
                                        <p:tgtEl>
                                          <p:spTgt spid="22"/>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21"/>
                                        </p:tgtEl>
                                        <p:attrNameLst>
                                          <p:attrName>fillcolor</p:attrName>
                                        </p:attrNameLst>
                                      </p:cBhvr>
                                      <p:to>
                                        <a:srgbClr val="00B050"/>
                                      </p:to>
                                    </p:animClr>
                                    <p:set>
                                      <p:cBhvr>
                                        <p:cTn id="44" dur="2000" fill="hold"/>
                                        <p:tgtEl>
                                          <p:spTgt spid="21"/>
                                        </p:tgtEl>
                                        <p:attrNameLst>
                                          <p:attrName>fill.type</p:attrName>
                                        </p:attrNameLst>
                                      </p:cBhvr>
                                      <p:to>
                                        <p:strVal val="solid"/>
                                      </p:to>
                                    </p:set>
                                    <p:set>
                                      <p:cBhvr>
                                        <p:cTn id="45" dur="2000" fill="hold"/>
                                        <p:tgtEl>
                                          <p:spTgt spid="21"/>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Agora, vamos conferir as respostas?</a:t>
            </a:r>
            <a:endParaRPr lang="pt-BR" dirty="0"/>
          </a:p>
        </p:txBody>
      </p:sp>
      <p:sp>
        <p:nvSpPr>
          <p:cNvPr id="3" name="Espaço Reservado para Conteúdo 2"/>
          <p:cNvSpPr>
            <a:spLocks noGrp="1"/>
          </p:cNvSpPr>
          <p:nvPr>
            <p:ph idx="1"/>
          </p:nvPr>
        </p:nvSpPr>
        <p:spPr/>
        <p:txBody>
          <a:bodyPr>
            <a:normAutofit/>
          </a:bodyPr>
          <a:lstStyle/>
          <a:p>
            <a:r>
              <a:rPr lang="pt-BR" sz="2800" b="1" dirty="0" smtClean="0">
                <a:solidFill>
                  <a:schemeClr val="tx1"/>
                </a:solidFill>
              </a:rPr>
              <a:t>Atividade 1: </a:t>
            </a:r>
            <a:r>
              <a:rPr lang="pt-BR" sz="2800" dirty="0" smtClean="0">
                <a:solidFill>
                  <a:schemeClr val="tx1"/>
                </a:solidFill>
              </a:rPr>
              <a:t>C</a:t>
            </a:r>
          </a:p>
          <a:p>
            <a:r>
              <a:rPr lang="pt-BR" sz="2800" b="1" dirty="0">
                <a:solidFill>
                  <a:schemeClr val="tx1"/>
                </a:solidFill>
              </a:rPr>
              <a:t>Atividade </a:t>
            </a:r>
            <a:r>
              <a:rPr lang="pt-BR" sz="2800" b="1" dirty="0" smtClean="0">
                <a:solidFill>
                  <a:schemeClr val="tx1"/>
                </a:solidFill>
              </a:rPr>
              <a:t>2: </a:t>
            </a:r>
            <a:r>
              <a:rPr lang="pt-BR" sz="2800" dirty="0" smtClean="0">
                <a:solidFill>
                  <a:schemeClr val="tx1"/>
                </a:solidFill>
              </a:rPr>
              <a:t>D</a:t>
            </a:r>
          </a:p>
          <a:p>
            <a:r>
              <a:rPr lang="pt-BR" sz="2800" b="1" dirty="0">
                <a:solidFill>
                  <a:schemeClr val="tx1"/>
                </a:solidFill>
              </a:rPr>
              <a:t>Atividade </a:t>
            </a:r>
            <a:r>
              <a:rPr lang="pt-BR" sz="2800" b="1" dirty="0" smtClean="0">
                <a:solidFill>
                  <a:schemeClr val="tx1"/>
                </a:solidFill>
              </a:rPr>
              <a:t>3: </a:t>
            </a:r>
            <a:r>
              <a:rPr lang="pt-BR" sz="2800" dirty="0" smtClean="0">
                <a:solidFill>
                  <a:schemeClr val="tx1"/>
                </a:solidFill>
              </a:rPr>
              <a:t>A</a:t>
            </a:r>
          </a:p>
          <a:p>
            <a:r>
              <a:rPr lang="pt-BR" sz="2800" b="1" dirty="0">
                <a:solidFill>
                  <a:schemeClr val="tx1"/>
                </a:solidFill>
              </a:rPr>
              <a:t>Atividade </a:t>
            </a:r>
            <a:r>
              <a:rPr lang="pt-BR" sz="2800" b="1" dirty="0" smtClean="0">
                <a:solidFill>
                  <a:schemeClr val="tx1"/>
                </a:solidFill>
              </a:rPr>
              <a:t>4: </a:t>
            </a:r>
            <a:r>
              <a:rPr lang="pt-BR" sz="2800" dirty="0" smtClean="0">
                <a:solidFill>
                  <a:schemeClr val="tx1"/>
                </a:solidFill>
              </a:rPr>
              <a:t>C</a:t>
            </a:r>
            <a:endParaRPr lang="pt-BR" sz="2800" dirty="0">
              <a:solidFill>
                <a:schemeClr val="tx1"/>
              </a:solidFill>
            </a:endParaRPr>
          </a:p>
        </p:txBody>
      </p:sp>
    </p:spTree>
    <p:extLst>
      <p:ext uri="{BB962C8B-B14F-4D97-AF65-F5344CB8AC3E}">
        <p14:creationId xmlns:p14="http://schemas.microsoft.com/office/powerpoint/2010/main" val="66267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noGrp="1"/>
          </p:cNvSpPr>
          <p:nvPr>
            <p:ph type="title"/>
          </p:nvPr>
        </p:nvSpPr>
        <p:spPr>
          <a:xfrm>
            <a:off x="2088832" y="952357"/>
            <a:ext cx="8911687" cy="1280890"/>
          </a:xfrm>
          <a:prstGeom prst="rect">
            <a:avLst/>
          </a:prstGeom>
          <a:noFill/>
        </p:spPr>
        <p:txBody>
          <a:bodyPr wrap="square" rtlCol="0">
            <a:spAutoFit/>
          </a:bodyPr>
          <a:lstStyle/>
          <a:p>
            <a:pPr algn="ctr"/>
            <a:r>
              <a:rPr lang="pt-BR" sz="4000" b="1" i="1" dirty="0" smtClean="0"/>
              <a:t>Siga as dicas que você aprendeu e se cuide!</a:t>
            </a:r>
            <a:endParaRPr lang="pt-BR" sz="4000" b="1" i="1" dirty="0"/>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98" y="2990193"/>
            <a:ext cx="2857500" cy="2857500"/>
          </a:xfrm>
          <a:prstGeom prst="rect">
            <a:avLst/>
          </a:prstGeom>
        </p:spPr>
      </p:pic>
      <p:sp>
        <p:nvSpPr>
          <p:cNvPr id="5" name="Texto explicativo em elipse 4"/>
          <p:cNvSpPr/>
          <p:nvPr/>
        </p:nvSpPr>
        <p:spPr>
          <a:xfrm>
            <a:off x="6352321" y="2460577"/>
            <a:ext cx="2554014" cy="1608083"/>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2800" dirty="0" smtClean="0">
                <a:solidFill>
                  <a:schemeClr val="tx2"/>
                </a:solidFill>
                <a:latin typeface="Times New Roman" panose="02020603050405020304" pitchFamily="18" charset="0"/>
                <a:cs typeface="Times New Roman" panose="02020603050405020304" pitchFamily="18" charset="0"/>
              </a:rPr>
              <a:t>TCHAU!!!</a:t>
            </a:r>
            <a:endParaRPr lang="pt-BR" sz="2800" dirty="0">
              <a:solidFill>
                <a:schemeClr val="tx2"/>
              </a:solidFill>
              <a:latin typeface="Times New Roman" panose="02020603050405020304" pitchFamily="18" charset="0"/>
              <a:cs typeface="Times New Roman" panose="02020603050405020304" pitchFamily="18" charset="0"/>
            </a:endParaRPr>
          </a:p>
        </p:txBody>
      </p:sp>
      <p:sp>
        <p:nvSpPr>
          <p:cNvPr id="6" name="Retângulo 5"/>
          <p:cNvSpPr/>
          <p:nvPr/>
        </p:nvSpPr>
        <p:spPr>
          <a:xfrm rot="5400000">
            <a:off x="7755578" y="4055052"/>
            <a:ext cx="8479436" cy="369332"/>
          </a:xfrm>
          <a:prstGeom prst="rect">
            <a:avLst/>
          </a:prstGeom>
        </p:spPr>
        <p:txBody>
          <a:bodyPr wrap="square">
            <a:spAutoFit/>
          </a:bodyPr>
          <a:lstStyle/>
          <a:p>
            <a:r>
              <a:rPr lang="pt-BR" sz="1400" dirty="0">
                <a:solidFill>
                  <a:schemeClr val="tx2"/>
                </a:solidFill>
                <a:latin typeface="Times New Roman" panose="02020603050405020304" pitchFamily="18" charset="0"/>
                <a:cs typeface="Times New Roman" panose="02020603050405020304" pitchFamily="18" charset="0"/>
              </a:rPr>
              <a:t>Referência da imagem: </a:t>
            </a:r>
            <a:r>
              <a:rPr lang="pt-BR" sz="1400" dirty="0">
                <a:solidFill>
                  <a:schemeClr val="tx2"/>
                </a:solidFill>
                <a:latin typeface="Times New Roman" panose="02020603050405020304" pitchFamily="18" charset="0"/>
                <a:cs typeface="Times New Roman" panose="02020603050405020304" pitchFamily="18" charset="0"/>
                <a:hlinkClick r:id="rId3"/>
              </a:rPr>
              <a:t>https://br.pinterest.com/pin/388928117819787774</a:t>
            </a:r>
            <a:r>
              <a:rPr lang="pt-BR" dirty="0">
                <a:solidFill>
                  <a:schemeClr val="tx2"/>
                </a:solidFill>
                <a:latin typeface="Times New Roman" panose="02020603050405020304" pitchFamily="18" charset="0"/>
                <a:cs typeface="Times New Roman" panose="02020603050405020304" pitchFamily="18" charset="0"/>
                <a:hlinkClick r:id="rId3"/>
              </a:rPr>
              <a:t>/</a:t>
            </a:r>
            <a:endParaRPr lang="pt-BR"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199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60294" y="1327651"/>
            <a:ext cx="10350500" cy="3777622"/>
          </a:xfrm>
        </p:spPr>
        <p:txBody>
          <a:bodyPr/>
          <a:lstStyle/>
          <a:p>
            <a:pPr marL="0" indent="0">
              <a:buNone/>
            </a:pPr>
            <a:endParaRPr lang="pt-BR" dirty="0"/>
          </a:p>
          <a:p>
            <a:pPr marL="0" indent="0">
              <a:buNone/>
            </a:pPr>
            <a:endParaRPr lang="pt-BR" dirty="0"/>
          </a:p>
          <a:p>
            <a:pPr marL="0" indent="0">
              <a:buNone/>
            </a:pPr>
            <a:endParaRPr lang="pt-BR" dirty="0"/>
          </a:p>
          <a:p>
            <a:r>
              <a:rPr lang="pt-BR" b="1" dirty="0"/>
              <a:t>NÃO HÁ NECESSIDADE DE REALIZAR A IMPRESSÃO DESTE MATERIAL. </a:t>
            </a:r>
          </a:p>
          <a:p>
            <a:r>
              <a:rPr lang="pt-BR" b="1" dirty="0"/>
              <a:t>AS ATIVIDADES NÃO SÃO OBRIGATÓRIAS. </a:t>
            </a:r>
          </a:p>
          <a:p>
            <a:r>
              <a:rPr lang="pt-BR" b="1" dirty="0"/>
              <a:t>OS(AS) ALUNOS (AS) IRÃO REVER ESTAS ATIVIDADES NA VOLTA ÀS AULAS. </a:t>
            </a:r>
          </a:p>
        </p:txBody>
      </p:sp>
      <p:pic>
        <p:nvPicPr>
          <p:cNvPr id="1026" name="Picture 2" descr="Animadora con megáfono">
            <a:extLst>
              <a:ext uri="{FF2B5EF4-FFF2-40B4-BE49-F238E27FC236}">
                <a16:creationId xmlns:a16="http://schemas.microsoft.com/office/drawing/2014/main" xmlns="" id="{156FF151-6DD4-412A-8B92-3F7FC7B7E6A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66762" y="1334502"/>
            <a:ext cx="2445456" cy="27589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xmlns="" id="{169F40CC-0301-4515-84CE-07FBFB8664C2}"/>
              </a:ext>
            </a:extLst>
          </p:cNvPr>
          <p:cNvSpPr/>
          <p:nvPr/>
        </p:nvSpPr>
        <p:spPr>
          <a:xfrm rot="20589152">
            <a:off x="3006329" y="883498"/>
            <a:ext cx="4078361" cy="76944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a:ln w="9525">
                  <a:solidFill>
                    <a:prstClr val="white"/>
                  </a:solidFill>
                  <a:prstDash val="solid"/>
                </a:ln>
                <a:solidFill>
                  <a:srgbClr val="92AA4C"/>
                </a:solidFill>
                <a:effectLst>
                  <a:outerShdw blurRad="12700" dist="38100" dir="2700000" algn="tl" rotWithShape="0">
                    <a:srgbClr val="92AA4C">
                      <a:lumMod val="60000"/>
                      <a:lumOff val="40000"/>
                    </a:srgbClr>
                  </a:outerShdw>
                </a:effectLst>
                <a:uLnTx/>
                <a:uFillTx/>
                <a:latin typeface="Century Gothic" panose="020B0502020202020204"/>
                <a:ea typeface="+mn-ea"/>
                <a:cs typeface="+mn-cs"/>
              </a:rPr>
              <a:t>ATENÇÃO!!!</a:t>
            </a:r>
          </a:p>
        </p:txBody>
      </p:sp>
      <p:sp>
        <p:nvSpPr>
          <p:cNvPr id="7" name="Seta para a direita 7">
            <a:hlinkClick r:id="" action="ppaction://hlinkshowjump?jump=nextslide"/>
            <a:extLst>
              <a:ext uri="{FF2B5EF4-FFF2-40B4-BE49-F238E27FC236}">
                <a16:creationId xmlns:a16="http://schemas.microsoft.com/office/drawing/2014/main" xmlns="" id="{16740D4C-4E1E-486A-8A6B-EC798A1D0AA2}"/>
              </a:ext>
            </a:extLst>
          </p:cNvPr>
          <p:cNvSpPr/>
          <p:nvPr/>
        </p:nvSpPr>
        <p:spPr>
          <a:xfrm>
            <a:off x="10475109" y="6169490"/>
            <a:ext cx="1484130" cy="6474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entury Gothic" panose="020B0502020202020204"/>
                <a:ea typeface="+mn-ea"/>
                <a:cs typeface="+mn-cs"/>
              </a:rPr>
              <a:t>PRÓXIMA</a:t>
            </a:r>
          </a:p>
        </p:txBody>
      </p:sp>
      <p:graphicFrame>
        <p:nvGraphicFramePr>
          <p:cNvPr id="6" name="Tabela 5">
            <a:extLst>
              <a:ext uri="{FF2B5EF4-FFF2-40B4-BE49-F238E27FC236}">
                <a16:creationId xmlns:a16="http://schemas.microsoft.com/office/drawing/2014/main" xmlns="" id="{45428AE0-6A8E-4AF6-986A-34639F6CA375}"/>
              </a:ext>
            </a:extLst>
          </p:cNvPr>
          <p:cNvGraphicFramePr>
            <a:graphicFrameLocks noGrp="1"/>
          </p:cNvGraphicFramePr>
          <p:nvPr>
            <p:extLst>
              <p:ext uri="{D42A27DB-BD31-4B8C-83A1-F6EECF244321}">
                <p14:modId xmlns:p14="http://schemas.microsoft.com/office/powerpoint/2010/main" val="2001648281"/>
              </p:ext>
            </p:extLst>
          </p:nvPr>
        </p:nvGraphicFramePr>
        <p:xfrm>
          <a:off x="1615974" y="474922"/>
          <a:ext cx="10187304" cy="5073149"/>
        </p:xfrm>
        <a:graphic>
          <a:graphicData uri="http://schemas.openxmlformats.org/drawingml/2006/table">
            <a:tbl>
              <a:tblPr/>
              <a:tblGrid>
                <a:gridCol w="10187304">
                  <a:extLst>
                    <a:ext uri="{9D8B030D-6E8A-4147-A177-3AD203B41FA5}">
                      <a16:colId xmlns:a16="http://schemas.microsoft.com/office/drawing/2014/main" xmlns="" val="4214002630"/>
                    </a:ext>
                  </a:extLst>
                </a:gridCol>
              </a:tblGrid>
              <a:tr h="5073149">
                <a:tc>
                  <a:txBody>
                    <a:bodyPr/>
                    <a:lstStyle/>
                    <a:p>
                      <a:endParaRPr lang="pt-BR" dirty="0"/>
                    </a:p>
                    <a:p>
                      <a:endParaRPr lang="pt-BR" dirty="0"/>
                    </a:p>
                    <a:p>
                      <a:endParaRPr lang="pt-B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3290179709"/>
                  </a:ext>
                </a:extLst>
              </a:tr>
            </a:tbl>
          </a:graphicData>
        </a:graphic>
      </p:graphicFrame>
      <p:sp>
        <p:nvSpPr>
          <p:cNvPr id="9" name="CaixaDeTexto 8">
            <a:extLst>
              <a:ext uri="{FF2B5EF4-FFF2-40B4-BE49-F238E27FC236}">
                <a16:creationId xmlns:a16="http://schemas.microsoft.com/office/drawing/2014/main" xmlns="" id="{57043548-C78B-420F-B06A-3F3E26EE974B}"/>
              </a:ext>
            </a:extLst>
          </p:cNvPr>
          <p:cNvSpPr txBox="1"/>
          <p:nvPr/>
        </p:nvSpPr>
        <p:spPr>
          <a:xfrm rot="16200000" flipH="1" flipV="1">
            <a:off x="8553917" y="3445094"/>
            <a:ext cx="697806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100" b="1" i="0" u="none" strike="noStrike" kern="1200" cap="none" spc="0" normalizeH="0" baseline="0" noProof="0" dirty="0">
                <a:ln>
                  <a:noFill/>
                </a:ln>
                <a:solidFill>
                  <a:prstClr val="black"/>
                </a:solidFill>
                <a:effectLst/>
                <a:uLnTx/>
                <a:uFillTx/>
                <a:latin typeface="Century Gothic" panose="020B0502020202020204"/>
                <a:ea typeface="+mn-ea"/>
                <a:cs typeface="+mn-cs"/>
              </a:rPr>
              <a:t>Imagem </a:t>
            </a:r>
            <a:r>
              <a:rPr kumimoji="0" lang="pt-BR" sz="1050" b="1" i="0" u="none" strike="noStrike" kern="1200" cap="none" spc="0" normalizeH="0" baseline="0" noProof="0" dirty="0">
                <a:ln>
                  <a:noFill/>
                </a:ln>
                <a:solidFill>
                  <a:prstClr val="black"/>
                </a:solidFill>
                <a:effectLst/>
                <a:uLnTx/>
                <a:uFillTx/>
                <a:latin typeface="Century Gothic" panose="020B0502020202020204"/>
                <a:ea typeface="+mn-ea"/>
                <a:cs typeface="+mn-cs"/>
              </a:rPr>
              <a:t>disponível</a:t>
            </a:r>
            <a:r>
              <a:rPr kumimoji="0" lang="pt-BR" sz="1100" b="1" i="0" u="none" strike="noStrike" kern="1200" cap="none" spc="0" normalizeH="0" baseline="0" noProof="0" dirty="0">
                <a:ln>
                  <a:noFill/>
                </a:ln>
                <a:solidFill>
                  <a:prstClr val="black"/>
                </a:solidFill>
                <a:effectLst/>
                <a:uLnTx/>
                <a:uFillTx/>
                <a:latin typeface="Century Gothic" panose="020B0502020202020204"/>
                <a:ea typeface="+mn-ea"/>
                <a:cs typeface="+mn-cs"/>
              </a:rPr>
              <a:t> em: </a:t>
            </a:r>
            <a:r>
              <a:rPr kumimoji="0" lang="pt-BR" sz="1100" b="1" i="0" u="none" strike="noStrike" kern="1200" cap="none" spc="0" normalizeH="0" baseline="0" noProof="0" dirty="0">
                <a:ln>
                  <a:noFill/>
                </a:ln>
                <a:solidFill>
                  <a:prstClr val="black"/>
                </a:solidFill>
                <a:effectLst/>
                <a:uLnTx/>
                <a:uFillTx/>
                <a:latin typeface="Century Gothic" panose="020B0502020202020204"/>
                <a:ea typeface="+mn-ea"/>
                <a:cs typeface="+mn-cs"/>
                <a:hlinkClick r:id="rId3"/>
              </a:rPr>
              <a:t>https://m.gifanimados.com/Gifs-Tecnologia/Animaciones-Equipos-Sonido/Megafonos/Animadora-Con-Megafono-90620.php</a:t>
            </a:r>
            <a:endParaRPr kumimoji="0" lang="pt-BR" sz="11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Retângulo 9">
            <a:extLst>
              <a:ext uri="{FF2B5EF4-FFF2-40B4-BE49-F238E27FC236}">
                <a16:creationId xmlns:a16="http://schemas.microsoft.com/office/drawing/2014/main" xmlns="" id="{BF850443-80DF-4ACE-AE4D-50B4532F6100}"/>
              </a:ext>
            </a:extLst>
          </p:cNvPr>
          <p:cNvSpPr/>
          <p:nvPr/>
        </p:nvSpPr>
        <p:spPr>
          <a:xfrm>
            <a:off x="8218526" y="5253468"/>
            <a:ext cx="3607078"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100" b="1" i="0" u="none" strike="noStrike" kern="1200" cap="none" spc="0" normalizeH="0" baseline="0" noProof="0" dirty="0">
                <a:ln>
                  <a:noFill/>
                </a:ln>
                <a:solidFill>
                  <a:prstClr val="black"/>
                </a:solidFill>
                <a:effectLst/>
                <a:uLnTx/>
                <a:uFillTx/>
                <a:latin typeface="Century Gothic" panose="020B0502020202020204"/>
                <a:ea typeface="+mn-ea"/>
                <a:cs typeface="+mn-cs"/>
                <a:hlinkClick r:id="rId4"/>
              </a:rPr>
              <a:t>https://br.pinterest.com/pin/265571709265294874/</a:t>
            </a:r>
            <a:endParaRPr kumimoji="0" lang="pt-BR" sz="11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11" name="Picture 6" descr="Image associée em 2020 (com imagens) | Emoticons engraçados ...">
            <a:extLst>
              <a:ext uri="{FF2B5EF4-FFF2-40B4-BE49-F238E27FC236}">
                <a16:creationId xmlns:a16="http://schemas.microsoft.com/office/drawing/2014/main" xmlns="" id="{8E181E4C-CA12-4C01-B6EA-64DD2B35300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75109" y="4087031"/>
            <a:ext cx="1303939" cy="1303939"/>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xmlns="" id="{6FF09300-2B2F-4E44-9ECD-F2554E3DAFDB}"/>
              </a:ext>
            </a:extLst>
          </p:cNvPr>
          <p:cNvSpPr txBox="1"/>
          <p:nvPr/>
        </p:nvSpPr>
        <p:spPr>
          <a:xfrm>
            <a:off x="4591380" y="1911029"/>
            <a:ext cx="503457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AOS PAIS, ALUNOS E/OU RESPONSÁVEIS;</a:t>
            </a:r>
          </a:p>
        </p:txBody>
      </p:sp>
      <p:sp>
        <p:nvSpPr>
          <p:cNvPr id="14" name="Seta: para a Direita 13">
            <a:hlinkClick r:id="" action="ppaction://hlinkshowjump?jump=previousslide"/>
            <a:extLst>
              <a:ext uri="{FF2B5EF4-FFF2-40B4-BE49-F238E27FC236}">
                <a16:creationId xmlns:a16="http://schemas.microsoft.com/office/drawing/2014/main" xmlns="" id="{9C04C70D-2896-4701-8AD1-CABC2A7CD7CD}"/>
              </a:ext>
            </a:extLst>
          </p:cNvPr>
          <p:cNvSpPr/>
          <p:nvPr/>
        </p:nvSpPr>
        <p:spPr>
          <a:xfrm rot="10800000">
            <a:off x="253819" y="6080180"/>
            <a:ext cx="1546105" cy="736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CaixaDeTexto 3">
            <a:hlinkClick r:id="" action="ppaction://hlinkshowjump?jump=previousslide"/>
            <a:extLst>
              <a:ext uri="{FF2B5EF4-FFF2-40B4-BE49-F238E27FC236}">
                <a16:creationId xmlns:a16="http://schemas.microsoft.com/office/drawing/2014/main" xmlns="" id="{959B6697-E177-43D6-974C-AA66FD0F15DF}"/>
              </a:ext>
            </a:extLst>
          </p:cNvPr>
          <p:cNvSpPr txBox="1"/>
          <p:nvPr/>
        </p:nvSpPr>
        <p:spPr>
          <a:xfrm>
            <a:off x="584275" y="6263886"/>
            <a:ext cx="136497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entury Gothic" panose="020B0502020202020204"/>
                <a:ea typeface="+mn-ea"/>
                <a:cs typeface="+mn-cs"/>
              </a:rPr>
              <a:t>ANTERIOR</a:t>
            </a:r>
          </a:p>
        </p:txBody>
      </p:sp>
    </p:spTree>
    <p:extLst>
      <p:ext uri="{BB962C8B-B14F-4D97-AF65-F5344CB8AC3E}">
        <p14:creationId xmlns:p14="http://schemas.microsoft.com/office/powerpoint/2010/main" val="4094341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2"/>
          <a:stretch>
            <a:fillRect/>
          </a:stretch>
        </p:blipFill>
        <p:spPr>
          <a:xfrm>
            <a:off x="5176823" y="1070265"/>
            <a:ext cx="3228395" cy="3092563"/>
          </a:xfrm>
          <a:prstGeom prst="rect">
            <a:avLst/>
          </a:prstGeom>
        </p:spPr>
      </p:pic>
      <p:pic>
        <p:nvPicPr>
          <p:cNvPr id="3" name="Imagem 2"/>
          <p:cNvPicPr>
            <a:picLocks noChangeAspect="1"/>
          </p:cNvPicPr>
          <p:nvPr/>
        </p:nvPicPr>
        <p:blipFill>
          <a:blip r:embed="rId3"/>
          <a:stretch>
            <a:fillRect/>
          </a:stretch>
        </p:blipFill>
        <p:spPr>
          <a:xfrm>
            <a:off x="8506368" y="1070265"/>
            <a:ext cx="3002973" cy="3092563"/>
          </a:xfrm>
          <a:prstGeom prst="rect">
            <a:avLst/>
          </a:prstGeom>
        </p:spPr>
      </p:pic>
      <p:sp>
        <p:nvSpPr>
          <p:cNvPr id="10" name="Retângulo 9"/>
          <p:cNvSpPr/>
          <p:nvPr/>
        </p:nvSpPr>
        <p:spPr>
          <a:xfrm>
            <a:off x="9100533" y="4341443"/>
            <a:ext cx="1489364" cy="322845"/>
          </a:xfrm>
          <a:prstGeom prst="rect">
            <a:avLst/>
          </a:prstGeom>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tab pos="1114425" algn="l"/>
              </a:tabLst>
              <a:defRPr/>
            </a:pPr>
            <a:r>
              <a:rPr kumimoji="0" lang="pt-BR"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Disponível em:</a:t>
            </a:r>
            <a:endParaRPr kumimoji="0" lang="pt-BR"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Retângulo 6"/>
          <p:cNvSpPr/>
          <p:nvPr/>
        </p:nvSpPr>
        <p:spPr>
          <a:xfrm>
            <a:off x="4247708" y="4755425"/>
            <a:ext cx="3696583" cy="76944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https://drive.google.com/file/d/1WoyueUThO-nxSdyKAnOOgd7SHI4m9jOE/view?fbclid=IwAR2VG49PA8Y8BeUoPEAimUSzWotsFsndPTF-A4I9ycLgx3X5dzbHh10FsdU</a:t>
            </a:r>
            <a:endParaRPr kumimoji="0" lang="pt-B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tângulo 7"/>
          <p:cNvSpPr/>
          <p:nvPr/>
        </p:nvSpPr>
        <p:spPr>
          <a:xfrm>
            <a:off x="5174541" y="4282709"/>
            <a:ext cx="1457450" cy="322845"/>
          </a:xfrm>
          <a:prstGeom prst="rect">
            <a:avLst/>
          </a:prstGeom>
        </p:spPr>
        <p:txBody>
          <a:bodyPr wrap="none">
            <a:spAutoFit/>
          </a:bodyPr>
          <a:lstStyle/>
          <a:p>
            <a:pPr marL="0" marR="0" lvl="0" indent="0" algn="just" defTabSz="457200" rtl="0" eaLnBrk="1" fontAlgn="auto" latinLnBrk="0" hangingPunct="1">
              <a:lnSpc>
                <a:spcPct val="107000"/>
              </a:lnSpc>
              <a:spcBef>
                <a:spcPts val="0"/>
              </a:spcBef>
              <a:spcAft>
                <a:spcPts val="800"/>
              </a:spcAft>
              <a:buClrTx/>
              <a:buSzTx/>
              <a:buFontTx/>
              <a:buNone/>
              <a:tabLst>
                <a:tab pos="1114425" algn="l"/>
              </a:tabLst>
              <a:defRPr/>
            </a:pPr>
            <a:r>
              <a:rPr kumimoji="0" lang="pt-BR"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Disponível em:</a:t>
            </a:r>
            <a:endParaRPr kumimoji="0" lang="pt-BR"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Retângulo 8"/>
          <p:cNvSpPr/>
          <p:nvPr/>
        </p:nvSpPr>
        <p:spPr>
          <a:xfrm>
            <a:off x="1505491" y="194648"/>
            <a:ext cx="10003850" cy="640881"/>
          </a:xfrm>
          <a:prstGeom prst="rect">
            <a:avLst/>
          </a:prstGeom>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tab pos="1114425" algn="l"/>
              </a:tabLst>
              <a:defRPr/>
            </a:pPr>
            <a:r>
              <a:rPr kumimoji="0" lang="pt-BR"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ALUNO,</a:t>
            </a:r>
            <a:endParaRPr kumimoji="0" lang="pt-B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COPIE OS LINKS ABAIXO PARA FAZER </a:t>
            </a:r>
            <a:r>
              <a:rPr kumimoji="0" lang="pt-BR" sz="1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AS LEITURAS </a:t>
            </a:r>
            <a:r>
              <a:rPr kumimoji="0" lang="pt-BR"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DAS CARTILHAS E RESOLVA AS ATIVIDADES PROPOSTAS.</a:t>
            </a:r>
            <a:endParaRPr kumimoji="0" lang="pt-BR"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3" name="Retângulo 12"/>
          <p:cNvSpPr/>
          <p:nvPr/>
        </p:nvSpPr>
        <p:spPr>
          <a:xfrm>
            <a:off x="795333" y="1747201"/>
            <a:ext cx="2920588" cy="267765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entury Gothic" panose="020B0502020202020204"/>
                <a:ea typeface="+mn-ea"/>
                <a:cs typeface="+mn-cs"/>
              </a:rPr>
              <a:t>Oi! Tudo bem? Esperamos que estejam todos bem! Está preparado para testar seus conhecimentos sobre Matemática? Preparamos algumas atividades para você nesse momento de pandemia e as cartilhas ao lado com informações sobre o </a:t>
            </a:r>
            <a:r>
              <a:rPr kumimoji="0" lang="pt-BR" sz="1400" b="1" i="0" u="none" strike="noStrike" kern="1200" cap="none" spc="0" normalizeH="0" baseline="0" noProof="0" dirty="0" err="1">
                <a:ln>
                  <a:noFill/>
                </a:ln>
                <a:solidFill>
                  <a:prstClr val="black"/>
                </a:solidFill>
                <a:effectLst/>
                <a:uLnTx/>
                <a:uFillTx/>
                <a:latin typeface="Century Gothic" panose="020B0502020202020204"/>
                <a:ea typeface="+mn-ea"/>
                <a:cs typeface="+mn-cs"/>
              </a:rPr>
              <a:t>Coronavírus</a:t>
            </a:r>
            <a:r>
              <a:rPr kumimoji="0" lang="pt-BR" sz="1400" b="1"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entury Gothic" panose="020B0502020202020204"/>
                <a:ea typeface="+mn-ea"/>
                <a:cs typeface="+mn-cs"/>
              </a:rPr>
              <a:t>Resolva as atividades no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black"/>
                </a:solidFill>
                <a:effectLst/>
                <a:uLnTx/>
                <a:uFillTx/>
                <a:latin typeface="Century Gothic" panose="020B0502020202020204"/>
                <a:ea typeface="+mn-ea"/>
                <a:cs typeface="+mn-cs"/>
              </a:rPr>
              <a:t>seu caderno.</a:t>
            </a:r>
          </a:p>
        </p:txBody>
      </p:sp>
      <p:pic>
        <p:nvPicPr>
          <p:cNvPr id="19" name="Picture 6" descr="Menino feliz, apontando dedo | Vetor Prem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9899" y="2013880"/>
            <a:ext cx="1127870" cy="2622141"/>
          </a:xfrm>
          <a:prstGeom prst="rect">
            <a:avLst/>
          </a:prstGeom>
          <a:noFill/>
          <a:extLst>
            <a:ext uri="{909E8E84-426E-40DD-AFC4-6F175D3DCCD1}">
              <a14:hiddenFill xmlns:a14="http://schemas.microsoft.com/office/drawing/2010/main">
                <a:solidFill>
                  <a:srgbClr val="FFFFFF"/>
                </a:solidFill>
              </a14:hiddenFill>
            </a:ext>
          </a:extLst>
        </p:spPr>
      </p:pic>
      <p:sp>
        <p:nvSpPr>
          <p:cNvPr id="12" name="Seta para a direita 11">
            <a:hlinkClick r:id="" action="ppaction://hlinkshowjump?jump=nextslide"/>
          </p:cNvPr>
          <p:cNvSpPr/>
          <p:nvPr/>
        </p:nvSpPr>
        <p:spPr>
          <a:xfrm>
            <a:off x="10487192" y="5926607"/>
            <a:ext cx="1489364" cy="736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entury Gothic" panose="020B0502020202020204"/>
                <a:ea typeface="+mn-ea"/>
                <a:cs typeface="+mn-cs"/>
              </a:rPr>
              <a:t>PRÓXIMA</a:t>
            </a:r>
          </a:p>
        </p:txBody>
      </p:sp>
      <p:sp>
        <p:nvSpPr>
          <p:cNvPr id="4" name="Retângulo 3"/>
          <p:cNvSpPr/>
          <p:nvPr/>
        </p:nvSpPr>
        <p:spPr>
          <a:xfrm rot="5400000">
            <a:off x="8928556" y="3109508"/>
            <a:ext cx="6096000" cy="430887"/>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100" b="1" i="0" u="none" strike="noStrike" kern="1200" cap="none" spc="0" normalizeH="0" baseline="0" noProof="0" dirty="0">
                <a:ln>
                  <a:noFill/>
                </a:ln>
                <a:solidFill>
                  <a:prstClr val="black"/>
                </a:solidFill>
                <a:effectLst/>
                <a:uLnTx/>
                <a:uFillTx/>
                <a:latin typeface="Century Gothic" panose="020B0502020202020204"/>
                <a:ea typeface="+mn-ea"/>
                <a:cs typeface="+mn-cs"/>
              </a:rPr>
              <a:t>Imagem disponível em: </a:t>
            </a:r>
            <a:r>
              <a:rPr kumimoji="0" lang="pt-BR" sz="1100" b="1" i="0" u="none" strike="noStrike" kern="1200" cap="none" spc="0" normalizeH="0" baseline="0" noProof="0" dirty="0">
                <a:ln>
                  <a:noFill/>
                </a:ln>
                <a:solidFill>
                  <a:prstClr val="black"/>
                </a:solidFill>
                <a:effectLst/>
                <a:uLnTx/>
                <a:uFillTx/>
                <a:latin typeface="Century Gothic" panose="020B0502020202020204"/>
                <a:ea typeface="+mn-ea"/>
                <a:cs typeface="+mn-cs"/>
                <a:hlinkClick r:id="rId6"/>
              </a:rPr>
              <a:t>https://br.freepik.com/vetores-premium/menino-feliz-apontando-dedo_2178474.htm</a:t>
            </a:r>
            <a:endParaRPr kumimoji="0" lang="pt-BR" sz="11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4" name="Fluxograma: Armazenamento de acesso sequencial 10">
            <a:extLst>
              <a:ext uri="{FF2B5EF4-FFF2-40B4-BE49-F238E27FC236}">
                <a16:creationId xmlns:a16="http://schemas.microsoft.com/office/drawing/2014/main" xmlns="" id="{7F678E75-0A56-4609-9CB7-04B7E8B67556}"/>
              </a:ext>
            </a:extLst>
          </p:cNvPr>
          <p:cNvSpPr/>
          <p:nvPr/>
        </p:nvSpPr>
        <p:spPr>
          <a:xfrm>
            <a:off x="571355" y="1101947"/>
            <a:ext cx="3307759" cy="3535513"/>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Seta: para a Direita 1">
            <a:hlinkClick r:id="" action="ppaction://hlinkshowjump?jump=previousslide"/>
            <a:extLst>
              <a:ext uri="{FF2B5EF4-FFF2-40B4-BE49-F238E27FC236}">
                <a16:creationId xmlns:a16="http://schemas.microsoft.com/office/drawing/2014/main" xmlns="" id="{97E844D8-E1DF-40A2-868B-FAB81AA79849}"/>
              </a:ext>
            </a:extLst>
          </p:cNvPr>
          <p:cNvSpPr/>
          <p:nvPr/>
        </p:nvSpPr>
        <p:spPr>
          <a:xfrm rot="10800000">
            <a:off x="571355" y="5923702"/>
            <a:ext cx="1620302" cy="736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CaixaDeTexto 5">
            <a:extLst>
              <a:ext uri="{FF2B5EF4-FFF2-40B4-BE49-F238E27FC236}">
                <a16:creationId xmlns:a16="http://schemas.microsoft.com/office/drawing/2014/main" xmlns="" id="{FB8666E4-E96B-495E-ADAE-74D37FD97F12}"/>
              </a:ext>
            </a:extLst>
          </p:cNvPr>
          <p:cNvSpPr txBox="1"/>
          <p:nvPr/>
        </p:nvSpPr>
        <p:spPr>
          <a:xfrm>
            <a:off x="954064" y="6107408"/>
            <a:ext cx="14893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entury Gothic" panose="020B0502020202020204"/>
                <a:ea typeface="+mn-ea"/>
                <a:cs typeface="+mn-cs"/>
                <a:hlinkClick r:id="" action="ppaction://hlinkshowjump?jump=previousslide">
                  <a:extLst>
                    <a:ext uri="{A12FA001-AC4F-418D-AE19-62706E023703}">
                      <ahyp:hlinkClr xmlns:ahyp="http://schemas.microsoft.com/office/drawing/2018/hyperlinkcolor" xmlns="" val="tx"/>
                    </a:ext>
                  </a:extLst>
                </a:hlinkClick>
              </a:rPr>
              <a:t>ANTERIOR</a:t>
            </a:r>
            <a:endParaRPr kumimoji="0" lang="pt-BR"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Retângulo 10">
            <a:extLst>
              <a:ext uri="{FF2B5EF4-FFF2-40B4-BE49-F238E27FC236}">
                <a16:creationId xmlns:a16="http://schemas.microsoft.com/office/drawing/2014/main" xmlns="" id="{607336D6-3701-4D12-8C46-C0E375A1EC50}"/>
              </a:ext>
            </a:extLst>
          </p:cNvPr>
          <p:cNvSpPr/>
          <p:nvPr/>
        </p:nvSpPr>
        <p:spPr>
          <a:xfrm>
            <a:off x="8104180" y="4674884"/>
            <a:ext cx="3696583"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Century Gothic" panose="020B0502020202020204"/>
                <a:ea typeface="+mn-ea"/>
                <a:cs typeface="+mn-cs"/>
                <a:hlinkClick r:id="rId7"/>
              </a:rPr>
              <a:t>https://www.ana.gov.br/</a:t>
            </a:r>
            <a:r>
              <a:rPr kumimoji="0" lang="pt-BR" sz="1100" b="1" i="0" u="none" strike="noStrike" kern="1200" cap="none" spc="0" normalizeH="0" baseline="0" noProof="0" dirty="0">
                <a:ln>
                  <a:noFill/>
                </a:ln>
                <a:solidFill>
                  <a:prstClr val="black"/>
                </a:solidFill>
                <a:effectLst/>
                <a:uLnTx/>
                <a:uFillTx/>
                <a:latin typeface="Century Gothic" panose="020B0502020202020204"/>
                <a:ea typeface="+mn-ea"/>
                <a:cs typeface="+mn-cs"/>
                <a:hlinkClick r:id="rId7"/>
              </a:rPr>
              <a:t>noticias</a:t>
            </a:r>
            <a:r>
              <a:rPr kumimoji="0" lang="pt-BR" sz="1200" b="1" i="0" u="none" strike="noStrike" kern="1200" cap="none" spc="0" normalizeH="0" baseline="0" noProof="0" dirty="0">
                <a:ln>
                  <a:noFill/>
                </a:ln>
                <a:solidFill>
                  <a:prstClr val="black"/>
                </a:solidFill>
                <a:effectLst/>
                <a:uLnTx/>
                <a:uFillTx/>
                <a:latin typeface="Century Gothic" panose="020B0502020202020204"/>
                <a:ea typeface="+mn-ea"/>
                <a:cs typeface="+mn-cs"/>
                <a:hlinkClick r:id="rId7"/>
              </a:rPr>
              <a:t>/diretoria-colegiada-aprova-medidas-em-decorrencia-do-novo-coronavirus-covid-19/cartilha_coronavirus.pdf/view</a:t>
            </a:r>
            <a:endParaRPr kumimoji="0" lang="pt-BR" sz="1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96505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xmlns="" id="{A6E5DAAA-CABB-4CDD-8313-00045ADB6E36}"/>
              </a:ext>
            </a:extLst>
          </p:cNvPr>
          <p:cNvSpPr/>
          <p:nvPr/>
        </p:nvSpPr>
        <p:spPr>
          <a:xfrm>
            <a:off x="3363473" y="199405"/>
            <a:ext cx="1994457" cy="461665"/>
          </a:xfrm>
          <a:prstGeom prst="rect">
            <a:avLst/>
          </a:prstGeom>
        </p:spPr>
        <p:txBody>
          <a:bodyPr wrap="none">
            <a:spAutoFit/>
          </a:bodyPr>
          <a:lstStyle/>
          <a:p>
            <a:r>
              <a:rPr lang="pt-BR" sz="2400" b="1" u="sng" dirty="0">
                <a:solidFill>
                  <a:schemeClr val="bg2">
                    <a:lumMod val="25000"/>
                  </a:schemeClr>
                </a:solidFill>
              </a:rPr>
              <a:t>ATIVIDADES:</a:t>
            </a:r>
          </a:p>
        </p:txBody>
      </p:sp>
      <p:sp>
        <p:nvSpPr>
          <p:cNvPr id="7" name="CaixaDeTexto 6">
            <a:extLst>
              <a:ext uri="{FF2B5EF4-FFF2-40B4-BE49-F238E27FC236}">
                <a16:creationId xmlns:a16="http://schemas.microsoft.com/office/drawing/2014/main" xmlns="" id="{9173A6BA-068D-49A7-B86A-26EC93B83442}"/>
              </a:ext>
            </a:extLst>
          </p:cNvPr>
          <p:cNvSpPr txBox="1"/>
          <p:nvPr/>
        </p:nvSpPr>
        <p:spPr>
          <a:xfrm>
            <a:off x="1766455" y="1236519"/>
            <a:ext cx="9357710" cy="4801314"/>
          </a:xfrm>
          <a:prstGeom prst="rect">
            <a:avLst/>
          </a:prstGeom>
          <a:noFill/>
        </p:spPr>
        <p:txBody>
          <a:bodyPr wrap="square" rtlCol="0">
            <a:spAutoFit/>
          </a:bodyPr>
          <a:lstStyle/>
          <a:p>
            <a:r>
              <a:rPr lang="pt-BR" b="1" dirty="0">
                <a:solidFill>
                  <a:schemeClr val="bg2">
                    <a:lumMod val="25000"/>
                  </a:schemeClr>
                </a:solidFill>
              </a:rPr>
              <a:t>Leia a notícia abaixo e resolva a atividade a seguir:</a:t>
            </a:r>
          </a:p>
          <a:p>
            <a:endParaRPr lang="pt-BR" b="1" dirty="0">
              <a:solidFill>
                <a:schemeClr val="bg2">
                  <a:lumMod val="25000"/>
                </a:schemeClr>
              </a:solidFill>
            </a:endParaRPr>
          </a:p>
          <a:p>
            <a:pPr algn="ctr"/>
            <a:r>
              <a:rPr lang="pt-BR" b="1" dirty="0">
                <a:solidFill>
                  <a:schemeClr val="bg2">
                    <a:lumMod val="25000"/>
                  </a:schemeClr>
                </a:solidFill>
              </a:rPr>
              <a:t> </a:t>
            </a:r>
          </a:p>
          <a:p>
            <a:pPr algn="ctr"/>
            <a:endParaRPr lang="pt-BR" b="1" dirty="0">
              <a:solidFill>
                <a:schemeClr val="bg2">
                  <a:lumMod val="25000"/>
                </a:schemeClr>
              </a:solidFill>
            </a:endParaRPr>
          </a:p>
          <a:p>
            <a:pPr algn="ctr"/>
            <a:r>
              <a:rPr lang="pt-BR" b="1" dirty="0">
                <a:solidFill>
                  <a:schemeClr val="bg2">
                    <a:lumMod val="25000"/>
                  </a:schemeClr>
                </a:solidFill>
              </a:rPr>
              <a:t>RIO JÁ TEM MAIS DE 67 MIL CASOS DE CORONAVÍRUS; MORTES PASSAM DE 6.700</a:t>
            </a:r>
          </a:p>
          <a:p>
            <a:pPr algn="ctr"/>
            <a:endParaRPr lang="pt-BR" b="1" dirty="0">
              <a:solidFill>
                <a:schemeClr val="bg2">
                  <a:lumMod val="25000"/>
                </a:schemeClr>
              </a:solidFill>
            </a:endParaRPr>
          </a:p>
          <a:p>
            <a:pPr algn="just"/>
            <a:r>
              <a:rPr lang="pt-BR" b="1" dirty="0">
                <a:solidFill>
                  <a:schemeClr val="bg2">
                    <a:lumMod val="25000"/>
                  </a:schemeClr>
                </a:solidFill>
              </a:rPr>
              <a:t>O Estado do Rio de Janeiro registrou 68 mortes por covid-19 e 3223 novos casos da doença no período de 24 horas, segundo boletim divulgado na tarde deste domingo (7) pela secretaria estadual de Saúde. Agora são 6.707 mortos 67.756 casos no total. Se fosse um país, o estado do Rio seria o 20° do mundo com mais infectados. O recorde de mortes em 24 horas foi registrado na última quarta-feira (3), com 324 casos. [...]</a:t>
            </a:r>
          </a:p>
          <a:p>
            <a:pPr algn="just"/>
            <a:endParaRPr lang="pt-BR" b="1" dirty="0">
              <a:solidFill>
                <a:schemeClr val="bg2">
                  <a:lumMod val="25000"/>
                </a:schemeClr>
              </a:solidFill>
            </a:endParaRPr>
          </a:p>
          <a:p>
            <a:pPr algn="r"/>
            <a:r>
              <a:rPr lang="pt-BR" sz="1200" b="1" dirty="0">
                <a:solidFill>
                  <a:schemeClr val="bg2">
                    <a:lumMod val="25000"/>
                  </a:schemeClr>
                </a:solidFill>
                <a:hlinkClick r:id="rId2"/>
              </a:rPr>
              <a:t>https://www.msn.com/</a:t>
            </a:r>
            <a:r>
              <a:rPr lang="pt-BR" sz="1200" b="1" dirty="0" err="1">
                <a:solidFill>
                  <a:schemeClr val="bg2">
                    <a:lumMod val="25000"/>
                  </a:schemeClr>
                </a:solidFill>
                <a:hlinkClick r:id="rId2"/>
              </a:rPr>
              <a:t>pt-br</a:t>
            </a:r>
            <a:r>
              <a:rPr lang="pt-BR" sz="1200" b="1" dirty="0">
                <a:solidFill>
                  <a:schemeClr val="bg2">
                    <a:lumMod val="25000"/>
                  </a:schemeClr>
                </a:solidFill>
                <a:hlinkClick r:id="rId2"/>
              </a:rPr>
              <a:t>/noticias/brasil/rio-já-tem-mais-de-67-mil-casos-de-coronavírus-mortes-passam-de-6-700/ar-BB15acKm?ocid=</a:t>
            </a:r>
            <a:r>
              <a:rPr lang="pt-BR" sz="1200" b="1" dirty="0" err="1">
                <a:solidFill>
                  <a:schemeClr val="bg2">
                    <a:lumMod val="25000"/>
                  </a:schemeClr>
                </a:solidFill>
                <a:hlinkClick r:id="rId2"/>
              </a:rPr>
              <a:t>spartan</a:t>
            </a:r>
            <a:r>
              <a:rPr lang="pt-BR" sz="1200" b="1" dirty="0">
                <a:solidFill>
                  <a:schemeClr val="bg2">
                    <a:lumMod val="25000"/>
                  </a:schemeClr>
                </a:solidFill>
                <a:hlinkClick r:id="rId2"/>
              </a:rPr>
              <a:t>-</a:t>
            </a:r>
            <a:r>
              <a:rPr lang="pt-BR" sz="1200" b="1" dirty="0" err="1">
                <a:solidFill>
                  <a:schemeClr val="bg2">
                    <a:lumMod val="25000"/>
                  </a:schemeClr>
                </a:solidFill>
                <a:hlinkClick r:id="rId2"/>
              </a:rPr>
              <a:t>dhp</a:t>
            </a:r>
            <a:r>
              <a:rPr lang="pt-BR" sz="1200" b="1" dirty="0">
                <a:solidFill>
                  <a:schemeClr val="bg2">
                    <a:lumMod val="25000"/>
                  </a:schemeClr>
                </a:solidFill>
                <a:hlinkClick r:id="rId2"/>
              </a:rPr>
              <a:t>-feeds</a:t>
            </a:r>
            <a:endParaRPr lang="pt-BR" sz="1200" b="1" dirty="0">
              <a:solidFill>
                <a:schemeClr val="bg2">
                  <a:lumMod val="25000"/>
                </a:schemeClr>
              </a:solidFill>
            </a:endParaRPr>
          </a:p>
          <a:p>
            <a:pPr algn="r"/>
            <a:endParaRPr lang="pt-BR" sz="1200" b="1" dirty="0">
              <a:solidFill>
                <a:schemeClr val="bg2">
                  <a:lumMod val="25000"/>
                </a:schemeClr>
              </a:solidFill>
            </a:endParaRPr>
          </a:p>
          <a:p>
            <a:pPr algn="just"/>
            <a:endParaRPr lang="pt-BR" b="1" dirty="0">
              <a:solidFill>
                <a:schemeClr val="bg2">
                  <a:lumMod val="25000"/>
                </a:schemeClr>
              </a:solidFill>
            </a:endParaRPr>
          </a:p>
          <a:p>
            <a:pPr algn="just"/>
            <a:endParaRPr lang="pt-BR" b="1" dirty="0">
              <a:solidFill>
                <a:schemeClr val="bg2">
                  <a:lumMod val="25000"/>
                </a:schemeClr>
              </a:solidFill>
            </a:endParaRPr>
          </a:p>
        </p:txBody>
      </p:sp>
      <p:graphicFrame>
        <p:nvGraphicFramePr>
          <p:cNvPr id="8" name="Tabela 7">
            <a:extLst>
              <a:ext uri="{FF2B5EF4-FFF2-40B4-BE49-F238E27FC236}">
                <a16:creationId xmlns:a16="http://schemas.microsoft.com/office/drawing/2014/main" xmlns="" id="{09ED38E2-726C-4AAB-A476-99C2BF8EB39F}"/>
              </a:ext>
            </a:extLst>
          </p:cNvPr>
          <p:cNvGraphicFramePr>
            <a:graphicFrameLocks noGrp="1"/>
          </p:cNvGraphicFramePr>
          <p:nvPr>
            <p:extLst>
              <p:ext uri="{D42A27DB-BD31-4B8C-83A1-F6EECF244321}">
                <p14:modId xmlns:p14="http://schemas.microsoft.com/office/powerpoint/2010/main" val="3742653186"/>
              </p:ext>
            </p:extLst>
          </p:nvPr>
        </p:nvGraphicFramePr>
        <p:xfrm>
          <a:off x="1778902" y="2330166"/>
          <a:ext cx="9395162" cy="3306041"/>
        </p:xfrm>
        <a:graphic>
          <a:graphicData uri="http://schemas.openxmlformats.org/drawingml/2006/table">
            <a:tbl>
              <a:tblPr/>
              <a:tblGrid>
                <a:gridCol w="9395162">
                  <a:extLst>
                    <a:ext uri="{9D8B030D-6E8A-4147-A177-3AD203B41FA5}">
                      <a16:colId xmlns:a16="http://schemas.microsoft.com/office/drawing/2014/main" xmlns="" val="2000409485"/>
                    </a:ext>
                  </a:extLst>
                </a:gridCol>
              </a:tblGrid>
              <a:tr h="3306041">
                <a:tc>
                  <a:txBody>
                    <a:bodyPr/>
                    <a:lstStyle/>
                    <a:p>
                      <a:endParaRPr lang="pt-B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2851274038"/>
                  </a:ext>
                </a:extLst>
              </a:tr>
            </a:tbl>
          </a:graphicData>
        </a:graphic>
      </p:graphicFrame>
      <p:sp>
        <p:nvSpPr>
          <p:cNvPr id="19" name="Seta para a direita 18"/>
          <p:cNvSpPr/>
          <p:nvPr/>
        </p:nvSpPr>
        <p:spPr>
          <a:xfrm>
            <a:off x="10378933" y="5997591"/>
            <a:ext cx="1590261" cy="73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bg1"/>
                </a:solidFill>
                <a:hlinkClick r:id="" action="ppaction://hlinkshowjump?jump=nextslide">
                  <a:extLst>
                    <a:ext uri="{A12FA001-AC4F-418D-AE19-62706E023703}">
                      <ahyp:hlinkClr xmlns:ahyp="http://schemas.microsoft.com/office/drawing/2018/hyperlinkcolor" xmlns="" val="tx"/>
                    </a:ext>
                  </a:extLst>
                </a:hlinkClick>
              </a:rPr>
              <a:t>PRÓXIMA</a:t>
            </a:r>
            <a:endParaRPr lang="pt-BR" b="1" dirty="0">
              <a:solidFill>
                <a:schemeClr val="bg1"/>
              </a:solidFill>
            </a:endParaRPr>
          </a:p>
        </p:txBody>
      </p:sp>
      <p:sp>
        <p:nvSpPr>
          <p:cNvPr id="9" name="Seta: para a Direita 8">
            <a:hlinkClick r:id="" action="ppaction://hlinkshowjump?jump=previousslide"/>
            <a:extLst>
              <a:ext uri="{FF2B5EF4-FFF2-40B4-BE49-F238E27FC236}">
                <a16:creationId xmlns:a16="http://schemas.microsoft.com/office/drawing/2014/main" xmlns="" id="{07009B31-D4F9-462B-93F4-C3DCF662C8E4}"/>
              </a:ext>
            </a:extLst>
          </p:cNvPr>
          <p:cNvSpPr/>
          <p:nvPr/>
        </p:nvSpPr>
        <p:spPr>
          <a:xfrm rot="10800000">
            <a:off x="294782" y="6049697"/>
            <a:ext cx="1546105" cy="736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CaixaDeTexto 1">
            <a:extLst>
              <a:ext uri="{FF2B5EF4-FFF2-40B4-BE49-F238E27FC236}">
                <a16:creationId xmlns:a16="http://schemas.microsoft.com/office/drawing/2014/main" xmlns="" id="{97B5EA7A-A687-4BF2-BA40-B325D958BDAB}"/>
              </a:ext>
            </a:extLst>
          </p:cNvPr>
          <p:cNvSpPr txBox="1"/>
          <p:nvPr/>
        </p:nvSpPr>
        <p:spPr>
          <a:xfrm>
            <a:off x="588560" y="6233403"/>
            <a:ext cx="1546106" cy="369332"/>
          </a:xfrm>
          <a:prstGeom prst="rect">
            <a:avLst/>
          </a:prstGeom>
          <a:noFill/>
        </p:spPr>
        <p:txBody>
          <a:bodyPr wrap="square" rtlCol="0">
            <a:spAutoFit/>
          </a:bodyPr>
          <a:lstStyle/>
          <a:p>
            <a:r>
              <a:rPr lang="pt-BR" b="1" dirty="0">
                <a:solidFill>
                  <a:schemeClr val="bg1"/>
                </a:solidFill>
                <a:hlinkClick r:id="" action="ppaction://hlinkshowjump?jump=previousslide">
                  <a:extLst>
                    <a:ext uri="{A12FA001-AC4F-418D-AE19-62706E023703}">
                      <ahyp:hlinkClr xmlns:ahyp="http://schemas.microsoft.com/office/drawing/2018/hyperlinkcolor" xmlns="" val="tx"/>
                    </a:ext>
                  </a:extLst>
                </a:hlinkClick>
              </a:rPr>
              <a:t>ANTERIOR</a:t>
            </a:r>
            <a:endParaRPr lang="pt-BR" b="1" dirty="0">
              <a:solidFill>
                <a:schemeClr val="bg1"/>
              </a:solidFill>
            </a:endParaRPr>
          </a:p>
        </p:txBody>
      </p:sp>
      <p:pic>
        <p:nvPicPr>
          <p:cNvPr id="1026" name="Picture 2" descr="351 mejores imágenes de gifs para todos en 2020 | Gifs, Emoticonos ...">
            <a:extLst>
              <a:ext uri="{FF2B5EF4-FFF2-40B4-BE49-F238E27FC236}">
                <a16:creationId xmlns:a16="http://schemas.microsoft.com/office/drawing/2014/main" xmlns="" id="{2A14BB17-628B-4687-9852-B731712E2E4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77425" y="199405"/>
            <a:ext cx="2172503" cy="227055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xmlns="" id="{94DA9444-FEE7-4207-ADB2-33A51AC45433}"/>
              </a:ext>
            </a:extLst>
          </p:cNvPr>
          <p:cNvSpPr txBox="1"/>
          <p:nvPr/>
        </p:nvSpPr>
        <p:spPr>
          <a:xfrm rot="5400000">
            <a:off x="9791196" y="3350778"/>
            <a:ext cx="4139972" cy="430887"/>
          </a:xfrm>
          <a:prstGeom prst="rect">
            <a:avLst/>
          </a:prstGeom>
          <a:noFill/>
        </p:spPr>
        <p:txBody>
          <a:bodyPr wrap="square" rtlCol="0">
            <a:spAutoFit/>
          </a:bodyPr>
          <a:lstStyle/>
          <a:p>
            <a:r>
              <a:rPr lang="pt-BR" sz="1100" b="1" dirty="0"/>
              <a:t>Imagem disponível em: </a:t>
            </a:r>
            <a:r>
              <a:rPr lang="pt-BR" sz="1100" b="1" dirty="0">
                <a:hlinkClick r:id="rId4"/>
              </a:rPr>
              <a:t>https://br.pinterest.com/lizkrucker/gifs-para-todos/</a:t>
            </a:r>
            <a:endParaRPr lang="pt-BR" sz="1100" b="1" dirty="0"/>
          </a:p>
        </p:txBody>
      </p:sp>
    </p:spTree>
    <p:extLst>
      <p:ext uri="{BB962C8B-B14F-4D97-AF65-F5344CB8AC3E}">
        <p14:creationId xmlns:p14="http://schemas.microsoft.com/office/powerpoint/2010/main" val="213957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85203" y="304800"/>
            <a:ext cx="8915400" cy="3777622"/>
          </a:xfrm>
        </p:spPr>
        <p:txBody>
          <a:bodyPr/>
          <a:lstStyle/>
          <a:p>
            <a:pPr algn="just"/>
            <a:r>
              <a:rPr lang="pt-BR" sz="2400" b="1" dirty="0">
                <a:solidFill>
                  <a:schemeClr val="tx1"/>
                </a:solidFill>
              </a:rPr>
              <a:t>I-</a:t>
            </a:r>
            <a:r>
              <a:rPr lang="pt-BR" b="1" dirty="0">
                <a:solidFill>
                  <a:schemeClr val="tx1"/>
                </a:solidFill>
              </a:rPr>
              <a:t> Segundo a notícia do slide anterior, “</a:t>
            </a:r>
            <a:r>
              <a:rPr lang="pt-BR" b="1" u="sng" dirty="0">
                <a:solidFill>
                  <a:schemeClr val="tx1"/>
                </a:solidFill>
              </a:rPr>
              <a:t>O recorde de mortes em 24 horas foi registrada na última quarta-feira (3), com 324 casos</a:t>
            </a:r>
            <a:r>
              <a:rPr lang="pt-BR" b="1" dirty="0">
                <a:solidFill>
                  <a:schemeClr val="tx1"/>
                </a:solidFill>
              </a:rPr>
              <a:t>”. Suponha que mantenha essa proporção, qual o número de casos em 1 semana (7 dias)?</a:t>
            </a:r>
          </a:p>
        </p:txBody>
      </p:sp>
      <p:sp>
        <p:nvSpPr>
          <p:cNvPr id="4" name="Retângulo de cantos arredondados 20">
            <a:extLst>
              <a:ext uri="{FF2B5EF4-FFF2-40B4-BE49-F238E27FC236}">
                <a16:creationId xmlns:a16="http://schemas.microsoft.com/office/drawing/2014/main" xmlns="" id="{25B426A6-1A4F-495F-9272-71F5A354C012}"/>
              </a:ext>
            </a:extLst>
          </p:cNvPr>
          <p:cNvSpPr/>
          <p:nvPr/>
        </p:nvSpPr>
        <p:spPr>
          <a:xfrm>
            <a:off x="2491078" y="1594128"/>
            <a:ext cx="996089"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  2.260</a:t>
            </a:r>
          </a:p>
        </p:txBody>
      </p:sp>
      <p:sp>
        <p:nvSpPr>
          <p:cNvPr id="5" name="Elipse 4">
            <a:extLst>
              <a:ext uri="{FF2B5EF4-FFF2-40B4-BE49-F238E27FC236}">
                <a16:creationId xmlns:a16="http://schemas.microsoft.com/office/drawing/2014/main" xmlns="" id="{F642E9A5-AAB1-41FF-AC82-9E0F79E163C8}"/>
              </a:ext>
            </a:extLst>
          </p:cNvPr>
          <p:cNvSpPr/>
          <p:nvPr/>
        </p:nvSpPr>
        <p:spPr>
          <a:xfrm>
            <a:off x="2244293" y="1594128"/>
            <a:ext cx="441324"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A</a:t>
            </a:r>
          </a:p>
        </p:txBody>
      </p:sp>
      <p:sp>
        <p:nvSpPr>
          <p:cNvPr id="6" name="Retângulo de cantos arredondados 20">
            <a:extLst>
              <a:ext uri="{FF2B5EF4-FFF2-40B4-BE49-F238E27FC236}">
                <a16:creationId xmlns:a16="http://schemas.microsoft.com/office/drawing/2014/main" xmlns="" id="{F52906DA-7679-4A34-AA70-0846D133AA65}"/>
              </a:ext>
            </a:extLst>
          </p:cNvPr>
          <p:cNvSpPr/>
          <p:nvPr/>
        </p:nvSpPr>
        <p:spPr>
          <a:xfrm>
            <a:off x="2571465" y="2401857"/>
            <a:ext cx="996089"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2.264</a:t>
            </a:r>
          </a:p>
        </p:txBody>
      </p:sp>
      <p:sp>
        <p:nvSpPr>
          <p:cNvPr id="7" name="Elipse 6">
            <a:extLst>
              <a:ext uri="{FF2B5EF4-FFF2-40B4-BE49-F238E27FC236}">
                <a16:creationId xmlns:a16="http://schemas.microsoft.com/office/drawing/2014/main" xmlns="" id="{41204EE8-4C34-445E-8445-CCCE21F85C1F}"/>
              </a:ext>
            </a:extLst>
          </p:cNvPr>
          <p:cNvSpPr/>
          <p:nvPr/>
        </p:nvSpPr>
        <p:spPr>
          <a:xfrm>
            <a:off x="2210380" y="2401857"/>
            <a:ext cx="441324"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B</a:t>
            </a:r>
          </a:p>
        </p:txBody>
      </p:sp>
      <p:sp>
        <p:nvSpPr>
          <p:cNvPr id="8" name="Retângulo de cantos arredondados 14">
            <a:extLst>
              <a:ext uri="{FF2B5EF4-FFF2-40B4-BE49-F238E27FC236}">
                <a16:creationId xmlns:a16="http://schemas.microsoft.com/office/drawing/2014/main" xmlns="" id="{DA08DA29-2A10-491E-A094-E6211B92A3CE}"/>
              </a:ext>
            </a:extLst>
          </p:cNvPr>
          <p:cNvSpPr/>
          <p:nvPr/>
        </p:nvSpPr>
        <p:spPr>
          <a:xfrm>
            <a:off x="5097825" y="1594128"/>
            <a:ext cx="996089"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2.268</a:t>
            </a:r>
          </a:p>
        </p:txBody>
      </p:sp>
      <p:sp>
        <p:nvSpPr>
          <p:cNvPr id="9" name="Elipse 8">
            <a:extLst>
              <a:ext uri="{FF2B5EF4-FFF2-40B4-BE49-F238E27FC236}">
                <a16:creationId xmlns:a16="http://schemas.microsoft.com/office/drawing/2014/main" xmlns="" id="{A7C5EE07-EAF3-48E7-A4D7-5199A30EE445}"/>
              </a:ext>
            </a:extLst>
          </p:cNvPr>
          <p:cNvSpPr/>
          <p:nvPr/>
        </p:nvSpPr>
        <p:spPr>
          <a:xfrm>
            <a:off x="4656501" y="1594128"/>
            <a:ext cx="441324"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C</a:t>
            </a:r>
          </a:p>
        </p:txBody>
      </p:sp>
      <p:sp>
        <p:nvSpPr>
          <p:cNvPr id="10" name="Retângulo de cantos arredondados 20">
            <a:extLst>
              <a:ext uri="{FF2B5EF4-FFF2-40B4-BE49-F238E27FC236}">
                <a16:creationId xmlns:a16="http://schemas.microsoft.com/office/drawing/2014/main" xmlns="" id="{548E7AED-39B3-4BD5-8C74-C00B90D94295}"/>
              </a:ext>
            </a:extLst>
          </p:cNvPr>
          <p:cNvSpPr/>
          <p:nvPr/>
        </p:nvSpPr>
        <p:spPr>
          <a:xfrm>
            <a:off x="5097825" y="2401857"/>
            <a:ext cx="996089"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2.272</a:t>
            </a:r>
          </a:p>
        </p:txBody>
      </p:sp>
      <p:sp>
        <p:nvSpPr>
          <p:cNvPr id="11" name="Elipse 10">
            <a:extLst>
              <a:ext uri="{FF2B5EF4-FFF2-40B4-BE49-F238E27FC236}">
                <a16:creationId xmlns:a16="http://schemas.microsoft.com/office/drawing/2014/main" xmlns="" id="{CD420859-9987-4F71-AAC6-525CA52DFD56}"/>
              </a:ext>
            </a:extLst>
          </p:cNvPr>
          <p:cNvSpPr/>
          <p:nvPr/>
        </p:nvSpPr>
        <p:spPr>
          <a:xfrm>
            <a:off x="4656501" y="2401857"/>
            <a:ext cx="441324"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D</a:t>
            </a:r>
          </a:p>
        </p:txBody>
      </p:sp>
      <p:pic>
        <p:nvPicPr>
          <p:cNvPr id="1026" name="Picture 2" descr="Resultado de imagem para gifs animados infantis tema leitur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83741" y="4530188"/>
            <a:ext cx="2164136" cy="17361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o explicativo em forma de nuvem 11"/>
          <p:cNvSpPr/>
          <p:nvPr/>
        </p:nvSpPr>
        <p:spPr>
          <a:xfrm>
            <a:off x="6409546" y="1494290"/>
            <a:ext cx="5176157" cy="2615900"/>
          </a:xfrm>
          <a:prstGeom prst="cloudCallou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6979055" y="1914288"/>
            <a:ext cx="3982633" cy="2031325"/>
          </a:xfrm>
          <a:prstGeom prst="rect">
            <a:avLst/>
          </a:prstGeom>
          <a:noFill/>
        </p:spPr>
        <p:txBody>
          <a:bodyPr wrap="square" rtlCol="0">
            <a:spAutoFit/>
          </a:bodyPr>
          <a:lstStyle/>
          <a:p>
            <a:r>
              <a:rPr lang="pt-BR" sz="1600" b="1" dirty="0"/>
              <a:t>SUGESTÃO DE VÍDEOAULA PARA ESSA ATIVIDADE:</a:t>
            </a:r>
          </a:p>
          <a:p>
            <a:r>
              <a:rPr lang="pt-BR" sz="1600" b="1" dirty="0">
                <a:solidFill>
                  <a:srgbClr val="FFC000"/>
                </a:solidFill>
                <a:hlinkClick r:id="rId3">
                  <a:extLst>
                    <a:ext uri="{A12FA001-AC4F-418D-AE19-62706E023703}">
                      <ahyp:hlinkClr xmlns:ahyp="http://schemas.microsoft.com/office/drawing/2018/hyperlinkcolor" xmlns="" val="tx"/>
                    </a:ext>
                  </a:extLst>
                </a:hlinkClick>
              </a:rPr>
              <a:t>https://www.youtube.com/watch?v=7gK3-QG363o</a:t>
            </a:r>
            <a:endParaRPr lang="pt-BR" sz="1600" b="1" dirty="0">
              <a:solidFill>
                <a:srgbClr val="FFC000"/>
              </a:solidFill>
            </a:endParaRPr>
          </a:p>
          <a:p>
            <a:endParaRPr lang="pt-BR" sz="1600" b="1" dirty="0"/>
          </a:p>
          <a:p>
            <a:r>
              <a:rPr lang="pt-BR" sz="1600" b="1" dirty="0"/>
              <a:t>Copie o link acima para assistir à aula no </a:t>
            </a:r>
            <a:r>
              <a:rPr lang="pt-BR" sz="1600" b="1" dirty="0" err="1"/>
              <a:t>youtube</a:t>
            </a:r>
            <a:r>
              <a:rPr lang="pt-BR" sz="1600" b="1" dirty="0"/>
              <a:t>.</a:t>
            </a:r>
          </a:p>
          <a:p>
            <a:endParaRPr lang="pt-BR" sz="1400" b="1" dirty="0"/>
          </a:p>
        </p:txBody>
      </p:sp>
      <p:sp>
        <p:nvSpPr>
          <p:cNvPr id="14" name="CaixaDeTexto 13"/>
          <p:cNvSpPr txBox="1"/>
          <p:nvPr/>
        </p:nvSpPr>
        <p:spPr>
          <a:xfrm rot="5400000">
            <a:off x="9021328" y="2847313"/>
            <a:ext cx="5752765" cy="430887"/>
          </a:xfrm>
          <a:prstGeom prst="rect">
            <a:avLst/>
          </a:prstGeom>
          <a:noFill/>
        </p:spPr>
        <p:txBody>
          <a:bodyPr wrap="square" rtlCol="0">
            <a:spAutoFit/>
          </a:bodyPr>
          <a:lstStyle/>
          <a:p>
            <a:r>
              <a:rPr lang="pt-BR" sz="1100" b="1" dirty="0"/>
              <a:t>Imagem disponível </a:t>
            </a:r>
            <a:r>
              <a:rPr lang="pt-BR" sz="1100" b="1" dirty="0" err="1"/>
              <a:t>em:</a:t>
            </a:r>
            <a:r>
              <a:rPr lang="pt-BR" sz="1100" b="1" dirty="0" err="1">
                <a:hlinkClick r:id="rId4"/>
              </a:rPr>
              <a:t>https</a:t>
            </a:r>
            <a:r>
              <a:rPr lang="pt-BR" sz="1100" b="1" dirty="0">
                <a:hlinkClick r:id="rId4"/>
              </a:rPr>
              <a:t>://estacao-da-leitura.webnode.pt/espa%C3%A7o-crian%C3%A7a/</a:t>
            </a:r>
            <a:endParaRPr lang="pt-BR" sz="1100" b="1" dirty="0"/>
          </a:p>
        </p:txBody>
      </p:sp>
      <p:sp>
        <p:nvSpPr>
          <p:cNvPr id="16" name="Seta para a direita 18">
            <a:extLst>
              <a:ext uri="{FF2B5EF4-FFF2-40B4-BE49-F238E27FC236}">
                <a16:creationId xmlns:a16="http://schemas.microsoft.com/office/drawing/2014/main" xmlns="" id="{D2087A6C-015A-4EE2-9E59-9223E0E7B25A}"/>
              </a:ext>
            </a:extLst>
          </p:cNvPr>
          <p:cNvSpPr/>
          <p:nvPr/>
        </p:nvSpPr>
        <p:spPr>
          <a:xfrm>
            <a:off x="10378933" y="5997591"/>
            <a:ext cx="1590261" cy="788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bg1"/>
                </a:solidFill>
                <a:hlinkClick r:id="" action="ppaction://hlinkshowjump?jump=nextslide">
                  <a:extLst>
                    <a:ext uri="{A12FA001-AC4F-418D-AE19-62706E023703}">
                      <ahyp:hlinkClr xmlns:ahyp="http://schemas.microsoft.com/office/drawing/2018/hyperlinkcolor" xmlns="" val="tx"/>
                    </a:ext>
                  </a:extLst>
                </a:hlinkClick>
              </a:rPr>
              <a:t>PRÓXIMA</a:t>
            </a:r>
            <a:endParaRPr lang="pt-BR" b="1" dirty="0">
              <a:solidFill>
                <a:schemeClr val="bg1"/>
              </a:solidFill>
            </a:endParaRPr>
          </a:p>
        </p:txBody>
      </p:sp>
      <p:sp>
        <p:nvSpPr>
          <p:cNvPr id="17" name="Seta: para a Direita 16">
            <a:hlinkClick r:id="" action="ppaction://hlinkshowjump?jump=previousslide"/>
            <a:extLst>
              <a:ext uri="{FF2B5EF4-FFF2-40B4-BE49-F238E27FC236}">
                <a16:creationId xmlns:a16="http://schemas.microsoft.com/office/drawing/2014/main" xmlns="" id="{5D4AE72E-54FD-4931-B011-072506BB818C}"/>
              </a:ext>
            </a:extLst>
          </p:cNvPr>
          <p:cNvSpPr/>
          <p:nvPr/>
        </p:nvSpPr>
        <p:spPr>
          <a:xfrm rot="10800000">
            <a:off x="294782" y="6049697"/>
            <a:ext cx="1546105" cy="736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CaixaDeTexto 14">
            <a:extLst>
              <a:ext uri="{FF2B5EF4-FFF2-40B4-BE49-F238E27FC236}">
                <a16:creationId xmlns:a16="http://schemas.microsoft.com/office/drawing/2014/main" xmlns="" id="{2A2254A3-8C93-4CE3-8897-245171B8AD86}"/>
              </a:ext>
            </a:extLst>
          </p:cNvPr>
          <p:cNvSpPr txBox="1"/>
          <p:nvPr/>
        </p:nvSpPr>
        <p:spPr>
          <a:xfrm>
            <a:off x="605928" y="6233403"/>
            <a:ext cx="1334112" cy="369332"/>
          </a:xfrm>
          <a:prstGeom prst="rect">
            <a:avLst/>
          </a:prstGeom>
          <a:noFill/>
        </p:spPr>
        <p:txBody>
          <a:bodyPr wrap="square" rtlCol="0">
            <a:spAutoFit/>
          </a:bodyPr>
          <a:lstStyle/>
          <a:p>
            <a:r>
              <a:rPr lang="pt-BR" b="1" dirty="0">
                <a:solidFill>
                  <a:schemeClr val="bg1"/>
                </a:solidFill>
                <a:hlinkClick r:id="" action="ppaction://hlinkshowjump?jump=previousslide">
                  <a:extLst>
                    <a:ext uri="{A12FA001-AC4F-418D-AE19-62706E023703}">
                      <ahyp:hlinkClr xmlns:ahyp="http://schemas.microsoft.com/office/drawing/2018/hyperlinkcolor" xmlns="" val="tx"/>
                    </a:ext>
                  </a:extLst>
                </a:hlinkClick>
              </a:rPr>
              <a:t>ANTERIOR</a:t>
            </a:r>
            <a:endParaRPr lang="pt-BR" b="1" dirty="0">
              <a:solidFill>
                <a:schemeClr val="bg1"/>
              </a:solidFill>
            </a:endParaRPr>
          </a:p>
        </p:txBody>
      </p:sp>
      <p:pic>
        <p:nvPicPr>
          <p:cNvPr id="19" name="Picture 2" descr="Coronavirus GIFs | Tenor">
            <a:extLst>
              <a:ext uri="{FF2B5EF4-FFF2-40B4-BE49-F238E27FC236}">
                <a16:creationId xmlns:a16="http://schemas.microsoft.com/office/drawing/2014/main" xmlns="" id="{7C9BFCBF-38E4-4DF2-8594-CB6B560BC99E}"/>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592" y="1494290"/>
            <a:ext cx="732486" cy="7324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oronavirus GIFs | Tenor">
            <a:extLst>
              <a:ext uri="{FF2B5EF4-FFF2-40B4-BE49-F238E27FC236}">
                <a16:creationId xmlns:a16="http://schemas.microsoft.com/office/drawing/2014/main" xmlns="" id="{1942F881-CD1B-4CBD-9269-5541DBE2609D}"/>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129" y="2696514"/>
            <a:ext cx="732486" cy="732486"/>
          </a:xfrm>
          <a:prstGeom prst="rect">
            <a:avLst/>
          </a:prstGeom>
          <a:noFill/>
          <a:extLst>
            <a:ext uri="{909E8E84-426E-40DD-AFC4-6F175D3DCCD1}">
              <a14:hiddenFill xmlns:a14="http://schemas.microsoft.com/office/drawing/2010/main">
                <a:solidFill>
                  <a:srgbClr val="FFFFFF"/>
                </a:solidFill>
              </a14:hiddenFill>
            </a:ext>
          </a:extLst>
        </p:spPr>
      </p:pic>
      <p:sp>
        <p:nvSpPr>
          <p:cNvPr id="18" name="Retângulo 17">
            <a:extLst>
              <a:ext uri="{FF2B5EF4-FFF2-40B4-BE49-F238E27FC236}">
                <a16:creationId xmlns:a16="http://schemas.microsoft.com/office/drawing/2014/main" xmlns="" id="{59426018-E5FA-437D-BD05-F6295754D8C1}"/>
              </a:ext>
            </a:extLst>
          </p:cNvPr>
          <p:cNvSpPr/>
          <p:nvPr/>
        </p:nvSpPr>
        <p:spPr>
          <a:xfrm rot="5400000">
            <a:off x="10283646" y="2931951"/>
            <a:ext cx="3058851" cy="261610"/>
          </a:xfrm>
          <a:prstGeom prst="rect">
            <a:avLst/>
          </a:prstGeom>
        </p:spPr>
        <p:txBody>
          <a:bodyPr wrap="none">
            <a:spAutoFit/>
          </a:bodyPr>
          <a:lstStyle/>
          <a:p>
            <a:r>
              <a:rPr lang="pt-BR" sz="1100" b="1" dirty="0">
                <a:hlinkClick r:id="rId6"/>
              </a:rPr>
              <a:t>https://tenor.com/search/coronavirus-gifs</a:t>
            </a:r>
            <a:endParaRPr lang="pt-BR" sz="1100" dirty="0"/>
          </a:p>
        </p:txBody>
      </p:sp>
      <p:sp>
        <p:nvSpPr>
          <p:cNvPr id="21" name="Fluxograma: Fita perfurada 20"/>
          <p:cNvSpPr/>
          <p:nvPr/>
        </p:nvSpPr>
        <p:spPr>
          <a:xfrm rot="20666821">
            <a:off x="2210494" y="3494981"/>
            <a:ext cx="1718031" cy="9012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t>Responda em seu caderno</a:t>
            </a:r>
            <a:endParaRPr lang="pt-BR" sz="1600" dirty="0"/>
          </a:p>
        </p:txBody>
      </p:sp>
    </p:spTree>
    <p:extLst>
      <p:ext uri="{BB962C8B-B14F-4D97-AF65-F5344CB8AC3E}">
        <p14:creationId xmlns:p14="http://schemas.microsoft.com/office/powerpoint/2010/main" val="38679989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7"/>
                                        </p:tgtEl>
                                        <p:attrNameLst>
                                          <p:attrName>fillcolor</p:attrName>
                                        </p:attrNameLst>
                                      </p:cBhvr>
                                      <p:to>
                                        <a:srgbClr val="FF0000"/>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6"/>
                                        </p:tgtEl>
                                        <p:attrNameLst>
                                          <p:attrName>fillcolor</p:attrName>
                                        </p:attrNameLst>
                                      </p:cBhvr>
                                      <p:to>
                                        <a:srgbClr val="FF0000"/>
                                      </p:to>
                                    </p:animClr>
                                    <p:set>
                                      <p:cBhvr>
                                        <p:cTn id="22" dur="2000" fill="hold"/>
                                        <p:tgtEl>
                                          <p:spTgt spid="6"/>
                                        </p:tgtEl>
                                        <p:attrNameLst>
                                          <p:attrName>fill.type</p:attrName>
                                        </p:attrNameLst>
                                      </p:cBhvr>
                                      <p:to>
                                        <p:strVal val="solid"/>
                                      </p:to>
                                    </p:set>
                                    <p:set>
                                      <p:cBhvr>
                                        <p:cTn id="23" dur="2000" fill="hold"/>
                                        <p:tgtEl>
                                          <p:spTgt spid="6"/>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9"/>
                                        </p:tgtEl>
                                        <p:attrNameLst>
                                          <p:attrName>fillcolor</p:attrName>
                                        </p:attrNameLst>
                                      </p:cBhvr>
                                      <p:to>
                                        <a:srgbClr val="00B050"/>
                                      </p:to>
                                    </p:animClr>
                                    <p:set>
                                      <p:cBhvr>
                                        <p:cTn id="29" dur="2000" fill="hold"/>
                                        <p:tgtEl>
                                          <p:spTgt spid="9"/>
                                        </p:tgtEl>
                                        <p:attrNameLst>
                                          <p:attrName>fill.type</p:attrName>
                                        </p:attrNameLst>
                                      </p:cBhvr>
                                      <p:to>
                                        <p:strVal val="solid"/>
                                      </p:to>
                                    </p:set>
                                    <p:set>
                                      <p:cBhvr>
                                        <p:cTn id="30" dur="2000" fill="hold"/>
                                        <p:tgtEl>
                                          <p:spTgt spid="9"/>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8"/>
                                        </p:tgtEl>
                                        <p:attrNameLst>
                                          <p:attrName>fillcolor</p:attrName>
                                        </p:attrNameLst>
                                      </p:cBhvr>
                                      <p:to>
                                        <a:srgbClr val="00B050"/>
                                      </p:to>
                                    </p:animClr>
                                    <p:set>
                                      <p:cBhvr>
                                        <p:cTn id="33" dur="2000" fill="hold"/>
                                        <p:tgtEl>
                                          <p:spTgt spid="8"/>
                                        </p:tgtEl>
                                        <p:attrNameLst>
                                          <p:attrName>fill.type</p:attrName>
                                        </p:attrNameLst>
                                      </p:cBhvr>
                                      <p:to>
                                        <p:strVal val="solid"/>
                                      </p:to>
                                    </p:set>
                                    <p:set>
                                      <p:cBhvr>
                                        <p:cTn id="34" dur="2000" fill="hold"/>
                                        <p:tgtEl>
                                          <p:spTgt spid="8"/>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1"/>
                                        </p:tgtEl>
                                        <p:attrNameLst>
                                          <p:attrName>fillcolor</p:attrName>
                                        </p:attrNameLst>
                                      </p:cBhvr>
                                      <p:to>
                                        <a:srgbClr val="FF0000"/>
                                      </p:to>
                                    </p:animClr>
                                    <p:set>
                                      <p:cBhvr>
                                        <p:cTn id="40" dur="2000" fill="hold"/>
                                        <p:tgtEl>
                                          <p:spTgt spid="11"/>
                                        </p:tgtEl>
                                        <p:attrNameLst>
                                          <p:attrName>fill.type</p:attrName>
                                        </p:attrNameLst>
                                      </p:cBhvr>
                                      <p:to>
                                        <p:strVal val="solid"/>
                                      </p:to>
                                    </p:set>
                                    <p:set>
                                      <p:cBhvr>
                                        <p:cTn id="41" dur="2000" fill="hold"/>
                                        <p:tgtEl>
                                          <p:spTgt spid="11"/>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10"/>
                                        </p:tgtEl>
                                        <p:attrNameLst>
                                          <p:attrName>fillcolor</p:attrName>
                                        </p:attrNameLst>
                                      </p:cBhvr>
                                      <p:to>
                                        <a:srgbClr val="FF0000"/>
                                      </p:to>
                                    </p:animClr>
                                    <p:set>
                                      <p:cBhvr>
                                        <p:cTn id="44" dur="2000" fill="hold"/>
                                        <p:tgtEl>
                                          <p:spTgt spid="10"/>
                                        </p:tgtEl>
                                        <p:attrNameLst>
                                          <p:attrName>fill.type</p:attrName>
                                        </p:attrNameLst>
                                      </p:cBhvr>
                                      <p:to>
                                        <p:strVal val="solid"/>
                                      </p:to>
                                    </p:set>
                                    <p:set>
                                      <p:cBhvr>
                                        <p:cTn id="45" dur="20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xmlns="" id="{432FDE9E-0318-413B-8B7B-032B288E42A5}"/>
              </a:ext>
            </a:extLst>
          </p:cNvPr>
          <p:cNvPicPr>
            <a:picLocks noGrp="1" noChangeAspect="1"/>
          </p:cNvPicPr>
          <p:nvPr>
            <p:ph idx="1"/>
          </p:nvPr>
        </p:nvPicPr>
        <p:blipFill>
          <a:blip r:embed="rId2"/>
          <a:stretch>
            <a:fillRect/>
          </a:stretch>
        </p:blipFill>
        <p:spPr>
          <a:xfrm>
            <a:off x="5470972" y="402643"/>
            <a:ext cx="4724400" cy="1428750"/>
          </a:xfrm>
          <a:prstGeom prst="rect">
            <a:avLst/>
          </a:prstGeom>
        </p:spPr>
      </p:pic>
      <p:sp>
        <p:nvSpPr>
          <p:cNvPr id="5" name="CaixaDeTexto 4">
            <a:extLst>
              <a:ext uri="{FF2B5EF4-FFF2-40B4-BE49-F238E27FC236}">
                <a16:creationId xmlns:a16="http://schemas.microsoft.com/office/drawing/2014/main" xmlns="" id="{A9807C5C-E061-4A90-9D9F-3F0C930AE598}"/>
              </a:ext>
            </a:extLst>
          </p:cNvPr>
          <p:cNvSpPr txBox="1"/>
          <p:nvPr/>
        </p:nvSpPr>
        <p:spPr>
          <a:xfrm>
            <a:off x="2155359" y="345793"/>
            <a:ext cx="3101221" cy="2585323"/>
          </a:xfrm>
          <a:prstGeom prst="rect">
            <a:avLst/>
          </a:prstGeom>
          <a:noFill/>
        </p:spPr>
        <p:txBody>
          <a:bodyPr wrap="square" rtlCol="0">
            <a:spAutoFit/>
          </a:bodyPr>
          <a:lstStyle/>
          <a:p>
            <a:pPr algn="just"/>
            <a:r>
              <a:rPr lang="pt-BR" b="1" dirty="0"/>
              <a:t>A informação ao lado foi retirada da Cartilha do Ministério da Saúde, indicada para a sua leitura.</a:t>
            </a:r>
          </a:p>
          <a:p>
            <a:endParaRPr lang="pt-BR" b="1" dirty="0"/>
          </a:p>
          <a:p>
            <a:endParaRPr lang="pt-BR" b="1" dirty="0"/>
          </a:p>
          <a:p>
            <a:endParaRPr lang="pt-BR" b="1" dirty="0"/>
          </a:p>
          <a:p>
            <a:endParaRPr lang="pt-BR" b="1" dirty="0"/>
          </a:p>
        </p:txBody>
      </p:sp>
      <p:sp>
        <p:nvSpPr>
          <p:cNvPr id="6" name="CaixaDeTexto 5">
            <a:extLst>
              <a:ext uri="{FF2B5EF4-FFF2-40B4-BE49-F238E27FC236}">
                <a16:creationId xmlns:a16="http://schemas.microsoft.com/office/drawing/2014/main" xmlns="" id="{4CFC2B85-ABAF-48B4-84B0-264009CF50CE}"/>
              </a:ext>
            </a:extLst>
          </p:cNvPr>
          <p:cNvSpPr txBox="1"/>
          <p:nvPr/>
        </p:nvSpPr>
        <p:spPr>
          <a:xfrm>
            <a:off x="1407148" y="3460977"/>
            <a:ext cx="9629775" cy="2492990"/>
          </a:xfrm>
          <a:prstGeom prst="rect">
            <a:avLst/>
          </a:prstGeom>
          <a:noFill/>
        </p:spPr>
        <p:txBody>
          <a:bodyPr wrap="square" rtlCol="0">
            <a:spAutoFit/>
          </a:bodyPr>
          <a:lstStyle/>
          <a:p>
            <a:pPr algn="ctr"/>
            <a:r>
              <a:rPr lang="pt-BR" b="1" dirty="0"/>
              <a:t>Minas Gerais ultrapassa 3 mil casos confirmados de </a:t>
            </a:r>
            <a:r>
              <a:rPr lang="pt-BR" b="1" dirty="0" err="1"/>
              <a:t>coronavírus</a:t>
            </a:r>
            <a:r>
              <a:rPr lang="pt-BR" b="1" dirty="0"/>
              <a:t> e tem 118 mortos</a:t>
            </a:r>
          </a:p>
          <a:p>
            <a:pPr algn="just"/>
            <a:r>
              <a:rPr lang="pt-BR" dirty="0"/>
              <a:t>Foram 180 pessoas diagnosticadas e sete novos óbitos em decorrência da doença nas últimas 24 horas</a:t>
            </a:r>
          </a:p>
          <a:p>
            <a:pPr algn="just"/>
            <a:endParaRPr lang="pt-BR" dirty="0"/>
          </a:p>
          <a:p>
            <a:r>
              <a:rPr lang="pt-BR" sz="1200" dirty="0"/>
              <a:t>Por </a:t>
            </a:r>
            <a:r>
              <a:rPr lang="pt-BR" sz="1200" b="1" cap="all" dirty="0"/>
              <a:t>Gabriel Moraes</a:t>
            </a:r>
            <a:r>
              <a:rPr lang="pt-BR" sz="1200" dirty="0"/>
              <a:t> 09/05/20 - 10h01</a:t>
            </a:r>
          </a:p>
          <a:p>
            <a:endParaRPr lang="pt-BR" sz="1200" dirty="0"/>
          </a:p>
          <a:p>
            <a:pPr algn="r"/>
            <a:r>
              <a:rPr lang="pt-BR" sz="1200" b="1" dirty="0">
                <a:hlinkClick r:id="rId3"/>
              </a:rPr>
              <a:t>https://www.otempo.com.br/coronavirus/minas-gerais-ultrapassa-3-mil-casos-confirmados-de-coronavirus-e-tem-118-mortos-1.2335255</a:t>
            </a:r>
            <a:endParaRPr lang="pt-BR" sz="1200" b="1" dirty="0"/>
          </a:p>
          <a:p>
            <a:endParaRPr lang="pt-BR" b="1" dirty="0"/>
          </a:p>
          <a:p>
            <a:pPr algn="ctr"/>
            <a:endParaRPr lang="pt-BR" dirty="0"/>
          </a:p>
        </p:txBody>
      </p:sp>
      <p:sp>
        <p:nvSpPr>
          <p:cNvPr id="2" name="CaixaDeTexto 1"/>
          <p:cNvSpPr txBox="1"/>
          <p:nvPr/>
        </p:nvSpPr>
        <p:spPr>
          <a:xfrm>
            <a:off x="6096000" y="1943711"/>
            <a:ext cx="4418734" cy="374073"/>
          </a:xfrm>
          <a:prstGeom prst="rect">
            <a:avLst/>
          </a:prstGeom>
          <a:noFill/>
        </p:spPr>
        <p:txBody>
          <a:bodyPr wrap="square" rtlCol="0">
            <a:spAutoFit/>
          </a:bodyPr>
          <a:lstStyle/>
          <a:p>
            <a:r>
              <a:rPr lang="pt-BR" b="1" dirty="0"/>
              <a:t>OMS- </a:t>
            </a:r>
            <a:r>
              <a:rPr lang="pt-BR" sz="1400" b="1" dirty="0"/>
              <a:t>Organização Mundial de Saúde</a:t>
            </a:r>
          </a:p>
        </p:txBody>
      </p:sp>
      <p:sp>
        <p:nvSpPr>
          <p:cNvPr id="3" name="CaixaDeTexto 2">
            <a:extLst>
              <a:ext uri="{FF2B5EF4-FFF2-40B4-BE49-F238E27FC236}">
                <a16:creationId xmlns:a16="http://schemas.microsoft.com/office/drawing/2014/main" xmlns="" id="{00AE2A63-01A7-4DFB-B0F2-844DE2FA5545}"/>
              </a:ext>
            </a:extLst>
          </p:cNvPr>
          <p:cNvSpPr txBox="1"/>
          <p:nvPr/>
        </p:nvSpPr>
        <p:spPr>
          <a:xfrm>
            <a:off x="1395046" y="2218778"/>
            <a:ext cx="9231238" cy="923330"/>
          </a:xfrm>
          <a:prstGeom prst="rect">
            <a:avLst/>
          </a:prstGeom>
          <a:noFill/>
        </p:spPr>
        <p:txBody>
          <a:bodyPr wrap="square" rtlCol="0">
            <a:spAutoFit/>
          </a:bodyPr>
          <a:lstStyle/>
          <a:p>
            <a:pPr algn="just"/>
            <a:endParaRPr lang="pt-BR" b="1" dirty="0"/>
          </a:p>
          <a:p>
            <a:pPr algn="just"/>
            <a:r>
              <a:rPr lang="pt-BR" b="1" dirty="0"/>
              <a:t>Leia a informação acima,  a manchete e a lide da reportagem abaixo e resolva a atividade a seguir:   </a:t>
            </a:r>
          </a:p>
        </p:txBody>
      </p:sp>
      <p:graphicFrame>
        <p:nvGraphicFramePr>
          <p:cNvPr id="16" name="Tabela 15">
            <a:extLst>
              <a:ext uri="{FF2B5EF4-FFF2-40B4-BE49-F238E27FC236}">
                <a16:creationId xmlns:a16="http://schemas.microsoft.com/office/drawing/2014/main" xmlns="" id="{3F318242-D4B1-491B-837F-8734DA004908}"/>
              </a:ext>
            </a:extLst>
          </p:cNvPr>
          <p:cNvGraphicFramePr>
            <a:graphicFrameLocks noGrp="1"/>
          </p:cNvGraphicFramePr>
          <p:nvPr>
            <p:extLst>
              <p:ext uri="{D42A27DB-BD31-4B8C-83A1-F6EECF244321}">
                <p14:modId xmlns:p14="http://schemas.microsoft.com/office/powerpoint/2010/main" val="1815880434"/>
              </p:ext>
            </p:extLst>
          </p:nvPr>
        </p:nvGraphicFramePr>
        <p:xfrm>
          <a:off x="5569125" y="455365"/>
          <a:ext cx="4528094" cy="1355074"/>
        </p:xfrm>
        <a:graphic>
          <a:graphicData uri="http://schemas.openxmlformats.org/drawingml/2006/table">
            <a:tbl>
              <a:tblPr/>
              <a:tblGrid>
                <a:gridCol w="4528094">
                  <a:extLst>
                    <a:ext uri="{9D8B030D-6E8A-4147-A177-3AD203B41FA5}">
                      <a16:colId xmlns:a16="http://schemas.microsoft.com/office/drawing/2014/main" xmlns="" val="359126312"/>
                    </a:ext>
                  </a:extLst>
                </a:gridCol>
              </a:tblGrid>
              <a:tr h="1355074">
                <a:tc>
                  <a:txBody>
                    <a:bodyPr/>
                    <a:lstStyle/>
                    <a:p>
                      <a:endParaRPr lang="pt-B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2232339069"/>
                  </a:ext>
                </a:extLst>
              </a:tr>
            </a:tbl>
          </a:graphicData>
        </a:graphic>
      </p:graphicFrame>
      <p:graphicFrame>
        <p:nvGraphicFramePr>
          <p:cNvPr id="17" name="Tabela 16">
            <a:extLst>
              <a:ext uri="{FF2B5EF4-FFF2-40B4-BE49-F238E27FC236}">
                <a16:creationId xmlns:a16="http://schemas.microsoft.com/office/drawing/2014/main" xmlns="" id="{51CF9743-01B8-4916-A5DF-BB85B61A049A}"/>
              </a:ext>
            </a:extLst>
          </p:cNvPr>
          <p:cNvGraphicFramePr>
            <a:graphicFrameLocks noGrp="1"/>
          </p:cNvGraphicFramePr>
          <p:nvPr>
            <p:extLst>
              <p:ext uri="{D42A27DB-BD31-4B8C-83A1-F6EECF244321}">
                <p14:modId xmlns:p14="http://schemas.microsoft.com/office/powerpoint/2010/main" val="2088529747"/>
              </p:ext>
            </p:extLst>
          </p:nvPr>
        </p:nvGraphicFramePr>
        <p:xfrm>
          <a:off x="1387977" y="3348612"/>
          <a:ext cx="9793995" cy="2114342"/>
        </p:xfrm>
        <a:graphic>
          <a:graphicData uri="http://schemas.openxmlformats.org/drawingml/2006/table">
            <a:tbl>
              <a:tblPr/>
              <a:tblGrid>
                <a:gridCol w="9793995">
                  <a:extLst>
                    <a:ext uri="{9D8B030D-6E8A-4147-A177-3AD203B41FA5}">
                      <a16:colId xmlns:a16="http://schemas.microsoft.com/office/drawing/2014/main" xmlns="" val="857570291"/>
                    </a:ext>
                  </a:extLst>
                </a:gridCol>
              </a:tblGrid>
              <a:tr h="2114342">
                <a:tc>
                  <a:txBody>
                    <a:bodyPr/>
                    <a:lstStyle/>
                    <a:p>
                      <a:endParaRPr lang="pt-BR" dirty="0"/>
                    </a:p>
                    <a:p>
                      <a:endParaRPr lang="pt-BR" dirty="0"/>
                    </a:p>
                    <a:p>
                      <a:endParaRPr lang="pt-B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3123045308"/>
                  </a:ext>
                </a:extLst>
              </a:tr>
            </a:tbl>
          </a:graphicData>
        </a:graphic>
      </p:graphicFrame>
      <p:sp>
        <p:nvSpPr>
          <p:cNvPr id="19" name="Seta para a direita 18">
            <a:extLst>
              <a:ext uri="{FF2B5EF4-FFF2-40B4-BE49-F238E27FC236}">
                <a16:creationId xmlns:a16="http://schemas.microsoft.com/office/drawing/2014/main" xmlns="" id="{CC12C9E8-7217-4361-9280-34B41DBA9975}"/>
              </a:ext>
            </a:extLst>
          </p:cNvPr>
          <p:cNvSpPr/>
          <p:nvPr/>
        </p:nvSpPr>
        <p:spPr>
          <a:xfrm>
            <a:off x="10351111" y="6110164"/>
            <a:ext cx="1546107" cy="607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bg1"/>
                </a:solidFill>
                <a:hlinkClick r:id="" action="ppaction://hlinkshowjump?jump=nextslide">
                  <a:extLst>
                    <a:ext uri="{A12FA001-AC4F-418D-AE19-62706E023703}">
                      <ahyp:hlinkClr xmlns:ahyp="http://schemas.microsoft.com/office/drawing/2018/hyperlinkcolor" xmlns="" val="tx"/>
                    </a:ext>
                  </a:extLst>
                </a:hlinkClick>
              </a:rPr>
              <a:t>PRÓXIMA</a:t>
            </a:r>
            <a:endParaRPr lang="pt-BR" b="1" dirty="0">
              <a:solidFill>
                <a:schemeClr val="bg1"/>
              </a:solidFill>
            </a:endParaRPr>
          </a:p>
        </p:txBody>
      </p:sp>
      <p:sp>
        <p:nvSpPr>
          <p:cNvPr id="20" name="Seta: para a Direita 19">
            <a:hlinkClick r:id="" action="ppaction://hlinkshowjump?jump=previousslide"/>
            <a:extLst>
              <a:ext uri="{FF2B5EF4-FFF2-40B4-BE49-F238E27FC236}">
                <a16:creationId xmlns:a16="http://schemas.microsoft.com/office/drawing/2014/main" xmlns="" id="{0BE7C6F1-D1EA-4D15-B4FE-1A4B07BC3B97}"/>
              </a:ext>
            </a:extLst>
          </p:cNvPr>
          <p:cNvSpPr/>
          <p:nvPr/>
        </p:nvSpPr>
        <p:spPr>
          <a:xfrm rot="10800000">
            <a:off x="294779" y="6110161"/>
            <a:ext cx="1546106" cy="607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CaixaDeTexto 17">
            <a:hlinkClick r:id="" action="ppaction://hlinkshowjump?jump=previousslide"/>
            <a:extLst>
              <a:ext uri="{FF2B5EF4-FFF2-40B4-BE49-F238E27FC236}">
                <a16:creationId xmlns:a16="http://schemas.microsoft.com/office/drawing/2014/main" xmlns="" id="{9EAE15F2-635C-460A-8713-92E41F35DD2E}"/>
              </a:ext>
            </a:extLst>
          </p:cNvPr>
          <p:cNvSpPr txBox="1"/>
          <p:nvPr/>
        </p:nvSpPr>
        <p:spPr>
          <a:xfrm>
            <a:off x="605928" y="6229034"/>
            <a:ext cx="1432192" cy="369332"/>
          </a:xfrm>
          <a:prstGeom prst="rect">
            <a:avLst/>
          </a:prstGeom>
          <a:noFill/>
        </p:spPr>
        <p:txBody>
          <a:bodyPr wrap="square" rtlCol="0">
            <a:spAutoFit/>
          </a:bodyPr>
          <a:lstStyle/>
          <a:p>
            <a:r>
              <a:rPr lang="pt-BR" b="1" dirty="0">
                <a:solidFill>
                  <a:schemeClr val="bg1"/>
                </a:solidFill>
              </a:rPr>
              <a:t>ANTERIOR</a:t>
            </a:r>
          </a:p>
        </p:txBody>
      </p:sp>
      <p:pic>
        <p:nvPicPr>
          <p:cNvPr id="3074" name="Picture 2" descr="Coronavirus GIFs | Tenor">
            <a:extLst>
              <a:ext uri="{FF2B5EF4-FFF2-40B4-BE49-F238E27FC236}">
                <a16:creationId xmlns:a16="http://schemas.microsoft.com/office/drawing/2014/main" xmlns="" id="{C5A1353C-BACE-4138-BD8E-C960C724C0D0}"/>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220" y="1452026"/>
            <a:ext cx="732486" cy="7324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oronavirus GIFs | Tenor">
            <a:extLst>
              <a:ext uri="{FF2B5EF4-FFF2-40B4-BE49-F238E27FC236}">
                <a16:creationId xmlns:a16="http://schemas.microsoft.com/office/drawing/2014/main" xmlns="" id="{9794D180-6F0A-4F56-8BC3-E09B6022CF5C}"/>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491" y="2459579"/>
            <a:ext cx="732486" cy="732486"/>
          </a:xfrm>
          <a:prstGeom prst="rect">
            <a:avLst/>
          </a:prstGeom>
          <a:noFill/>
          <a:extLst>
            <a:ext uri="{909E8E84-426E-40DD-AFC4-6F175D3DCCD1}">
              <a14:hiddenFill xmlns:a14="http://schemas.microsoft.com/office/drawing/2010/main">
                <a:solidFill>
                  <a:srgbClr val="FFFFFF"/>
                </a:solidFill>
              </a14:hiddenFill>
            </a:ext>
          </a:extLst>
        </p:spPr>
      </p:pic>
      <p:sp>
        <p:nvSpPr>
          <p:cNvPr id="21" name="CaixaDeTexto 20">
            <a:extLst>
              <a:ext uri="{FF2B5EF4-FFF2-40B4-BE49-F238E27FC236}">
                <a16:creationId xmlns:a16="http://schemas.microsoft.com/office/drawing/2014/main" xmlns="" id="{0932290A-8E35-4D1E-9713-A5DE813A0241}"/>
              </a:ext>
            </a:extLst>
          </p:cNvPr>
          <p:cNvSpPr txBox="1"/>
          <p:nvPr/>
        </p:nvSpPr>
        <p:spPr>
          <a:xfrm rot="5400000">
            <a:off x="8953920" y="3282511"/>
            <a:ext cx="5976730" cy="261610"/>
          </a:xfrm>
          <a:prstGeom prst="rect">
            <a:avLst/>
          </a:prstGeom>
          <a:noFill/>
        </p:spPr>
        <p:txBody>
          <a:bodyPr wrap="square" rtlCol="0">
            <a:spAutoFit/>
          </a:bodyPr>
          <a:lstStyle/>
          <a:p>
            <a:r>
              <a:rPr lang="pt-BR" sz="1050" b="1" dirty="0"/>
              <a:t>Imagem disponível em: </a:t>
            </a:r>
            <a:r>
              <a:rPr lang="pt-BR" sz="1050" b="1" dirty="0">
                <a:hlinkClick r:id="rId5"/>
              </a:rPr>
              <a:t>https://tenor.com/search/coronavirus-gifs</a:t>
            </a:r>
            <a:endParaRPr lang="pt-BR" sz="1050" b="1" dirty="0"/>
          </a:p>
        </p:txBody>
      </p:sp>
    </p:spTree>
    <p:extLst>
      <p:ext uri="{BB962C8B-B14F-4D97-AF65-F5344CB8AC3E}">
        <p14:creationId xmlns:p14="http://schemas.microsoft.com/office/powerpoint/2010/main" val="30471714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EF902986-9710-4076-9FD0-06E3EF9F49C6}"/>
              </a:ext>
            </a:extLst>
          </p:cNvPr>
          <p:cNvSpPr>
            <a:spLocks noGrp="1"/>
          </p:cNvSpPr>
          <p:nvPr>
            <p:ph idx="1"/>
          </p:nvPr>
        </p:nvSpPr>
        <p:spPr>
          <a:xfrm>
            <a:off x="1539148" y="320981"/>
            <a:ext cx="8915400" cy="3777622"/>
          </a:xfrm>
        </p:spPr>
        <p:txBody>
          <a:bodyPr>
            <a:normAutofit/>
          </a:bodyPr>
          <a:lstStyle/>
          <a:p>
            <a:pPr algn="just"/>
            <a:r>
              <a:rPr lang="pt-BR" sz="2400" b="1" dirty="0">
                <a:solidFill>
                  <a:schemeClr val="tx1"/>
                </a:solidFill>
              </a:rPr>
              <a:t>II- </a:t>
            </a:r>
            <a:r>
              <a:rPr lang="pt-BR" b="1" dirty="0">
                <a:solidFill>
                  <a:schemeClr val="tx1"/>
                </a:solidFill>
              </a:rPr>
              <a:t>Atenção para a informação: </a:t>
            </a:r>
            <a:r>
              <a:rPr lang="pt-BR" b="1" u="sng" dirty="0">
                <a:solidFill>
                  <a:schemeClr val="tx1"/>
                </a:solidFill>
              </a:rPr>
              <a:t>Dados da OMS mostram que 80% dos casos são leves. </a:t>
            </a:r>
          </a:p>
          <a:p>
            <a:pPr algn="just"/>
            <a:endParaRPr lang="pt-BR" b="1" dirty="0">
              <a:solidFill>
                <a:schemeClr val="tx1"/>
              </a:solidFill>
            </a:endParaRPr>
          </a:p>
          <a:p>
            <a:pPr algn="just"/>
            <a:r>
              <a:rPr lang="pt-BR" b="1" dirty="0">
                <a:solidFill>
                  <a:schemeClr val="tx1"/>
                </a:solidFill>
              </a:rPr>
              <a:t>Segundo a reportagem acima, foram </a:t>
            </a:r>
            <a:r>
              <a:rPr lang="pt-BR" b="1" u="sng" dirty="0">
                <a:solidFill>
                  <a:schemeClr val="tx1"/>
                </a:solidFill>
                <a:effectLst>
                  <a:glow>
                    <a:schemeClr val="accent1">
                      <a:alpha val="40000"/>
                    </a:schemeClr>
                  </a:glow>
                </a:effectLst>
              </a:rPr>
              <a:t>180</a:t>
            </a:r>
            <a:r>
              <a:rPr lang="pt-BR" b="1" dirty="0">
                <a:solidFill>
                  <a:schemeClr val="tx1"/>
                </a:solidFill>
              </a:rPr>
              <a:t> pessoas diagnosticadas em Minas Gerais, até o data de 09/05/2020.  Considerando a porcentagem dos dados da OMS, qual o número de casos leves em Minas Gerais, nessa data?</a:t>
            </a:r>
          </a:p>
          <a:p>
            <a:endParaRPr lang="pt-BR" sz="2400" b="1" dirty="0"/>
          </a:p>
        </p:txBody>
      </p:sp>
      <p:sp>
        <p:nvSpPr>
          <p:cNvPr id="4" name="Retângulo de cantos arredondados 20">
            <a:extLst>
              <a:ext uri="{FF2B5EF4-FFF2-40B4-BE49-F238E27FC236}">
                <a16:creationId xmlns:a16="http://schemas.microsoft.com/office/drawing/2014/main" xmlns="" id="{E7F4614F-B0C6-4B24-9EAC-F7EDA104A4CB}"/>
              </a:ext>
            </a:extLst>
          </p:cNvPr>
          <p:cNvSpPr/>
          <p:nvPr/>
        </p:nvSpPr>
        <p:spPr>
          <a:xfrm>
            <a:off x="2088738" y="3021627"/>
            <a:ext cx="996089"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  36</a:t>
            </a:r>
          </a:p>
        </p:txBody>
      </p:sp>
      <p:sp>
        <p:nvSpPr>
          <p:cNvPr id="5" name="Elipse 4">
            <a:extLst>
              <a:ext uri="{FF2B5EF4-FFF2-40B4-BE49-F238E27FC236}">
                <a16:creationId xmlns:a16="http://schemas.microsoft.com/office/drawing/2014/main" xmlns="" id="{B8B7148D-ACCC-45F6-BFB6-25703B735FB6}"/>
              </a:ext>
            </a:extLst>
          </p:cNvPr>
          <p:cNvSpPr/>
          <p:nvPr/>
        </p:nvSpPr>
        <p:spPr>
          <a:xfrm>
            <a:off x="1841953" y="3021627"/>
            <a:ext cx="441324"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A</a:t>
            </a:r>
          </a:p>
        </p:txBody>
      </p:sp>
      <p:sp>
        <p:nvSpPr>
          <p:cNvPr id="6" name="Retângulo de cantos arredondados 20">
            <a:extLst>
              <a:ext uri="{FF2B5EF4-FFF2-40B4-BE49-F238E27FC236}">
                <a16:creationId xmlns:a16="http://schemas.microsoft.com/office/drawing/2014/main" xmlns="" id="{980BDEC4-5B2F-48F3-A0D1-BE443AAB9777}"/>
              </a:ext>
            </a:extLst>
          </p:cNvPr>
          <p:cNvSpPr/>
          <p:nvPr/>
        </p:nvSpPr>
        <p:spPr>
          <a:xfrm>
            <a:off x="2062615" y="3917170"/>
            <a:ext cx="996089"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  60</a:t>
            </a:r>
          </a:p>
        </p:txBody>
      </p:sp>
      <p:sp>
        <p:nvSpPr>
          <p:cNvPr id="7" name="Elipse 6">
            <a:extLst>
              <a:ext uri="{FF2B5EF4-FFF2-40B4-BE49-F238E27FC236}">
                <a16:creationId xmlns:a16="http://schemas.microsoft.com/office/drawing/2014/main" xmlns="" id="{388A53DB-ADA4-4FFC-9141-03BDA9F1574F}"/>
              </a:ext>
            </a:extLst>
          </p:cNvPr>
          <p:cNvSpPr/>
          <p:nvPr/>
        </p:nvSpPr>
        <p:spPr>
          <a:xfrm>
            <a:off x="1815830" y="3917170"/>
            <a:ext cx="441324"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B</a:t>
            </a:r>
          </a:p>
        </p:txBody>
      </p:sp>
      <p:sp>
        <p:nvSpPr>
          <p:cNvPr id="8" name="Retângulo de cantos arredondados 20">
            <a:extLst>
              <a:ext uri="{FF2B5EF4-FFF2-40B4-BE49-F238E27FC236}">
                <a16:creationId xmlns:a16="http://schemas.microsoft.com/office/drawing/2014/main" xmlns="" id="{F8BA5DED-80F3-4C7A-8E43-1EF9B360E333}"/>
              </a:ext>
            </a:extLst>
          </p:cNvPr>
          <p:cNvSpPr/>
          <p:nvPr/>
        </p:nvSpPr>
        <p:spPr>
          <a:xfrm>
            <a:off x="4621768" y="2977606"/>
            <a:ext cx="1105738"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  108</a:t>
            </a:r>
          </a:p>
        </p:txBody>
      </p:sp>
      <p:sp>
        <p:nvSpPr>
          <p:cNvPr id="9" name="Elipse 8">
            <a:extLst>
              <a:ext uri="{FF2B5EF4-FFF2-40B4-BE49-F238E27FC236}">
                <a16:creationId xmlns:a16="http://schemas.microsoft.com/office/drawing/2014/main" xmlns="" id="{E6F5E370-C9E2-4B01-9A12-EB6207CA85E9}"/>
              </a:ext>
            </a:extLst>
          </p:cNvPr>
          <p:cNvSpPr/>
          <p:nvPr/>
        </p:nvSpPr>
        <p:spPr>
          <a:xfrm>
            <a:off x="4267049" y="2977606"/>
            <a:ext cx="597837"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C</a:t>
            </a:r>
          </a:p>
        </p:txBody>
      </p:sp>
      <p:sp>
        <p:nvSpPr>
          <p:cNvPr id="12" name="Retângulo de cantos arredondados 14">
            <a:extLst>
              <a:ext uri="{FF2B5EF4-FFF2-40B4-BE49-F238E27FC236}">
                <a16:creationId xmlns:a16="http://schemas.microsoft.com/office/drawing/2014/main" xmlns="" id="{D3223F2E-55F9-43BF-A7C2-89005323E136}"/>
              </a:ext>
            </a:extLst>
          </p:cNvPr>
          <p:cNvSpPr/>
          <p:nvPr/>
        </p:nvSpPr>
        <p:spPr>
          <a:xfrm>
            <a:off x="4731417" y="3880394"/>
            <a:ext cx="996089"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144</a:t>
            </a:r>
          </a:p>
        </p:txBody>
      </p:sp>
      <p:sp>
        <p:nvSpPr>
          <p:cNvPr id="13" name="Elipse 12">
            <a:extLst>
              <a:ext uri="{FF2B5EF4-FFF2-40B4-BE49-F238E27FC236}">
                <a16:creationId xmlns:a16="http://schemas.microsoft.com/office/drawing/2014/main" xmlns="" id="{42CC3CB7-338F-4637-81FB-0C738B60076B}"/>
              </a:ext>
            </a:extLst>
          </p:cNvPr>
          <p:cNvSpPr/>
          <p:nvPr/>
        </p:nvSpPr>
        <p:spPr>
          <a:xfrm>
            <a:off x="4290093" y="3880394"/>
            <a:ext cx="441324"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D</a:t>
            </a:r>
          </a:p>
        </p:txBody>
      </p:sp>
      <p:pic>
        <p:nvPicPr>
          <p:cNvPr id="2052" name="Picture 4" descr="TICS - karenpaulettehernandezdiaz25">
            <a:extLst>
              <a:ext uri="{FF2B5EF4-FFF2-40B4-BE49-F238E27FC236}">
                <a16:creationId xmlns:a16="http://schemas.microsoft.com/office/drawing/2014/main" xmlns="" id="{6F47610E-4DE8-4A63-ADCF-A3E65024975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32155" y="4742454"/>
            <a:ext cx="1986378" cy="2115546"/>
          </a:xfrm>
          <a:prstGeom prst="rect">
            <a:avLst/>
          </a:prstGeom>
          <a:noFill/>
          <a:extLst>
            <a:ext uri="{909E8E84-426E-40DD-AFC4-6F175D3DCCD1}">
              <a14:hiddenFill xmlns:a14="http://schemas.microsoft.com/office/drawing/2010/main">
                <a:solidFill>
                  <a:srgbClr val="FFFFFF"/>
                </a:solidFill>
              </a14:hiddenFill>
            </a:ext>
          </a:extLst>
        </p:spPr>
      </p:pic>
      <p:sp>
        <p:nvSpPr>
          <p:cNvPr id="14" name="Balão de Pensamento: Nuvem 13">
            <a:extLst>
              <a:ext uri="{FF2B5EF4-FFF2-40B4-BE49-F238E27FC236}">
                <a16:creationId xmlns:a16="http://schemas.microsoft.com/office/drawing/2014/main" xmlns="" id="{7AA8FD37-FEBC-4FE7-A2C1-6FB3EBFE8392}"/>
              </a:ext>
            </a:extLst>
          </p:cNvPr>
          <p:cNvSpPr/>
          <p:nvPr/>
        </p:nvSpPr>
        <p:spPr>
          <a:xfrm>
            <a:off x="6082225" y="2345341"/>
            <a:ext cx="4570627" cy="2225407"/>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xmlns="" id="{6C2008D9-54F8-4588-8747-FE9C0CD71BBF}"/>
              </a:ext>
            </a:extLst>
          </p:cNvPr>
          <p:cNvSpPr/>
          <p:nvPr/>
        </p:nvSpPr>
        <p:spPr>
          <a:xfrm>
            <a:off x="6542199" y="2685218"/>
            <a:ext cx="4417656" cy="584775"/>
          </a:xfrm>
          <a:prstGeom prst="rect">
            <a:avLst/>
          </a:prstGeom>
        </p:spPr>
        <p:txBody>
          <a:bodyPr wrap="square">
            <a:spAutoFit/>
          </a:bodyPr>
          <a:lstStyle/>
          <a:p>
            <a:r>
              <a:rPr lang="pt-BR" sz="1600" b="1" dirty="0"/>
              <a:t>SUGESTÃO DE VÍDEOAULA PARA ESSA ATIVIDADE:</a:t>
            </a:r>
          </a:p>
        </p:txBody>
      </p:sp>
      <p:sp>
        <p:nvSpPr>
          <p:cNvPr id="16" name="Retângulo 15">
            <a:extLst>
              <a:ext uri="{FF2B5EF4-FFF2-40B4-BE49-F238E27FC236}">
                <a16:creationId xmlns:a16="http://schemas.microsoft.com/office/drawing/2014/main" xmlns="" id="{C7FB4CF0-C880-4146-A23A-00A1D6A6201F}"/>
              </a:ext>
            </a:extLst>
          </p:cNvPr>
          <p:cNvSpPr/>
          <p:nvPr/>
        </p:nvSpPr>
        <p:spPr>
          <a:xfrm>
            <a:off x="6203786" y="3137727"/>
            <a:ext cx="4317350" cy="584775"/>
          </a:xfrm>
          <a:prstGeom prst="rect">
            <a:avLst/>
          </a:prstGeom>
        </p:spPr>
        <p:txBody>
          <a:bodyPr wrap="square">
            <a:spAutoFit/>
          </a:bodyPr>
          <a:lstStyle/>
          <a:p>
            <a:r>
              <a:rPr lang="pt-BR" sz="1600" b="1" dirty="0">
                <a:hlinkClick r:id="rId3"/>
              </a:rPr>
              <a:t>https://www.youtube.com/watch?v=nUgAGtEBleM</a:t>
            </a:r>
            <a:endParaRPr lang="pt-BR" sz="1600" b="1" dirty="0"/>
          </a:p>
        </p:txBody>
      </p:sp>
      <p:sp>
        <p:nvSpPr>
          <p:cNvPr id="17" name="Retângulo 16">
            <a:extLst>
              <a:ext uri="{FF2B5EF4-FFF2-40B4-BE49-F238E27FC236}">
                <a16:creationId xmlns:a16="http://schemas.microsoft.com/office/drawing/2014/main" xmlns="" id="{BC4DDA02-2D48-47EE-B4E6-969CAA0A5D7E}"/>
              </a:ext>
            </a:extLst>
          </p:cNvPr>
          <p:cNvSpPr/>
          <p:nvPr/>
        </p:nvSpPr>
        <p:spPr>
          <a:xfrm>
            <a:off x="6764356" y="3665731"/>
            <a:ext cx="3378818" cy="584775"/>
          </a:xfrm>
          <a:prstGeom prst="rect">
            <a:avLst/>
          </a:prstGeom>
        </p:spPr>
        <p:txBody>
          <a:bodyPr wrap="square">
            <a:spAutoFit/>
          </a:bodyPr>
          <a:lstStyle/>
          <a:p>
            <a:r>
              <a:rPr lang="pt-BR" sz="1600" b="1" dirty="0"/>
              <a:t>Copie o link acima para assistir à aula no </a:t>
            </a:r>
            <a:r>
              <a:rPr lang="pt-BR" sz="1600" b="1" dirty="0" err="1"/>
              <a:t>youtube</a:t>
            </a:r>
            <a:r>
              <a:rPr lang="pt-BR" sz="1600" b="1" dirty="0"/>
              <a:t>.</a:t>
            </a:r>
          </a:p>
        </p:txBody>
      </p:sp>
      <p:pic>
        <p:nvPicPr>
          <p:cNvPr id="2066" name="Picture 18" descr="Corona GIFs | Tenor">
            <a:extLst>
              <a:ext uri="{FF2B5EF4-FFF2-40B4-BE49-F238E27FC236}">
                <a16:creationId xmlns:a16="http://schemas.microsoft.com/office/drawing/2014/main" xmlns="" id="{ABA20D5D-E63F-4A89-9A41-81F185ACEBEA}"/>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926" y="1532513"/>
            <a:ext cx="737027" cy="73702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orona GIFs | Tenor">
            <a:extLst>
              <a:ext uri="{FF2B5EF4-FFF2-40B4-BE49-F238E27FC236}">
                <a16:creationId xmlns:a16="http://schemas.microsoft.com/office/drawing/2014/main" xmlns="" id="{46312442-98CA-421C-8911-64EC3D09CC2A}"/>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832" y="2625834"/>
            <a:ext cx="737027" cy="681147"/>
          </a:xfrm>
          <a:prstGeom prst="rect">
            <a:avLst/>
          </a:prstGeom>
          <a:noFill/>
          <a:extLst>
            <a:ext uri="{909E8E84-426E-40DD-AFC4-6F175D3DCCD1}">
              <a14:hiddenFill xmlns:a14="http://schemas.microsoft.com/office/drawing/2010/main">
                <a:solidFill>
                  <a:srgbClr val="FFFFFF"/>
                </a:solidFill>
              </a14:hiddenFill>
            </a:ext>
          </a:extLst>
        </p:spPr>
      </p:pic>
      <p:sp>
        <p:nvSpPr>
          <p:cNvPr id="19" name="CaixaDeTexto 18">
            <a:extLst>
              <a:ext uri="{FF2B5EF4-FFF2-40B4-BE49-F238E27FC236}">
                <a16:creationId xmlns:a16="http://schemas.microsoft.com/office/drawing/2014/main" xmlns="" id="{91C68191-3CCE-4814-9C56-CFA3C68E01CB}"/>
              </a:ext>
            </a:extLst>
          </p:cNvPr>
          <p:cNvSpPr txBox="1"/>
          <p:nvPr/>
        </p:nvSpPr>
        <p:spPr>
          <a:xfrm rot="5400000">
            <a:off x="8994822" y="2418601"/>
            <a:ext cx="5283895" cy="553998"/>
          </a:xfrm>
          <a:prstGeom prst="rect">
            <a:avLst/>
          </a:prstGeom>
          <a:noFill/>
        </p:spPr>
        <p:txBody>
          <a:bodyPr wrap="square" rtlCol="0">
            <a:spAutoFit/>
          </a:bodyPr>
          <a:lstStyle/>
          <a:p>
            <a:r>
              <a:rPr lang="pt-BR" sz="1000" b="1" dirty="0"/>
              <a:t>Imagem disponível em: </a:t>
            </a:r>
            <a:r>
              <a:rPr lang="pt-BR" sz="1000" b="1" dirty="0">
                <a:hlinkClick r:id="rId5"/>
              </a:rPr>
              <a:t>https://sites.google.com/site/karenpaulettehernandezdiaz25/tics</a:t>
            </a:r>
            <a:endParaRPr lang="pt-BR" sz="1000" b="1" dirty="0"/>
          </a:p>
          <a:p>
            <a:r>
              <a:rPr lang="pt-BR" sz="1000" b="1" dirty="0">
                <a:hlinkClick r:id="rId6"/>
              </a:rPr>
              <a:t>https://tenor.com/search/corona-gifs</a:t>
            </a:r>
            <a:endParaRPr lang="pt-BR" sz="1000" b="1" dirty="0"/>
          </a:p>
        </p:txBody>
      </p:sp>
      <p:sp>
        <p:nvSpPr>
          <p:cNvPr id="31" name="Seta para a direita 18">
            <a:extLst>
              <a:ext uri="{FF2B5EF4-FFF2-40B4-BE49-F238E27FC236}">
                <a16:creationId xmlns:a16="http://schemas.microsoft.com/office/drawing/2014/main" xmlns="" id="{C9D8B229-500D-434F-9AA0-8E08304C595C}"/>
              </a:ext>
            </a:extLst>
          </p:cNvPr>
          <p:cNvSpPr/>
          <p:nvPr/>
        </p:nvSpPr>
        <p:spPr>
          <a:xfrm>
            <a:off x="10350046" y="6122963"/>
            <a:ext cx="1546107" cy="607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bg1"/>
                </a:solidFill>
                <a:hlinkClick r:id="" action="ppaction://hlinkshowjump?jump=nextslide">
                  <a:extLst>
                    <a:ext uri="{A12FA001-AC4F-418D-AE19-62706E023703}">
                      <ahyp:hlinkClr xmlns:ahyp="http://schemas.microsoft.com/office/drawing/2018/hyperlinkcolor" xmlns="" val="tx"/>
                    </a:ext>
                  </a:extLst>
                </a:hlinkClick>
              </a:rPr>
              <a:t>PRÓXIMA</a:t>
            </a:r>
            <a:endParaRPr lang="pt-BR" b="1" dirty="0">
              <a:solidFill>
                <a:schemeClr val="bg1"/>
              </a:solidFill>
            </a:endParaRPr>
          </a:p>
        </p:txBody>
      </p:sp>
      <p:pic>
        <p:nvPicPr>
          <p:cNvPr id="33" name="Picture 20" descr="Corona GIFs | Tenor">
            <a:extLst>
              <a:ext uri="{FF2B5EF4-FFF2-40B4-BE49-F238E27FC236}">
                <a16:creationId xmlns:a16="http://schemas.microsoft.com/office/drawing/2014/main" xmlns="" id="{1CAC2EB8-C343-4C93-953B-D3CB5A3D703D}"/>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70" y="3680704"/>
            <a:ext cx="737027" cy="681147"/>
          </a:xfrm>
          <a:prstGeom prst="rect">
            <a:avLst/>
          </a:prstGeom>
          <a:noFill/>
          <a:extLst>
            <a:ext uri="{909E8E84-426E-40DD-AFC4-6F175D3DCCD1}">
              <a14:hiddenFill xmlns:a14="http://schemas.microsoft.com/office/drawing/2010/main">
                <a:solidFill>
                  <a:srgbClr val="FFFFFF"/>
                </a:solidFill>
              </a14:hiddenFill>
            </a:ext>
          </a:extLst>
        </p:spPr>
      </p:pic>
      <p:sp>
        <p:nvSpPr>
          <p:cNvPr id="34" name="Seta: para a Direita 33">
            <a:hlinkClick r:id="" action="ppaction://hlinkshowjump?jump=previousslide"/>
            <a:extLst>
              <a:ext uri="{FF2B5EF4-FFF2-40B4-BE49-F238E27FC236}">
                <a16:creationId xmlns:a16="http://schemas.microsoft.com/office/drawing/2014/main" xmlns="" id="{3BF2EE37-3C6B-484E-84D8-7CA098A1C5CD}"/>
              </a:ext>
            </a:extLst>
          </p:cNvPr>
          <p:cNvSpPr/>
          <p:nvPr/>
        </p:nvSpPr>
        <p:spPr>
          <a:xfrm rot="10800000">
            <a:off x="295847" y="6142837"/>
            <a:ext cx="1546106" cy="607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CaixaDeTexto 19">
            <a:extLst>
              <a:ext uri="{FF2B5EF4-FFF2-40B4-BE49-F238E27FC236}">
                <a16:creationId xmlns:a16="http://schemas.microsoft.com/office/drawing/2014/main" xmlns="" id="{4444ADBB-2282-4540-ACAB-91E60C3AB12D}"/>
              </a:ext>
            </a:extLst>
          </p:cNvPr>
          <p:cNvSpPr txBox="1"/>
          <p:nvPr/>
        </p:nvSpPr>
        <p:spPr>
          <a:xfrm>
            <a:off x="571406" y="6279978"/>
            <a:ext cx="1502906" cy="369332"/>
          </a:xfrm>
          <a:prstGeom prst="rect">
            <a:avLst/>
          </a:prstGeom>
          <a:noFill/>
        </p:spPr>
        <p:txBody>
          <a:bodyPr wrap="square" rtlCol="0">
            <a:spAutoFit/>
          </a:bodyPr>
          <a:lstStyle/>
          <a:p>
            <a:r>
              <a:rPr lang="pt-BR" b="1" dirty="0">
                <a:solidFill>
                  <a:schemeClr val="bg1"/>
                </a:solidFill>
                <a:hlinkClick r:id="" action="ppaction://hlinkshowjump?jump=previousslide">
                  <a:extLst>
                    <a:ext uri="{A12FA001-AC4F-418D-AE19-62706E023703}">
                      <ahyp:hlinkClr xmlns:ahyp="http://schemas.microsoft.com/office/drawing/2018/hyperlinkcolor" xmlns="" val="tx"/>
                    </a:ext>
                  </a:extLst>
                </a:hlinkClick>
              </a:rPr>
              <a:t>ANTERIOR</a:t>
            </a:r>
            <a:endParaRPr lang="pt-BR" b="1" dirty="0">
              <a:solidFill>
                <a:schemeClr val="bg1"/>
              </a:solidFill>
            </a:endParaRPr>
          </a:p>
        </p:txBody>
      </p:sp>
      <p:sp>
        <p:nvSpPr>
          <p:cNvPr id="23" name="Fluxograma: Fita perfurada 22"/>
          <p:cNvSpPr/>
          <p:nvPr/>
        </p:nvSpPr>
        <p:spPr>
          <a:xfrm rot="956363">
            <a:off x="10087396" y="4176695"/>
            <a:ext cx="1718031" cy="9012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t>Responda em seu caderno</a:t>
            </a:r>
            <a:endParaRPr lang="pt-BR" sz="1600" dirty="0"/>
          </a:p>
        </p:txBody>
      </p:sp>
    </p:spTree>
    <p:extLst>
      <p:ext uri="{BB962C8B-B14F-4D97-AF65-F5344CB8AC3E}">
        <p14:creationId xmlns:p14="http://schemas.microsoft.com/office/powerpoint/2010/main" val="2674220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7"/>
                                        </p:tgtEl>
                                        <p:attrNameLst>
                                          <p:attrName>fillcolor</p:attrName>
                                        </p:attrNameLst>
                                      </p:cBhvr>
                                      <p:to>
                                        <a:srgbClr val="FF0000"/>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6"/>
                                        </p:tgtEl>
                                        <p:attrNameLst>
                                          <p:attrName>fillcolor</p:attrName>
                                        </p:attrNameLst>
                                      </p:cBhvr>
                                      <p:to>
                                        <a:srgbClr val="FF0000"/>
                                      </p:to>
                                    </p:animClr>
                                    <p:set>
                                      <p:cBhvr>
                                        <p:cTn id="22" dur="2000" fill="hold"/>
                                        <p:tgtEl>
                                          <p:spTgt spid="6"/>
                                        </p:tgtEl>
                                        <p:attrNameLst>
                                          <p:attrName>fill.type</p:attrName>
                                        </p:attrNameLst>
                                      </p:cBhvr>
                                      <p:to>
                                        <p:strVal val="solid"/>
                                      </p:to>
                                    </p:set>
                                    <p:set>
                                      <p:cBhvr>
                                        <p:cTn id="23" dur="2000" fill="hold"/>
                                        <p:tgtEl>
                                          <p:spTgt spid="6"/>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9"/>
                                        </p:tgtEl>
                                        <p:attrNameLst>
                                          <p:attrName>fillcolor</p:attrName>
                                        </p:attrNameLst>
                                      </p:cBhvr>
                                      <p:to>
                                        <a:srgbClr val="FF0000"/>
                                      </p:to>
                                    </p:animClr>
                                    <p:set>
                                      <p:cBhvr>
                                        <p:cTn id="29" dur="2000" fill="hold"/>
                                        <p:tgtEl>
                                          <p:spTgt spid="9"/>
                                        </p:tgtEl>
                                        <p:attrNameLst>
                                          <p:attrName>fill.type</p:attrName>
                                        </p:attrNameLst>
                                      </p:cBhvr>
                                      <p:to>
                                        <p:strVal val="solid"/>
                                      </p:to>
                                    </p:set>
                                    <p:set>
                                      <p:cBhvr>
                                        <p:cTn id="30" dur="2000" fill="hold"/>
                                        <p:tgtEl>
                                          <p:spTgt spid="9"/>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8"/>
                                        </p:tgtEl>
                                        <p:attrNameLst>
                                          <p:attrName>fillcolor</p:attrName>
                                        </p:attrNameLst>
                                      </p:cBhvr>
                                      <p:to>
                                        <a:srgbClr val="FF0000"/>
                                      </p:to>
                                    </p:animClr>
                                    <p:set>
                                      <p:cBhvr>
                                        <p:cTn id="33" dur="2000" fill="hold"/>
                                        <p:tgtEl>
                                          <p:spTgt spid="8"/>
                                        </p:tgtEl>
                                        <p:attrNameLst>
                                          <p:attrName>fill.type</p:attrName>
                                        </p:attrNameLst>
                                      </p:cBhvr>
                                      <p:to>
                                        <p:strVal val="solid"/>
                                      </p:to>
                                    </p:set>
                                    <p:set>
                                      <p:cBhvr>
                                        <p:cTn id="34" dur="2000" fill="hold"/>
                                        <p:tgtEl>
                                          <p:spTgt spid="8"/>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3"/>
                                        </p:tgtEl>
                                        <p:attrNameLst>
                                          <p:attrName>fillcolor</p:attrName>
                                        </p:attrNameLst>
                                      </p:cBhvr>
                                      <p:to>
                                        <a:srgbClr val="00B050"/>
                                      </p:to>
                                    </p:animClr>
                                    <p:set>
                                      <p:cBhvr>
                                        <p:cTn id="40" dur="2000" fill="hold"/>
                                        <p:tgtEl>
                                          <p:spTgt spid="13"/>
                                        </p:tgtEl>
                                        <p:attrNameLst>
                                          <p:attrName>fill.type</p:attrName>
                                        </p:attrNameLst>
                                      </p:cBhvr>
                                      <p:to>
                                        <p:strVal val="solid"/>
                                      </p:to>
                                    </p:set>
                                    <p:set>
                                      <p:cBhvr>
                                        <p:cTn id="41" dur="2000" fill="hold"/>
                                        <p:tgtEl>
                                          <p:spTgt spid="13"/>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12"/>
                                        </p:tgtEl>
                                        <p:attrNameLst>
                                          <p:attrName>fillcolor</p:attrName>
                                        </p:attrNameLst>
                                      </p:cBhvr>
                                      <p:to>
                                        <a:srgbClr val="00B050"/>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693706" y="2660407"/>
            <a:ext cx="5260472" cy="3674291"/>
          </a:xfrm>
          <a:prstGeom prst="rect">
            <a:avLst/>
          </a:prstGeom>
        </p:spPr>
      </p:pic>
      <p:sp>
        <p:nvSpPr>
          <p:cNvPr id="7" name="CaixaDeTexto 6"/>
          <p:cNvSpPr txBox="1"/>
          <p:nvPr/>
        </p:nvSpPr>
        <p:spPr>
          <a:xfrm>
            <a:off x="1615860" y="147950"/>
            <a:ext cx="10576140" cy="1754326"/>
          </a:xfrm>
          <a:prstGeom prst="rect">
            <a:avLst/>
          </a:prstGeom>
          <a:noFill/>
        </p:spPr>
        <p:txBody>
          <a:bodyPr wrap="square" rtlCol="0">
            <a:spAutoFit/>
          </a:bodyPr>
          <a:lstStyle/>
          <a:p>
            <a:r>
              <a:rPr lang="pt-BR" b="1" dirty="0"/>
              <a:t>A informação abaixo foi retirada da </a:t>
            </a:r>
            <a:r>
              <a:rPr lang="pt-BR" b="1" dirty="0" smtClean="0"/>
              <a:t>Cartilha </a:t>
            </a:r>
            <a:r>
              <a:rPr lang="pt-BR" b="1" dirty="0"/>
              <a:t>do Ministério da Saúde, indicada para a sua leitura.</a:t>
            </a:r>
          </a:p>
          <a:p>
            <a:r>
              <a:rPr lang="pt-BR" b="1" dirty="0"/>
              <a:t>Leia a informação e resolva a atividade a seguir:</a:t>
            </a:r>
          </a:p>
          <a:p>
            <a:endParaRPr lang="pt-BR" b="1" dirty="0">
              <a:solidFill>
                <a:schemeClr val="tx1">
                  <a:lumMod val="85000"/>
                  <a:lumOff val="15000"/>
                </a:schemeClr>
              </a:solidFill>
            </a:endParaRPr>
          </a:p>
          <a:p>
            <a:pPr algn="just"/>
            <a:endParaRPr lang="pt-BR" b="1" dirty="0">
              <a:solidFill>
                <a:schemeClr val="tx1">
                  <a:lumMod val="75000"/>
                  <a:lumOff val="25000"/>
                </a:schemeClr>
              </a:solidFill>
            </a:endParaRPr>
          </a:p>
          <a:p>
            <a:pPr algn="just"/>
            <a:endParaRPr lang="pt-BR" b="1" dirty="0">
              <a:solidFill>
                <a:schemeClr val="tx1">
                  <a:lumMod val="75000"/>
                  <a:lumOff val="25000"/>
                </a:schemeClr>
              </a:solidFill>
            </a:endParaRPr>
          </a:p>
        </p:txBody>
      </p:sp>
      <p:pic>
        <p:nvPicPr>
          <p:cNvPr id="14" name="Picture 2" descr="SATFINDER SATHERO PROFISSIONAL SH-300HD Satélites DVB-S, DVB-S2 ...">
            <a:extLst>
              <a:ext uri="{FF2B5EF4-FFF2-40B4-BE49-F238E27FC236}">
                <a16:creationId xmlns:a16="http://schemas.microsoft.com/office/drawing/2014/main" xmlns="" id="{30B6B3C7-E48D-4D88-A3EE-6581DA407F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91863" y="1316073"/>
            <a:ext cx="1109080" cy="1267753"/>
          </a:xfrm>
          <a:prstGeom prst="rect">
            <a:avLst/>
          </a:prstGeom>
          <a:noFill/>
          <a:extLst>
            <a:ext uri="{909E8E84-426E-40DD-AFC4-6F175D3DCCD1}">
              <a14:hiddenFill xmlns:a14="http://schemas.microsoft.com/office/drawing/2010/main">
                <a:solidFill>
                  <a:srgbClr val="FFFFFF"/>
                </a:solidFill>
              </a14:hiddenFill>
            </a:ext>
          </a:extLst>
        </p:spPr>
      </p:pic>
      <p:sp>
        <p:nvSpPr>
          <p:cNvPr id="19" name="CaixaDeTexto 18">
            <a:extLst>
              <a:ext uri="{FF2B5EF4-FFF2-40B4-BE49-F238E27FC236}">
                <a16:creationId xmlns:a16="http://schemas.microsoft.com/office/drawing/2014/main" xmlns="" id="{A508ABE1-FD20-44D3-9468-2129798179C6}"/>
              </a:ext>
            </a:extLst>
          </p:cNvPr>
          <p:cNvSpPr txBox="1"/>
          <p:nvPr/>
        </p:nvSpPr>
        <p:spPr>
          <a:xfrm rot="5400000">
            <a:off x="9204484" y="3113104"/>
            <a:ext cx="5374868" cy="415498"/>
          </a:xfrm>
          <a:prstGeom prst="rect">
            <a:avLst/>
          </a:prstGeom>
          <a:noFill/>
        </p:spPr>
        <p:txBody>
          <a:bodyPr wrap="square" rtlCol="0">
            <a:spAutoFit/>
          </a:bodyPr>
          <a:lstStyle/>
          <a:p>
            <a:r>
              <a:rPr lang="pt-BR" sz="1050" b="1" dirty="0"/>
              <a:t>Imagem disponível em: </a:t>
            </a:r>
            <a:r>
              <a:rPr lang="pt-BR" sz="1050" b="1" dirty="0">
                <a:hlinkClick r:id="rId4"/>
              </a:rPr>
              <a:t>https://www.eshopsatelite.com.br/acessorio-satelital/418-satfinder-sathero-profissional-sh-300hd-satelites-dvb-s-dvb-s2.html</a:t>
            </a:r>
            <a:endParaRPr lang="pt-BR" sz="1050" b="1" dirty="0"/>
          </a:p>
        </p:txBody>
      </p:sp>
      <p:pic>
        <p:nvPicPr>
          <p:cNvPr id="20" name="Picture 18" descr="Corona GIFs | Tenor">
            <a:extLst>
              <a:ext uri="{FF2B5EF4-FFF2-40B4-BE49-F238E27FC236}">
                <a16:creationId xmlns:a16="http://schemas.microsoft.com/office/drawing/2014/main" xmlns="" id="{AB246460-6621-47C9-8F4C-06F93D83762F}"/>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926" y="1532513"/>
            <a:ext cx="737027" cy="7370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Corona GIFs | Tenor">
            <a:extLst>
              <a:ext uri="{FF2B5EF4-FFF2-40B4-BE49-F238E27FC236}">
                <a16:creationId xmlns:a16="http://schemas.microsoft.com/office/drawing/2014/main" xmlns="" id="{143E4E73-FF00-407C-8119-6B8471C7531A}"/>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925" y="2583826"/>
            <a:ext cx="737027" cy="7370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Corona GIFs | Tenor">
            <a:extLst>
              <a:ext uri="{FF2B5EF4-FFF2-40B4-BE49-F238E27FC236}">
                <a16:creationId xmlns:a16="http://schemas.microsoft.com/office/drawing/2014/main" xmlns="" id="{8FC85BEB-7366-4AC0-B85D-38605E5494EF}"/>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063" y="3760525"/>
            <a:ext cx="737027" cy="737027"/>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xmlns="" id="{EB44BB8F-335D-47C4-96C3-13E639EB21B5}"/>
              </a:ext>
            </a:extLst>
          </p:cNvPr>
          <p:cNvSpPr/>
          <p:nvPr/>
        </p:nvSpPr>
        <p:spPr>
          <a:xfrm rot="5400000">
            <a:off x="10329310" y="1806759"/>
            <a:ext cx="2525050" cy="246221"/>
          </a:xfrm>
          <a:prstGeom prst="rect">
            <a:avLst/>
          </a:prstGeom>
        </p:spPr>
        <p:txBody>
          <a:bodyPr wrap="none">
            <a:spAutoFit/>
          </a:bodyPr>
          <a:lstStyle/>
          <a:p>
            <a:r>
              <a:rPr lang="pt-BR" sz="1000" b="1" dirty="0">
                <a:hlinkClick r:id="rId6"/>
              </a:rPr>
              <a:t>https://tenor.com/search/corona-gifs</a:t>
            </a:r>
            <a:endParaRPr lang="pt-BR" sz="1000" b="1" dirty="0"/>
          </a:p>
        </p:txBody>
      </p:sp>
      <p:sp>
        <p:nvSpPr>
          <p:cNvPr id="23" name="Seta para a direita 18">
            <a:hlinkClick r:id="" action="ppaction://hlinkshowjump?jump=nextslide"/>
            <a:extLst>
              <a:ext uri="{FF2B5EF4-FFF2-40B4-BE49-F238E27FC236}">
                <a16:creationId xmlns:a16="http://schemas.microsoft.com/office/drawing/2014/main" xmlns="" id="{A9A3F9E7-6EFA-4CF5-AF71-770671D9EC9B}"/>
              </a:ext>
            </a:extLst>
          </p:cNvPr>
          <p:cNvSpPr/>
          <p:nvPr/>
        </p:nvSpPr>
        <p:spPr>
          <a:xfrm>
            <a:off x="10345811" y="6162652"/>
            <a:ext cx="1546107" cy="607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bg1"/>
                </a:solidFill>
                <a:hlinkClick r:id="" action="ppaction://hlinkshowjump?jump=nextslide">
                  <a:extLst>
                    <a:ext uri="{A12FA001-AC4F-418D-AE19-62706E023703}">
                      <ahyp:hlinkClr xmlns:ahyp="http://schemas.microsoft.com/office/drawing/2018/hyperlinkcolor" xmlns="" val="tx"/>
                    </a:ext>
                  </a:extLst>
                </a:hlinkClick>
              </a:rPr>
              <a:t>PRÓXIMA</a:t>
            </a:r>
            <a:endParaRPr lang="pt-BR" b="1" dirty="0">
              <a:solidFill>
                <a:schemeClr val="bg1"/>
              </a:solidFill>
            </a:endParaRPr>
          </a:p>
        </p:txBody>
      </p:sp>
      <p:sp>
        <p:nvSpPr>
          <p:cNvPr id="24" name="Seta: para a Direita 23">
            <a:hlinkClick r:id="" action="ppaction://hlinkshowjump?jump=previousslide"/>
            <a:extLst>
              <a:ext uri="{FF2B5EF4-FFF2-40B4-BE49-F238E27FC236}">
                <a16:creationId xmlns:a16="http://schemas.microsoft.com/office/drawing/2014/main" xmlns="" id="{7A3FC9F1-F5C2-4439-B47C-B2034F0B517A}"/>
              </a:ext>
            </a:extLst>
          </p:cNvPr>
          <p:cNvSpPr/>
          <p:nvPr/>
        </p:nvSpPr>
        <p:spPr>
          <a:xfrm rot="10800000">
            <a:off x="294779" y="6110161"/>
            <a:ext cx="1546106" cy="607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CaixaDeTexto 5">
            <a:extLst>
              <a:ext uri="{FF2B5EF4-FFF2-40B4-BE49-F238E27FC236}">
                <a16:creationId xmlns:a16="http://schemas.microsoft.com/office/drawing/2014/main" xmlns="" id="{27F78D60-743F-4BCD-A47B-C9081BB63A5E}"/>
              </a:ext>
            </a:extLst>
          </p:cNvPr>
          <p:cNvSpPr txBox="1"/>
          <p:nvPr/>
        </p:nvSpPr>
        <p:spPr>
          <a:xfrm>
            <a:off x="595063" y="6229031"/>
            <a:ext cx="1546107" cy="369332"/>
          </a:xfrm>
          <a:prstGeom prst="rect">
            <a:avLst/>
          </a:prstGeom>
          <a:noFill/>
        </p:spPr>
        <p:txBody>
          <a:bodyPr wrap="square" rtlCol="0">
            <a:spAutoFit/>
          </a:bodyPr>
          <a:lstStyle/>
          <a:p>
            <a:r>
              <a:rPr lang="pt-BR" b="1" dirty="0">
                <a:solidFill>
                  <a:schemeClr val="bg1"/>
                </a:solidFill>
                <a:hlinkClick r:id="" action="ppaction://hlinkshowjump?jump=previousslide">
                  <a:extLst>
                    <a:ext uri="{A12FA001-AC4F-418D-AE19-62706E023703}">
                      <ahyp:hlinkClr xmlns:ahyp="http://schemas.microsoft.com/office/drawing/2018/hyperlinkcolor" xmlns="" val="tx"/>
                    </a:ext>
                  </a:extLst>
                </a:hlinkClick>
              </a:rPr>
              <a:t>ANTERIOR</a:t>
            </a:r>
            <a:endParaRPr lang="pt-BR" b="1" dirty="0">
              <a:solidFill>
                <a:schemeClr val="bg1"/>
              </a:solidFill>
            </a:endParaRPr>
          </a:p>
        </p:txBody>
      </p:sp>
    </p:spTree>
    <p:extLst>
      <p:ext uri="{BB962C8B-B14F-4D97-AF65-F5344CB8AC3E}">
        <p14:creationId xmlns:p14="http://schemas.microsoft.com/office/powerpoint/2010/main" val="1264563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209FF089-1573-446E-9165-6355BDA6800E}"/>
              </a:ext>
            </a:extLst>
          </p:cNvPr>
          <p:cNvSpPr/>
          <p:nvPr/>
        </p:nvSpPr>
        <p:spPr>
          <a:xfrm>
            <a:off x="1669774" y="437321"/>
            <a:ext cx="8869272" cy="1292662"/>
          </a:xfrm>
          <a:prstGeom prst="rect">
            <a:avLst/>
          </a:prstGeom>
        </p:spPr>
        <p:txBody>
          <a:bodyPr wrap="square">
            <a:spAutoFit/>
          </a:bodyPr>
          <a:lstStyle/>
          <a:p>
            <a:pPr algn="just"/>
            <a:r>
              <a:rPr lang="pt-BR" sz="2400" b="1" dirty="0"/>
              <a:t>III- </a:t>
            </a:r>
            <a:r>
              <a:rPr lang="pt-BR" b="1" dirty="0"/>
              <a:t>De acordo com a informação do slide anterior, devemos utilizar, para a lavagem da máscara, 10 ml de água sanitária para 500 ml de água potável. Joãozinho colocou 1250 ml de água potável para lavar sua máscara.</a:t>
            </a:r>
          </a:p>
          <a:p>
            <a:pPr algn="just"/>
            <a:r>
              <a:rPr lang="pt-BR" b="1" dirty="0"/>
              <a:t>Quantos ml de água sanitária ele deverá utilizar?</a:t>
            </a:r>
          </a:p>
        </p:txBody>
      </p:sp>
      <p:sp>
        <p:nvSpPr>
          <p:cNvPr id="5" name="Retângulo de cantos arredondados 10">
            <a:extLst>
              <a:ext uri="{FF2B5EF4-FFF2-40B4-BE49-F238E27FC236}">
                <a16:creationId xmlns:a16="http://schemas.microsoft.com/office/drawing/2014/main" xmlns="" id="{333B3AE7-CE40-441A-9C2D-61EBD4503538}"/>
              </a:ext>
            </a:extLst>
          </p:cNvPr>
          <p:cNvSpPr/>
          <p:nvPr/>
        </p:nvSpPr>
        <p:spPr>
          <a:xfrm>
            <a:off x="2019398" y="2119193"/>
            <a:ext cx="843071"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25</a:t>
            </a:r>
          </a:p>
        </p:txBody>
      </p:sp>
      <p:sp>
        <p:nvSpPr>
          <p:cNvPr id="6" name="Elipse 5">
            <a:extLst>
              <a:ext uri="{FF2B5EF4-FFF2-40B4-BE49-F238E27FC236}">
                <a16:creationId xmlns:a16="http://schemas.microsoft.com/office/drawing/2014/main" xmlns="" id="{582496B2-091C-441D-928C-9E77B94CF7A3}"/>
              </a:ext>
            </a:extLst>
          </p:cNvPr>
          <p:cNvSpPr/>
          <p:nvPr/>
        </p:nvSpPr>
        <p:spPr>
          <a:xfrm>
            <a:off x="1669773" y="2119193"/>
            <a:ext cx="482159"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A</a:t>
            </a:r>
          </a:p>
        </p:txBody>
      </p:sp>
      <p:sp>
        <p:nvSpPr>
          <p:cNvPr id="7" name="Retângulo de cantos arredondados 20">
            <a:extLst>
              <a:ext uri="{FF2B5EF4-FFF2-40B4-BE49-F238E27FC236}">
                <a16:creationId xmlns:a16="http://schemas.microsoft.com/office/drawing/2014/main" xmlns="" id="{69D75B5A-14F7-4A83-A365-D3D4E9822A00}"/>
              </a:ext>
            </a:extLst>
          </p:cNvPr>
          <p:cNvSpPr/>
          <p:nvPr/>
        </p:nvSpPr>
        <p:spPr>
          <a:xfrm>
            <a:off x="1936013" y="3055476"/>
            <a:ext cx="996089"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  50</a:t>
            </a:r>
          </a:p>
        </p:txBody>
      </p:sp>
      <p:sp>
        <p:nvSpPr>
          <p:cNvPr id="8" name="Elipse 7">
            <a:extLst>
              <a:ext uri="{FF2B5EF4-FFF2-40B4-BE49-F238E27FC236}">
                <a16:creationId xmlns:a16="http://schemas.microsoft.com/office/drawing/2014/main" xmlns="" id="{F5824194-B3E2-4F49-8C31-572992270826}"/>
              </a:ext>
            </a:extLst>
          </p:cNvPr>
          <p:cNvSpPr/>
          <p:nvPr/>
        </p:nvSpPr>
        <p:spPr>
          <a:xfrm>
            <a:off x="1689228" y="3055476"/>
            <a:ext cx="441324"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B</a:t>
            </a:r>
          </a:p>
        </p:txBody>
      </p:sp>
      <p:sp>
        <p:nvSpPr>
          <p:cNvPr id="9" name="Retângulo de cantos arredondados 20">
            <a:extLst>
              <a:ext uri="{FF2B5EF4-FFF2-40B4-BE49-F238E27FC236}">
                <a16:creationId xmlns:a16="http://schemas.microsoft.com/office/drawing/2014/main" xmlns="" id="{C8B5DFF1-4264-46F5-80B4-2296C8BDF0DE}"/>
              </a:ext>
            </a:extLst>
          </p:cNvPr>
          <p:cNvSpPr/>
          <p:nvPr/>
        </p:nvSpPr>
        <p:spPr>
          <a:xfrm>
            <a:off x="4736413" y="2119193"/>
            <a:ext cx="996089"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  100</a:t>
            </a:r>
          </a:p>
        </p:txBody>
      </p:sp>
      <p:sp>
        <p:nvSpPr>
          <p:cNvPr id="10" name="Elipse 9">
            <a:extLst>
              <a:ext uri="{FF2B5EF4-FFF2-40B4-BE49-F238E27FC236}">
                <a16:creationId xmlns:a16="http://schemas.microsoft.com/office/drawing/2014/main" xmlns="" id="{523093F0-F2A9-4367-BCBA-FF7CB2BEF5C4}"/>
              </a:ext>
            </a:extLst>
          </p:cNvPr>
          <p:cNvSpPr/>
          <p:nvPr/>
        </p:nvSpPr>
        <p:spPr>
          <a:xfrm>
            <a:off x="4489628" y="2119193"/>
            <a:ext cx="441324"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C</a:t>
            </a:r>
          </a:p>
        </p:txBody>
      </p:sp>
      <p:sp>
        <p:nvSpPr>
          <p:cNvPr id="11" name="Retângulo de cantos arredondados 20">
            <a:extLst>
              <a:ext uri="{FF2B5EF4-FFF2-40B4-BE49-F238E27FC236}">
                <a16:creationId xmlns:a16="http://schemas.microsoft.com/office/drawing/2014/main" xmlns="" id="{7A8D7C59-F44B-4E31-972E-BD7309D8617E}"/>
              </a:ext>
            </a:extLst>
          </p:cNvPr>
          <p:cNvSpPr/>
          <p:nvPr/>
        </p:nvSpPr>
        <p:spPr>
          <a:xfrm>
            <a:off x="4736413" y="3080781"/>
            <a:ext cx="996089" cy="43641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rPr>
              <a:t>  1000</a:t>
            </a:r>
          </a:p>
        </p:txBody>
      </p:sp>
      <p:sp>
        <p:nvSpPr>
          <p:cNvPr id="12" name="Elipse 11">
            <a:extLst>
              <a:ext uri="{FF2B5EF4-FFF2-40B4-BE49-F238E27FC236}">
                <a16:creationId xmlns:a16="http://schemas.microsoft.com/office/drawing/2014/main" xmlns="" id="{019D5028-2FC1-4B59-8737-A0FD68CE410D}"/>
              </a:ext>
            </a:extLst>
          </p:cNvPr>
          <p:cNvSpPr/>
          <p:nvPr/>
        </p:nvSpPr>
        <p:spPr>
          <a:xfrm>
            <a:off x="4489628" y="3080781"/>
            <a:ext cx="441324" cy="436418"/>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D</a:t>
            </a:r>
          </a:p>
        </p:txBody>
      </p:sp>
      <p:pic>
        <p:nvPicPr>
          <p:cNvPr id="13" name="Picture 2" descr="Coronavirus GIFs | Tenor">
            <a:extLst>
              <a:ext uri="{FF2B5EF4-FFF2-40B4-BE49-F238E27FC236}">
                <a16:creationId xmlns:a16="http://schemas.microsoft.com/office/drawing/2014/main" xmlns="" id="{492B8B71-8ED9-471D-8D5E-3E32ACA7B52E}"/>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57" y="1386707"/>
            <a:ext cx="606216" cy="606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ronavirus GIFs | Tenor">
            <a:extLst>
              <a:ext uri="{FF2B5EF4-FFF2-40B4-BE49-F238E27FC236}">
                <a16:creationId xmlns:a16="http://schemas.microsoft.com/office/drawing/2014/main" xmlns="" id="{71353946-6602-4366-A485-213EF7D9195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378" y="2537714"/>
            <a:ext cx="606216" cy="606216"/>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a:extLst>
              <a:ext uri="{FF2B5EF4-FFF2-40B4-BE49-F238E27FC236}">
                <a16:creationId xmlns:a16="http://schemas.microsoft.com/office/drawing/2014/main" xmlns="" id="{256A59B0-C36B-4DD3-9F57-9DBBA2CD572A}"/>
              </a:ext>
            </a:extLst>
          </p:cNvPr>
          <p:cNvSpPr/>
          <p:nvPr/>
        </p:nvSpPr>
        <p:spPr>
          <a:xfrm>
            <a:off x="6459500" y="2884663"/>
            <a:ext cx="4335268" cy="584775"/>
          </a:xfrm>
          <a:prstGeom prst="rect">
            <a:avLst/>
          </a:prstGeom>
        </p:spPr>
        <p:txBody>
          <a:bodyPr wrap="square">
            <a:spAutoFit/>
          </a:bodyPr>
          <a:lstStyle/>
          <a:p>
            <a:r>
              <a:rPr lang="pt-BR" sz="1600" b="1" dirty="0">
                <a:solidFill>
                  <a:srgbClr val="CC0000"/>
                </a:solidFill>
                <a:hlinkClick r:id="rId3">
                  <a:extLst>
                    <a:ext uri="{A12FA001-AC4F-418D-AE19-62706E023703}">
                      <ahyp:hlinkClr xmlns:ahyp="http://schemas.microsoft.com/office/drawing/2018/hyperlinkcolor" xmlns="" val="tx"/>
                    </a:ext>
                  </a:extLst>
                </a:hlinkClick>
              </a:rPr>
              <a:t>https://www.youtube.com/watch?v=7gK3-QG363o</a:t>
            </a:r>
            <a:endParaRPr lang="pt-BR" sz="1600" b="1" dirty="0">
              <a:solidFill>
                <a:srgbClr val="CC0000"/>
              </a:solidFill>
            </a:endParaRPr>
          </a:p>
        </p:txBody>
      </p:sp>
      <p:pic>
        <p:nvPicPr>
          <p:cNvPr id="5122" name="Picture 2" descr="ATIVIDADES ESCOLARES: Atividades de Ciências">
            <a:extLst>
              <a:ext uri="{FF2B5EF4-FFF2-40B4-BE49-F238E27FC236}">
                <a16:creationId xmlns:a16="http://schemas.microsoft.com/office/drawing/2014/main" xmlns="" id="{EE3AE6C9-600B-4D11-8FFB-2F7083EA5D1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89834" y="4722147"/>
            <a:ext cx="1745273" cy="2152650"/>
          </a:xfrm>
          <a:prstGeom prst="rect">
            <a:avLst/>
          </a:prstGeom>
          <a:noFill/>
          <a:extLst>
            <a:ext uri="{909E8E84-426E-40DD-AFC4-6F175D3DCCD1}">
              <a14:hiddenFill xmlns:a14="http://schemas.microsoft.com/office/drawing/2010/main">
                <a:solidFill>
                  <a:srgbClr val="FFFFFF"/>
                </a:solidFill>
              </a14:hiddenFill>
            </a:ext>
          </a:extLst>
        </p:spPr>
      </p:pic>
      <p:sp>
        <p:nvSpPr>
          <p:cNvPr id="16" name="Balão de Pensamento: Nuvem 15">
            <a:extLst>
              <a:ext uri="{FF2B5EF4-FFF2-40B4-BE49-F238E27FC236}">
                <a16:creationId xmlns:a16="http://schemas.microsoft.com/office/drawing/2014/main" xmlns="" id="{8E3E259E-C037-4CDA-A0C4-A7137333B464}"/>
              </a:ext>
            </a:extLst>
          </p:cNvPr>
          <p:cNvSpPr/>
          <p:nvPr/>
        </p:nvSpPr>
        <p:spPr>
          <a:xfrm>
            <a:off x="6340447" y="1689815"/>
            <a:ext cx="4543667" cy="287375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xmlns="" id="{B5D08F4A-F02F-4999-AD9C-26F16C6444CB}"/>
              </a:ext>
            </a:extLst>
          </p:cNvPr>
          <p:cNvSpPr/>
          <p:nvPr/>
        </p:nvSpPr>
        <p:spPr>
          <a:xfrm>
            <a:off x="6853999" y="2339078"/>
            <a:ext cx="4149168" cy="584775"/>
          </a:xfrm>
          <a:prstGeom prst="rect">
            <a:avLst/>
          </a:prstGeom>
        </p:spPr>
        <p:txBody>
          <a:bodyPr wrap="square">
            <a:spAutoFit/>
          </a:bodyPr>
          <a:lstStyle/>
          <a:p>
            <a:r>
              <a:rPr lang="pt-BR" sz="1600" b="1" dirty="0"/>
              <a:t>SUGESTÃO DE VÍDEOAULA PARA ESSA ATIVIDADE:</a:t>
            </a:r>
          </a:p>
        </p:txBody>
      </p:sp>
      <p:sp>
        <p:nvSpPr>
          <p:cNvPr id="18" name="Retângulo 17">
            <a:extLst>
              <a:ext uri="{FF2B5EF4-FFF2-40B4-BE49-F238E27FC236}">
                <a16:creationId xmlns:a16="http://schemas.microsoft.com/office/drawing/2014/main" xmlns="" id="{886673AD-1AFF-4378-87E9-4DC0B63B8377}"/>
              </a:ext>
            </a:extLst>
          </p:cNvPr>
          <p:cNvSpPr/>
          <p:nvPr/>
        </p:nvSpPr>
        <p:spPr>
          <a:xfrm>
            <a:off x="6766525" y="3517199"/>
            <a:ext cx="3929613" cy="584775"/>
          </a:xfrm>
          <a:prstGeom prst="rect">
            <a:avLst/>
          </a:prstGeom>
        </p:spPr>
        <p:txBody>
          <a:bodyPr wrap="square">
            <a:spAutoFit/>
          </a:bodyPr>
          <a:lstStyle/>
          <a:p>
            <a:r>
              <a:rPr lang="pt-BR" sz="1600" b="1" dirty="0"/>
              <a:t>Copie o link acima para assistir à aula no </a:t>
            </a:r>
            <a:r>
              <a:rPr lang="pt-BR" sz="1600" b="1" dirty="0" err="1"/>
              <a:t>youtube</a:t>
            </a:r>
            <a:r>
              <a:rPr lang="pt-BR" sz="1600" b="1" dirty="0"/>
              <a:t>.</a:t>
            </a:r>
          </a:p>
        </p:txBody>
      </p:sp>
      <p:sp>
        <p:nvSpPr>
          <p:cNvPr id="20" name="Seta para a direita 18">
            <a:extLst>
              <a:ext uri="{FF2B5EF4-FFF2-40B4-BE49-F238E27FC236}">
                <a16:creationId xmlns:a16="http://schemas.microsoft.com/office/drawing/2014/main" xmlns="" id="{5DE03410-4B65-4948-BE1E-CB831B06C0A3}"/>
              </a:ext>
            </a:extLst>
          </p:cNvPr>
          <p:cNvSpPr/>
          <p:nvPr/>
        </p:nvSpPr>
        <p:spPr>
          <a:xfrm>
            <a:off x="10350046" y="6122963"/>
            <a:ext cx="1546107" cy="607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bg1"/>
                </a:solidFill>
                <a:hlinkClick r:id="" action="ppaction://hlinkshowjump?jump=nextslide">
                  <a:extLst>
                    <a:ext uri="{A12FA001-AC4F-418D-AE19-62706E023703}">
                      <ahyp:hlinkClr xmlns:ahyp="http://schemas.microsoft.com/office/drawing/2018/hyperlinkcolor" xmlns="" val="tx"/>
                    </a:ext>
                  </a:extLst>
                </a:hlinkClick>
              </a:rPr>
              <a:t>PRÓXIMA</a:t>
            </a:r>
            <a:endParaRPr lang="pt-BR" b="1" dirty="0">
              <a:solidFill>
                <a:schemeClr val="bg1"/>
              </a:solidFill>
            </a:endParaRPr>
          </a:p>
        </p:txBody>
      </p:sp>
      <p:sp>
        <p:nvSpPr>
          <p:cNvPr id="21" name="Seta: para a Direita 20">
            <a:hlinkClick r:id="" action="ppaction://hlinkshowjump?jump=previousslide"/>
            <a:extLst>
              <a:ext uri="{FF2B5EF4-FFF2-40B4-BE49-F238E27FC236}">
                <a16:creationId xmlns:a16="http://schemas.microsoft.com/office/drawing/2014/main" xmlns="" id="{5B8C900F-07D9-436E-A545-3A3ACB39661F}"/>
              </a:ext>
            </a:extLst>
          </p:cNvPr>
          <p:cNvSpPr/>
          <p:nvPr/>
        </p:nvSpPr>
        <p:spPr>
          <a:xfrm rot="10800000">
            <a:off x="457149" y="6122962"/>
            <a:ext cx="1546106" cy="607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CaixaDeTexto 18">
            <a:hlinkClick r:id="" action="ppaction://hlinkshowjump?jump=previousslide"/>
            <a:extLst>
              <a:ext uri="{FF2B5EF4-FFF2-40B4-BE49-F238E27FC236}">
                <a16:creationId xmlns:a16="http://schemas.microsoft.com/office/drawing/2014/main" xmlns="" id="{CCEB6403-F3C8-46F4-84E0-B1809DB69F2F}"/>
              </a:ext>
            </a:extLst>
          </p:cNvPr>
          <p:cNvSpPr txBox="1"/>
          <p:nvPr/>
        </p:nvSpPr>
        <p:spPr>
          <a:xfrm>
            <a:off x="671365" y="6230671"/>
            <a:ext cx="1386352" cy="369332"/>
          </a:xfrm>
          <a:prstGeom prst="rect">
            <a:avLst/>
          </a:prstGeom>
          <a:noFill/>
        </p:spPr>
        <p:txBody>
          <a:bodyPr wrap="square" rtlCol="0">
            <a:spAutoFit/>
          </a:bodyPr>
          <a:lstStyle/>
          <a:p>
            <a:r>
              <a:rPr lang="pt-BR" b="1" dirty="0">
                <a:solidFill>
                  <a:schemeClr val="bg1"/>
                </a:solidFill>
              </a:rPr>
              <a:t>ANTERIOR</a:t>
            </a:r>
          </a:p>
        </p:txBody>
      </p:sp>
      <p:sp>
        <p:nvSpPr>
          <p:cNvPr id="23" name="CaixaDeTexto 22">
            <a:extLst>
              <a:ext uri="{FF2B5EF4-FFF2-40B4-BE49-F238E27FC236}">
                <a16:creationId xmlns:a16="http://schemas.microsoft.com/office/drawing/2014/main" xmlns="" id="{082BDE02-D4E9-49D8-8C2F-DA66BA08E96F}"/>
              </a:ext>
            </a:extLst>
          </p:cNvPr>
          <p:cNvSpPr txBox="1"/>
          <p:nvPr/>
        </p:nvSpPr>
        <p:spPr>
          <a:xfrm rot="5400000">
            <a:off x="9358469" y="2272738"/>
            <a:ext cx="4959850" cy="738664"/>
          </a:xfrm>
          <a:prstGeom prst="rect">
            <a:avLst/>
          </a:prstGeom>
          <a:noFill/>
        </p:spPr>
        <p:txBody>
          <a:bodyPr wrap="square" rtlCol="0">
            <a:spAutoFit/>
          </a:bodyPr>
          <a:lstStyle/>
          <a:p>
            <a:r>
              <a:rPr lang="pt-BR" sz="1050" b="1" dirty="0"/>
              <a:t>Imagem disponível em: </a:t>
            </a:r>
            <a:r>
              <a:rPr lang="pt-BR" sz="1050" b="1" dirty="0">
                <a:hlinkClick r:id="rId5"/>
              </a:rPr>
              <a:t>https://tenor.com/search/coronavirus-gifs</a:t>
            </a:r>
            <a:endParaRPr lang="pt-BR" sz="1050" b="1" dirty="0"/>
          </a:p>
          <a:p>
            <a:r>
              <a:rPr lang="pt-BR" sz="1050" b="1" dirty="0">
                <a:hlinkClick r:id="rId6"/>
              </a:rPr>
              <a:t>http://suzettepaula.blogspot.com/2008/11/atividades-de-cincias.html</a:t>
            </a:r>
            <a:endParaRPr lang="pt-BR" sz="1050" b="1" dirty="0"/>
          </a:p>
          <a:p>
            <a:endParaRPr lang="pt-BR" sz="1050" b="1" dirty="0"/>
          </a:p>
          <a:p>
            <a:endParaRPr lang="pt-BR" sz="1050" b="1" dirty="0"/>
          </a:p>
        </p:txBody>
      </p:sp>
      <p:pic>
        <p:nvPicPr>
          <p:cNvPr id="27" name="Picture 2" descr="Coronavirus GIFs | Tenor">
            <a:extLst>
              <a:ext uri="{FF2B5EF4-FFF2-40B4-BE49-F238E27FC236}">
                <a16:creationId xmlns:a16="http://schemas.microsoft.com/office/drawing/2014/main" xmlns="" id="{1C6A346B-19FC-4043-B6FF-5007C289C4A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670" y="3754835"/>
            <a:ext cx="606216" cy="606216"/>
          </a:xfrm>
          <a:prstGeom prst="rect">
            <a:avLst/>
          </a:prstGeom>
          <a:noFill/>
          <a:extLst>
            <a:ext uri="{909E8E84-426E-40DD-AFC4-6F175D3DCCD1}">
              <a14:hiddenFill xmlns:a14="http://schemas.microsoft.com/office/drawing/2010/main">
                <a:solidFill>
                  <a:srgbClr val="FFFFFF"/>
                </a:solidFill>
              </a14:hiddenFill>
            </a:ext>
          </a:extLst>
        </p:spPr>
      </p:pic>
      <p:sp>
        <p:nvSpPr>
          <p:cNvPr id="24" name="Fluxograma: Fita perfurada 23"/>
          <p:cNvSpPr/>
          <p:nvPr/>
        </p:nvSpPr>
        <p:spPr>
          <a:xfrm rot="956363">
            <a:off x="9660305" y="4458151"/>
            <a:ext cx="1718031" cy="9012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t>Responda em seu caderno</a:t>
            </a:r>
            <a:endParaRPr lang="pt-BR" sz="1600" dirty="0"/>
          </a:p>
        </p:txBody>
      </p:sp>
    </p:spTree>
    <p:extLst>
      <p:ext uri="{BB962C8B-B14F-4D97-AF65-F5344CB8AC3E}">
        <p14:creationId xmlns:p14="http://schemas.microsoft.com/office/powerpoint/2010/main" val="21017789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00B05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00B05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8"/>
                                        </p:tgtEl>
                                        <p:attrNameLst>
                                          <p:attrName>fillcolor</p:attrName>
                                        </p:attrNameLst>
                                      </p:cBhvr>
                                      <p:to>
                                        <a:srgbClr val="FF0000"/>
                                      </p:to>
                                    </p:animClr>
                                    <p:set>
                                      <p:cBhvr>
                                        <p:cTn id="18" dur="2000" fill="hold"/>
                                        <p:tgtEl>
                                          <p:spTgt spid="8"/>
                                        </p:tgtEl>
                                        <p:attrNameLst>
                                          <p:attrName>fill.type</p:attrName>
                                        </p:attrNameLst>
                                      </p:cBhvr>
                                      <p:to>
                                        <p:strVal val="solid"/>
                                      </p:to>
                                    </p:set>
                                    <p:set>
                                      <p:cBhvr>
                                        <p:cTn id="19" dur="2000" fill="hold"/>
                                        <p:tgtEl>
                                          <p:spTgt spid="8"/>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7"/>
                                        </p:tgtEl>
                                        <p:attrNameLst>
                                          <p:attrName>fillcolor</p:attrName>
                                        </p:attrNameLst>
                                      </p:cBhvr>
                                      <p:to>
                                        <a:srgbClr val="FF0000"/>
                                      </p:to>
                                    </p:animClr>
                                    <p:set>
                                      <p:cBhvr>
                                        <p:cTn id="22" dur="2000" fill="hold"/>
                                        <p:tgtEl>
                                          <p:spTgt spid="7"/>
                                        </p:tgtEl>
                                        <p:attrNameLst>
                                          <p:attrName>fill.type</p:attrName>
                                        </p:attrNameLst>
                                      </p:cBhvr>
                                      <p:to>
                                        <p:strVal val="solid"/>
                                      </p:to>
                                    </p:set>
                                    <p:set>
                                      <p:cBhvr>
                                        <p:cTn id="23" dur="2000" fill="hold"/>
                                        <p:tgtEl>
                                          <p:spTgt spid="7"/>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0"/>
                                        </p:tgtEl>
                                        <p:attrNameLst>
                                          <p:attrName>fillcolor</p:attrName>
                                        </p:attrNameLst>
                                      </p:cBhvr>
                                      <p:to>
                                        <a:srgbClr val="FF0000"/>
                                      </p:to>
                                    </p:animClr>
                                    <p:set>
                                      <p:cBhvr>
                                        <p:cTn id="29" dur="2000" fill="hold"/>
                                        <p:tgtEl>
                                          <p:spTgt spid="10"/>
                                        </p:tgtEl>
                                        <p:attrNameLst>
                                          <p:attrName>fill.type</p:attrName>
                                        </p:attrNameLst>
                                      </p:cBhvr>
                                      <p:to>
                                        <p:strVal val="solid"/>
                                      </p:to>
                                    </p:set>
                                    <p:set>
                                      <p:cBhvr>
                                        <p:cTn id="30" dur="2000" fill="hold"/>
                                        <p:tgtEl>
                                          <p:spTgt spid="10"/>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9"/>
                                        </p:tgtEl>
                                        <p:attrNameLst>
                                          <p:attrName>fillcolor</p:attrName>
                                        </p:attrNameLst>
                                      </p:cBhvr>
                                      <p:to>
                                        <a:srgbClr val="FF0000"/>
                                      </p:to>
                                    </p:animClr>
                                    <p:set>
                                      <p:cBhvr>
                                        <p:cTn id="33" dur="2000" fill="hold"/>
                                        <p:tgtEl>
                                          <p:spTgt spid="9"/>
                                        </p:tgtEl>
                                        <p:attrNameLst>
                                          <p:attrName>fill.type</p:attrName>
                                        </p:attrNameLst>
                                      </p:cBhvr>
                                      <p:to>
                                        <p:strVal val="solid"/>
                                      </p:to>
                                    </p:set>
                                    <p:set>
                                      <p:cBhvr>
                                        <p:cTn id="34" dur="200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rgbClr val="FF0000"/>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11"/>
                                        </p:tgtEl>
                                        <p:attrNameLst>
                                          <p:attrName>fillcolor</p:attrName>
                                        </p:attrNameLst>
                                      </p:cBhvr>
                                      <p:to>
                                        <a:srgbClr val="FF0000"/>
                                      </p:to>
                                    </p:animClr>
                                    <p:set>
                                      <p:cBhvr>
                                        <p:cTn id="44" dur="2000" fill="hold"/>
                                        <p:tgtEl>
                                          <p:spTgt spid="11"/>
                                        </p:tgtEl>
                                        <p:attrNameLst>
                                          <p:attrName>fill.type</p:attrName>
                                        </p:attrNameLst>
                                      </p:cBhvr>
                                      <p:to>
                                        <p:strVal val="solid"/>
                                      </p:to>
                                    </p:set>
                                    <p:set>
                                      <p:cBhvr>
                                        <p:cTn id="45" dur="20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2_Cach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819</TotalTime>
  <Words>851</Words>
  <Application>Microsoft Office PowerPoint</Application>
  <PresentationFormat>Widescreen</PresentationFormat>
  <Paragraphs>151</Paragraphs>
  <Slides>12</Slides>
  <Notes>0</Notes>
  <HiddenSlides>0</HiddenSlides>
  <MMClips>0</MMClips>
  <ScaleCrop>false</ScaleCrop>
  <HeadingPairs>
    <vt:vector size="6" baseType="variant">
      <vt:variant>
        <vt:lpstr>Fontes usadas</vt:lpstr>
      </vt:variant>
      <vt:variant>
        <vt:i4>5</vt:i4>
      </vt:variant>
      <vt:variant>
        <vt:lpstr>Tema</vt:lpstr>
      </vt:variant>
      <vt:variant>
        <vt:i4>3</vt:i4>
      </vt:variant>
      <vt:variant>
        <vt:lpstr>Títulos de slides</vt:lpstr>
      </vt:variant>
      <vt:variant>
        <vt:i4>12</vt:i4>
      </vt:variant>
    </vt:vector>
  </HeadingPairs>
  <TitlesOfParts>
    <vt:vector size="20" baseType="lpstr">
      <vt:lpstr>Arial</vt:lpstr>
      <vt:lpstr>Calibri</vt:lpstr>
      <vt:lpstr>Century Gothic</vt:lpstr>
      <vt:lpstr>Times New Roman</vt:lpstr>
      <vt:lpstr>Wingdings 3</vt:lpstr>
      <vt:lpstr>Cacho</vt:lpstr>
      <vt:lpstr>1_Cacho</vt:lpstr>
      <vt:lpstr>2_Cacho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Agora, vamos conferir as respostas?</vt:lpstr>
      <vt:lpstr>Siga as dicas que você aprendeu e se cuide!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Dell</dc:creator>
  <cp:lastModifiedBy>smec01</cp:lastModifiedBy>
  <cp:revision>55</cp:revision>
  <dcterms:created xsi:type="dcterms:W3CDTF">2020-06-07T22:26:17Z</dcterms:created>
  <dcterms:modified xsi:type="dcterms:W3CDTF">2020-06-15T14:59:01Z</dcterms:modified>
</cp:coreProperties>
</file>