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4" r:id="rId3"/>
    <p:sldId id="260" r:id="rId4"/>
    <p:sldId id="283" r:id="rId5"/>
    <p:sldId id="284" r:id="rId6"/>
    <p:sldId id="267" r:id="rId7"/>
    <p:sldId id="269" r:id="rId8"/>
    <p:sldId id="262" r:id="rId9"/>
    <p:sldId id="270" r:id="rId10"/>
    <p:sldId id="271" r:id="rId11"/>
    <p:sldId id="263" r:id="rId12"/>
    <p:sldId id="273" r:id="rId13"/>
    <p:sldId id="274" r:id="rId14"/>
    <p:sldId id="275" r:id="rId15"/>
    <p:sldId id="276" r:id="rId16"/>
    <p:sldId id="280" r:id="rId17"/>
    <p:sldId id="281" r:id="rId18"/>
    <p:sldId id="285" r:id="rId19"/>
    <p:sldId id="286" r:id="rId20"/>
    <p:sldId id="287" r:id="rId21"/>
    <p:sldId id="288" r:id="rId22"/>
    <p:sldId id="290" r:id="rId23"/>
    <p:sldId id="289" r:id="rId24"/>
    <p:sldId id="291" r:id="rId25"/>
    <p:sldId id="292" r:id="rId26"/>
    <p:sldId id="293" r:id="rId27"/>
    <p:sldId id="294" r:id="rId28"/>
    <p:sldId id="295" r:id="rId29"/>
    <p:sldId id="29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00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17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1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38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410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2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47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03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4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88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4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5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91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40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97D671-A299-4580-917F-64DA37C2673A}" type="datetimeFigureOut">
              <a:rPr lang="pt-BR" smtClean="0"/>
              <a:t>15/07/2020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6D7EA0-C208-4301-81E9-7CBD7B22B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7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picmix.com/stamp/Palmas-e-parabens-568992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HEVHK_gci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aeducacao.recife.pe.gov.br/sites/default/files/arquivos_informativos_home/catalogo_de_games_e_sites_assistivos_2020_0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aeducacao.recife.pe.gov.br/sites/default/files/arquivos_informativos_home/catalogo_de_games_e_sites_assistivos_2020_0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hyperlink" Target="https://portal.educacao.go.gov.br/fundamental/aula-2-matematica-5o-ano-2o-corte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.pinterest.com/pin/202028733270921837/" TargetMode="External"/><Relationship Id="rId5" Type="http://schemas.openxmlformats.org/officeDocument/2006/relationships/hyperlink" Target="https://tenor.com/search/games-con-gifs" TargetMode="Externa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mundodelospeques/pensamiento-matematic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269864202658658104/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gif"/><Relationship Id="rId7" Type="http://schemas.openxmlformats.org/officeDocument/2006/relationships/hyperlink" Target="https://ncc.unesp.br/gridunesp/docs/satisfacao/04_NPS.html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reload=9&amp;v=ZKlcSgdWY5w" TargetMode="External"/><Relationship Id="rId5" Type="http://schemas.openxmlformats.org/officeDocument/2006/relationships/hyperlink" Target="https://www.youtube.com/watch?v=t3nx8axVxlk&amp;feature=youtu.be" TargetMode="External"/><Relationship Id="rId4" Type="http://schemas.openxmlformats.org/officeDocument/2006/relationships/hyperlink" Target="https://www.espacoeducar.net/2011/06/problemas-matematicos-curioso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ninomaluquinho.educacional.net/PaginaHistoria/imprimir.asp?IdPagina=18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prefamilia.com.br/educacao-dos-filhos/7-dicas-sobre-o-que-fazer-quando-achar-que-seu-filho-esta-viciado-em-videogame/" TargetMode="External"/><Relationship Id="rId2" Type="http://schemas.openxmlformats.org/officeDocument/2006/relationships/hyperlink" Target="https://www.fotosearch.com.br/CSP018/k3792668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pinterest.com/pin/742742163523942876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.pinterest.com/pin/14214555054139427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stockphoto.com.br/v%C3%ADdeo-crian%C3%A7as-jogos-jogando-63068097.html" TargetMode="Externa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nor.com/search/games-con-gifs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t.picmix.com/stamp/Palmas-e-parabens-56899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esuZak8Y30" TargetMode="External"/><Relationship Id="rId3" Type="http://schemas.openxmlformats.org/officeDocument/2006/relationships/hyperlink" Target="https://proinfosaopedro.wordpress.com/2016/page/14/" TargetMode="External"/><Relationship Id="rId7" Type="http://schemas.openxmlformats.org/officeDocument/2006/relationships/hyperlink" Target="https://www.youtube.com/watch?v=SRQQ5P65F20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QQJ-lxftro" TargetMode="External"/><Relationship Id="rId5" Type="http://schemas.openxmlformats.org/officeDocument/2006/relationships/hyperlink" Target="https://www.megamensagens.com/gifs/recados-gifs-de-boa-sorte/bs00151/" TargetMode="External"/><Relationship Id="rId4" Type="http://schemas.openxmlformats.org/officeDocument/2006/relationships/image" Target="../media/image17.gif"/><Relationship Id="rId9" Type="http://schemas.openxmlformats.org/officeDocument/2006/relationships/hyperlink" Target="https://www.youtube.com/watch?v=moNTi5s5OM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>
            <a:extLst>
              <a:ext uri="{FF2B5EF4-FFF2-40B4-BE49-F238E27FC236}">
                <a16:creationId xmlns:a16="http://schemas.microsoft.com/office/drawing/2014/main" xmlns="" id="{A088343F-0AA7-456B-BC9B-2954767E7E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1643270"/>
            <a:ext cx="1020418" cy="9276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4456E491-629E-49DF-9F3B-795BB11E9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730" y="2391351"/>
            <a:ext cx="6798366" cy="262393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9º ano</a:t>
            </a: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E57615-37F3-4B47-95A1-AEC8D68E6121}"/>
              </a:ext>
            </a:extLst>
          </p:cNvPr>
          <p:cNvSpPr txBox="1"/>
          <p:nvPr/>
        </p:nvSpPr>
        <p:spPr>
          <a:xfrm>
            <a:off x="2176242" y="4628856"/>
            <a:ext cx="83033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611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3B3FC63-65B4-49F8-BA28-E50A9E6B37C4}"/>
              </a:ext>
            </a:extLst>
          </p:cNvPr>
          <p:cNvSpPr txBox="1"/>
          <p:nvPr/>
        </p:nvSpPr>
        <p:spPr>
          <a:xfrm>
            <a:off x="736600" y="673100"/>
            <a:ext cx="1066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Encontrando o cartão correspondente ao da mesa, ele deverá formar o par e colocar outro cartão sobre a mesa;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 o outro jogador tiver o cartão com a resposta correta do cartão da mesa, formará o par, deixando do seu lado sobre a mesa e deverá colocar um outro cartão sobre a mesa. Caso não tenha, deverá comprar no monte;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Ganha o jogo quem acabar primeiro com os cartões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mãos. 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102" name="Picture 6" descr="As 71 melhores imagens em Imagens coloridas | Imagens coloridas, Rotinas  escolares e Crianças">
            <a:extLst>
              <a:ext uri="{FF2B5EF4-FFF2-40B4-BE49-F238E27FC236}">
                <a16:creationId xmlns:a16="http://schemas.microsoft.com/office/drawing/2014/main" xmlns="" id="{AD47DA56-2066-4949-BB17-DB7AA4C3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2" y="3346875"/>
            <a:ext cx="2381248" cy="23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ndulado Duplo 6">
            <a:extLst>
              <a:ext uri="{FF2B5EF4-FFF2-40B4-BE49-F238E27FC236}">
                <a16:creationId xmlns:a16="http://schemas.microsoft.com/office/drawing/2014/main" xmlns="" id="{DCB299D7-F944-40CB-8873-00DC1E38472F}"/>
              </a:ext>
            </a:extLst>
          </p:cNvPr>
          <p:cNvSpPr/>
          <p:nvPr/>
        </p:nvSpPr>
        <p:spPr>
          <a:xfrm>
            <a:off x="963443" y="3073400"/>
            <a:ext cx="5856458" cy="2967182"/>
          </a:xfrm>
          <a:prstGeom prst="doubleWav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67D7C3C-AB6E-4AF4-8A89-0B480F60F3E1}"/>
              </a:ext>
            </a:extLst>
          </p:cNvPr>
          <p:cNvSpPr txBox="1"/>
          <p:nvPr/>
        </p:nvSpPr>
        <p:spPr>
          <a:xfrm>
            <a:off x="1032585" y="3394473"/>
            <a:ext cx="3336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 você tiver dúvidas sobre Representação Algébrica de Uma Sentença Matemática, segue, abaixo, o link para você copiar e assistir à aula no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youtube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D260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C0DE2B1-8F10-4769-ABA6-00450E0FBAF2}"/>
              </a:ext>
            </a:extLst>
          </p:cNvPr>
          <p:cNvSpPr/>
          <p:nvPr/>
        </p:nvSpPr>
        <p:spPr>
          <a:xfrm rot="5400000">
            <a:off x="9284694" y="4119350"/>
            <a:ext cx="40655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https://pt.picmix.com/stamp/Palmas-e-parabens-568992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C09846D-4ED0-47FB-B08F-1FDD2302E7ED}"/>
              </a:ext>
            </a:extLst>
          </p:cNvPr>
          <p:cNvSpPr/>
          <p:nvPr/>
        </p:nvSpPr>
        <p:spPr>
          <a:xfrm>
            <a:off x="1032584" y="4977430"/>
            <a:ext cx="3336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6E3D14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https://www.youtube.com/watch?v=BHEVHK_gciI</a:t>
            </a:r>
            <a:endParaRPr lang="pt-BR" sz="16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A6317DAF-F8AE-463D-A988-B44FAA8E1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44" y="2410381"/>
            <a:ext cx="472514" cy="54483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62DEADAB-BA8A-4244-B627-6601FA23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90" y="1519188"/>
            <a:ext cx="472514" cy="54483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53278951-6315-4F7E-A05F-22BB37F0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64" y="2285927"/>
            <a:ext cx="497611" cy="573776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DA0A7127-54C2-4CA7-86DD-60111F66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655" y="3935760"/>
            <a:ext cx="472514" cy="544837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xmlns="" id="{547FA879-F508-48CF-BCEB-6DF4C4AE1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34" y="3970236"/>
            <a:ext cx="472514" cy="544837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xmlns="" id="{3B0823D4-9DE9-4B0C-AC24-9329F83E8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00" y="4008412"/>
            <a:ext cx="472514" cy="5448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F02D70-DAC9-44C1-9CC5-ED85AAEE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2" y="524932"/>
            <a:ext cx="9601196" cy="1303867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CARTÕES DAS SENTENÇAS MATEMÁTICAS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73724056-049D-4060-8B8C-9DE1EB6CB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918339"/>
              </p:ext>
            </p:extLst>
          </p:nvPr>
        </p:nvGraphicFramePr>
        <p:xfrm>
          <a:off x="1251434" y="1486051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3" name="Espaço Reservado para Conteúdo 4">
            <a:extLst>
              <a:ext uri="{FF2B5EF4-FFF2-40B4-BE49-F238E27FC236}">
                <a16:creationId xmlns:a16="http://schemas.microsoft.com/office/drawing/2014/main" xmlns="" id="{4359DC64-5731-4A7A-B590-6F759DB9638F}"/>
              </a:ext>
            </a:extLst>
          </p:cNvPr>
          <p:cNvGraphicFramePr>
            <a:graphicFrameLocks/>
          </p:cNvGraphicFramePr>
          <p:nvPr/>
        </p:nvGraphicFramePr>
        <p:xfrm>
          <a:off x="1231900" y="3117335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4" name="Espaço Reservado para Conteúdo 4">
            <a:extLst>
              <a:ext uri="{FF2B5EF4-FFF2-40B4-BE49-F238E27FC236}">
                <a16:creationId xmlns:a16="http://schemas.microsoft.com/office/drawing/2014/main" xmlns="" id="{23E0789F-620B-4AFB-9B3C-413573EA637B}"/>
              </a:ext>
            </a:extLst>
          </p:cNvPr>
          <p:cNvGraphicFramePr>
            <a:graphicFrameLocks/>
          </p:cNvGraphicFramePr>
          <p:nvPr/>
        </p:nvGraphicFramePr>
        <p:xfrm>
          <a:off x="1231900" y="4703804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5" name="Espaço Reservado para Conteúdo 4">
            <a:extLst>
              <a:ext uri="{FF2B5EF4-FFF2-40B4-BE49-F238E27FC236}">
                <a16:creationId xmlns:a16="http://schemas.microsoft.com/office/drawing/2014/main" xmlns="" id="{A311D9C5-A73A-4ED0-BB4F-5ED5A0EEBA00}"/>
              </a:ext>
            </a:extLst>
          </p:cNvPr>
          <p:cNvGraphicFramePr>
            <a:graphicFrameLocks/>
          </p:cNvGraphicFramePr>
          <p:nvPr/>
        </p:nvGraphicFramePr>
        <p:xfrm>
          <a:off x="3594100" y="1530866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6" name="Espaço Reservado para Conteúdo 4">
            <a:extLst>
              <a:ext uri="{FF2B5EF4-FFF2-40B4-BE49-F238E27FC236}">
                <a16:creationId xmlns:a16="http://schemas.microsoft.com/office/drawing/2014/main" xmlns="" id="{4C2B2CEC-DBB8-430F-B8B1-C0E817205D61}"/>
              </a:ext>
            </a:extLst>
          </p:cNvPr>
          <p:cNvGraphicFramePr>
            <a:graphicFrameLocks/>
          </p:cNvGraphicFramePr>
          <p:nvPr/>
        </p:nvGraphicFramePr>
        <p:xfrm>
          <a:off x="3594100" y="3139302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7" name="Espaço Reservado para Conteúdo 4">
            <a:extLst>
              <a:ext uri="{FF2B5EF4-FFF2-40B4-BE49-F238E27FC236}">
                <a16:creationId xmlns:a16="http://schemas.microsoft.com/office/drawing/2014/main" xmlns="" id="{78741C95-D268-4CAA-8D55-4BA64CF28B30}"/>
              </a:ext>
            </a:extLst>
          </p:cNvPr>
          <p:cNvGraphicFramePr>
            <a:graphicFrameLocks/>
          </p:cNvGraphicFramePr>
          <p:nvPr/>
        </p:nvGraphicFramePr>
        <p:xfrm>
          <a:off x="3594100" y="4703804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8" name="Espaço Reservado para Conteúdo 4">
            <a:extLst>
              <a:ext uri="{FF2B5EF4-FFF2-40B4-BE49-F238E27FC236}">
                <a16:creationId xmlns:a16="http://schemas.microsoft.com/office/drawing/2014/main" xmlns="" id="{C885058D-7090-4BBF-9426-EA579827B2B7}"/>
              </a:ext>
            </a:extLst>
          </p:cNvPr>
          <p:cNvGraphicFramePr>
            <a:graphicFrameLocks/>
          </p:cNvGraphicFramePr>
          <p:nvPr/>
        </p:nvGraphicFramePr>
        <p:xfrm>
          <a:off x="6007102" y="1530866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9" name="Espaço Reservado para Conteúdo 4">
            <a:extLst>
              <a:ext uri="{FF2B5EF4-FFF2-40B4-BE49-F238E27FC236}">
                <a16:creationId xmlns:a16="http://schemas.microsoft.com/office/drawing/2014/main" xmlns="" id="{2A0F06DC-3CD8-41E1-B5FA-48D0CD44054D}"/>
              </a:ext>
            </a:extLst>
          </p:cNvPr>
          <p:cNvGraphicFramePr>
            <a:graphicFrameLocks/>
          </p:cNvGraphicFramePr>
          <p:nvPr/>
        </p:nvGraphicFramePr>
        <p:xfrm>
          <a:off x="6007102" y="3142735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20" name="Espaço Reservado para Conteúdo 4">
            <a:extLst>
              <a:ext uri="{FF2B5EF4-FFF2-40B4-BE49-F238E27FC236}">
                <a16:creationId xmlns:a16="http://schemas.microsoft.com/office/drawing/2014/main" xmlns="" id="{2945B1FD-9B95-4FB6-BEDB-D8210A6717F5}"/>
              </a:ext>
            </a:extLst>
          </p:cNvPr>
          <p:cNvGraphicFramePr>
            <a:graphicFrameLocks/>
          </p:cNvGraphicFramePr>
          <p:nvPr/>
        </p:nvGraphicFramePr>
        <p:xfrm>
          <a:off x="6007102" y="4725771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21" name="Espaço Reservado para Conteúdo 4">
            <a:extLst>
              <a:ext uri="{FF2B5EF4-FFF2-40B4-BE49-F238E27FC236}">
                <a16:creationId xmlns:a16="http://schemas.microsoft.com/office/drawing/2014/main" xmlns="" id="{BFF98DFE-79B3-4E63-9997-36C1379D2B92}"/>
              </a:ext>
            </a:extLst>
          </p:cNvPr>
          <p:cNvGraphicFramePr>
            <a:graphicFrameLocks/>
          </p:cNvGraphicFramePr>
          <p:nvPr/>
        </p:nvGraphicFramePr>
        <p:xfrm>
          <a:off x="8420104" y="1534299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22" name="Espaço Reservado para Conteúdo 4">
            <a:extLst>
              <a:ext uri="{FF2B5EF4-FFF2-40B4-BE49-F238E27FC236}">
                <a16:creationId xmlns:a16="http://schemas.microsoft.com/office/drawing/2014/main" xmlns="" id="{2FB1F82C-ED57-44C0-A1CD-DB9B22E19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712942"/>
              </p:ext>
            </p:extLst>
          </p:nvPr>
        </p:nvGraphicFramePr>
        <p:xfrm>
          <a:off x="8420104" y="3113902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r>
                        <a:rPr lang="pt-BR" dirty="0"/>
                        <a:t>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23" name="Espaço Reservado para Conteúdo 4">
            <a:extLst>
              <a:ext uri="{FF2B5EF4-FFF2-40B4-BE49-F238E27FC236}">
                <a16:creationId xmlns:a16="http://schemas.microsoft.com/office/drawing/2014/main" xmlns="" id="{5A8BB4D5-6F3E-4AED-AB96-BFDC9209C585}"/>
              </a:ext>
            </a:extLst>
          </p:cNvPr>
          <p:cNvGraphicFramePr>
            <a:graphicFrameLocks/>
          </p:cNvGraphicFramePr>
          <p:nvPr/>
        </p:nvGraphicFramePr>
        <p:xfrm>
          <a:off x="8420104" y="4725771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E7217858-58B8-451D-8A39-8E1079711BD8}"/>
              </a:ext>
            </a:extLst>
          </p:cNvPr>
          <p:cNvSpPr txBox="1"/>
          <p:nvPr/>
        </p:nvSpPr>
        <p:spPr>
          <a:xfrm>
            <a:off x="1484864" y="1374833"/>
            <a:ext cx="2184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dobro de um número a somado com um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número b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E301D3F7-3A89-4A79-97B0-FD916E7F4919}"/>
              </a:ext>
            </a:extLst>
          </p:cNvPr>
          <p:cNvSpPr txBox="1"/>
          <p:nvPr/>
        </p:nvSpPr>
        <p:spPr>
          <a:xfrm>
            <a:off x="1744493" y="3191634"/>
            <a:ext cx="1412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quadrado de um número y adicionado a 2.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EEBA8371-24F0-4FF8-87F5-F8EC076B5994}"/>
              </a:ext>
            </a:extLst>
          </p:cNvPr>
          <p:cNvSpPr txBox="1"/>
          <p:nvPr/>
        </p:nvSpPr>
        <p:spPr>
          <a:xfrm>
            <a:off x="4154702" y="1666583"/>
            <a:ext cx="1667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diferença entre um número x e sua terça parte.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0BEAFBC3-EDD5-4672-BED6-BCF6E922F9A7}"/>
              </a:ext>
            </a:extLst>
          </p:cNvPr>
          <p:cNvSpPr txBox="1"/>
          <p:nvPr/>
        </p:nvSpPr>
        <p:spPr>
          <a:xfrm>
            <a:off x="4098680" y="3383803"/>
            <a:ext cx="160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triplo de um número x é igual a 27.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82F93EA9-5C12-462A-A285-9530BC7CB90E}"/>
              </a:ext>
            </a:extLst>
          </p:cNvPr>
          <p:cNvSpPr txBox="1"/>
          <p:nvPr/>
        </p:nvSpPr>
        <p:spPr>
          <a:xfrm>
            <a:off x="6554935" y="1675630"/>
            <a:ext cx="1305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metade de um número y menos um.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F426D332-304F-4F69-A51C-2ABA9846C431}"/>
              </a:ext>
            </a:extLst>
          </p:cNvPr>
          <p:cNvSpPr txBox="1"/>
          <p:nvPr/>
        </p:nvSpPr>
        <p:spPr>
          <a:xfrm>
            <a:off x="6527882" y="3247752"/>
            <a:ext cx="1711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diferença entre o número x e o número y.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A722C923-CDCE-40F4-9439-635D0A6F7101}"/>
              </a:ext>
            </a:extLst>
          </p:cNvPr>
          <p:cNvSpPr txBox="1"/>
          <p:nvPr/>
        </p:nvSpPr>
        <p:spPr>
          <a:xfrm>
            <a:off x="8856811" y="1808394"/>
            <a:ext cx="185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quadrado de um número y.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8FEB2F37-0718-4FF3-8F86-FD8D16643B63}"/>
              </a:ext>
            </a:extLst>
          </p:cNvPr>
          <p:cNvSpPr txBox="1"/>
          <p:nvPr/>
        </p:nvSpPr>
        <p:spPr>
          <a:xfrm>
            <a:off x="8855070" y="3065216"/>
            <a:ext cx="1731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soma do número m com o triplo do número n.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0D84EE4D-AFC5-4275-911E-14687875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454" y="1579548"/>
            <a:ext cx="472514" cy="54483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1058604D-DBEA-4CD5-9C3B-7AF5BC96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811" y="2426058"/>
            <a:ext cx="472514" cy="544837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D181EF46-7054-43A5-86E9-EC66514E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535" y="1530866"/>
            <a:ext cx="472514" cy="544837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ECEDE5F7-7084-4115-A199-47E14D4AF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100" y="1570300"/>
            <a:ext cx="472514" cy="544837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xmlns="" id="{FBE865BC-436C-454F-BCBB-3A6AB46B7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37" y="2387561"/>
            <a:ext cx="472514" cy="544837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xmlns="" id="{35805538-E257-440F-948B-5FF7F332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82" y="3181260"/>
            <a:ext cx="472514" cy="544837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xmlns="" id="{A089F0A4-2BC9-430B-A813-1BDE80D41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02" y="3282319"/>
            <a:ext cx="472514" cy="544837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xmlns="" id="{1A1E70B3-1798-468E-B3AE-5038A788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30" y="4008475"/>
            <a:ext cx="472514" cy="544837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xmlns="" id="{4AEF7AE5-75E8-4CD9-A0F6-04668A78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78" y="3156581"/>
            <a:ext cx="472514" cy="544837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xmlns="" id="{4DD8FC9E-FB78-411B-8895-D879062C7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470" y="3181261"/>
            <a:ext cx="472514" cy="544837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xmlns="" id="{1468CAF4-1C63-4D66-8C9D-572491213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68" y="4794187"/>
            <a:ext cx="472514" cy="544837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xmlns="" id="{80FEA4A2-523F-4518-A6BE-975D95E4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430" y="5462369"/>
            <a:ext cx="472514" cy="544837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xmlns="" id="{AE158B07-179C-4A81-BF69-212D2BF36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212" y="4767094"/>
            <a:ext cx="472514" cy="544837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xmlns="" id="{4654A282-F470-4A18-A8D8-3431D9386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231" y="5605449"/>
            <a:ext cx="472514" cy="544837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xmlns="" id="{8B1F669E-2A96-4232-A33A-FB0CA0BA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49" y="4800775"/>
            <a:ext cx="472514" cy="544837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xmlns="" id="{7FC40684-2192-4644-BE10-1FE487877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160" y="5542265"/>
            <a:ext cx="472514" cy="544837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B04EAC39-C415-4382-ABD3-1483760A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486" y="4808908"/>
            <a:ext cx="472514" cy="544837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xmlns="" id="{CE41492A-9D97-4F16-AC02-54F7C18D4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655" y="5605448"/>
            <a:ext cx="472514" cy="54483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DD05F4C-3FEF-4B65-8389-FE1DE43183E0}"/>
              </a:ext>
            </a:extLst>
          </p:cNvPr>
          <p:cNvSpPr/>
          <p:nvPr/>
        </p:nvSpPr>
        <p:spPr>
          <a:xfrm rot="5400000">
            <a:off x="8610553" y="3318301"/>
            <a:ext cx="49374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http://www.portaldaeducacao.recife.pe.gov.br/sites/default/files/arquivos_informativos_home/catalogo_de_games_e_sites_assistivos_2020_0.pdf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E790E88C-419E-4E11-A62D-53020B3FF1D0}"/>
              </a:ext>
            </a:extLst>
          </p:cNvPr>
          <p:cNvSpPr txBox="1"/>
          <p:nvPr/>
        </p:nvSpPr>
        <p:spPr>
          <a:xfrm>
            <a:off x="1732446" y="4808908"/>
            <a:ext cx="1652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soma de um número x com 42 é igual a 80.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330D1A09-5B08-4D8F-9FC1-2555FD3E7D5D}"/>
              </a:ext>
            </a:extLst>
          </p:cNvPr>
          <p:cNvSpPr txBox="1"/>
          <p:nvPr/>
        </p:nvSpPr>
        <p:spPr>
          <a:xfrm>
            <a:off x="4121029" y="4699334"/>
            <a:ext cx="1800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soma do quádruplo de x com o triplo de y é igual a 18.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E23793D5-614B-4CD6-9D2E-C5CA20A13BB1}"/>
              </a:ext>
            </a:extLst>
          </p:cNvPr>
          <p:cNvSpPr txBox="1"/>
          <p:nvPr/>
        </p:nvSpPr>
        <p:spPr>
          <a:xfrm>
            <a:off x="6610759" y="5029202"/>
            <a:ext cx="166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quádruplo de x.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465AE8E8-8DEE-4FC7-87FA-D5853F929126}"/>
              </a:ext>
            </a:extLst>
          </p:cNvPr>
          <p:cNvSpPr txBox="1"/>
          <p:nvPr/>
        </p:nvSpPr>
        <p:spPr>
          <a:xfrm>
            <a:off x="8836961" y="4711766"/>
            <a:ext cx="1733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soma de um número x com um número y é igual a 15.</a:t>
            </a:r>
          </a:p>
        </p:txBody>
      </p:sp>
    </p:spTree>
    <p:extLst>
      <p:ext uri="{BB962C8B-B14F-4D97-AF65-F5344CB8AC3E}">
        <p14:creationId xmlns:p14="http://schemas.microsoft.com/office/powerpoint/2010/main" val="411743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m 53">
            <a:extLst>
              <a:ext uri="{FF2B5EF4-FFF2-40B4-BE49-F238E27FC236}">
                <a16:creationId xmlns:a16="http://schemas.microsoft.com/office/drawing/2014/main" xmlns="" id="{7140A956-E733-4C8C-A1DD-252687CC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121" y="4784198"/>
            <a:ext cx="413127" cy="504671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xmlns="" id="{C259189D-5569-401A-BE63-EF3BDEE2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688" y="3958708"/>
            <a:ext cx="413127" cy="504671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BD52F6C8-DF8F-4CC9-8770-F11CD3EF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40" y="2334717"/>
            <a:ext cx="472514" cy="577217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CD3CFF36-A48D-4247-A66F-1B67935FB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160" y="2353886"/>
            <a:ext cx="397007" cy="4849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F89EB2-83F7-406A-88DC-EAA05C27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762" y="469453"/>
            <a:ext cx="9289471" cy="98521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CARTÕES DAS EXPRESSÕES ALGÉBRICAS</a:t>
            </a:r>
            <a:endParaRPr lang="pt-BR" sz="2400" dirty="0"/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xmlns="" id="{C5825B56-5128-42C3-8616-262F92AA50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31900" y="1454666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3ABAB0F6-2F18-4D43-B3B1-0AFD5420FC8B}"/>
              </a:ext>
            </a:extLst>
          </p:cNvPr>
          <p:cNvGraphicFramePr>
            <a:graphicFrameLocks/>
          </p:cNvGraphicFramePr>
          <p:nvPr/>
        </p:nvGraphicFramePr>
        <p:xfrm>
          <a:off x="1231900" y="3062380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6" name="Espaço Reservado para Conteúdo 4">
            <a:extLst>
              <a:ext uri="{FF2B5EF4-FFF2-40B4-BE49-F238E27FC236}">
                <a16:creationId xmlns:a16="http://schemas.microsoft.com/office/drawing/2014/main" xmlns="" id="{51F52948-61EE-4EE5-B088-91F9477B10C8}"/>
              </a:ext>
            </a:extLst>
          </p:cNvPr>
          <p:cNvGraphicFramePr>
            <a:graphicFrameLocks/>
          </p:cNvGraphicFramePr>
          <p:nvPr/>
        </p:nvGraphicFramePr>
        <p:xfrm>
          <a:off x="1231900" y="4670094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xmlns="" id="{1D7F2B1F-438C-4D8A-8DE1-8F437CC08C61}"/>
              </a:ext>
            </a:extLst>
          </p:cNvPr>
          <p:cNvGraphicFramePr>
            <a:graphicFrameLocks/>
          </p:cNvGraphicFramePr>
          <p:nvPr/>
        </p:nvGraphicFramePr>
        <p:xfrm>
          <a:off x="3656446" y="1438734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xmlns="" id="{CD3DB9D5-CB4B-405D-B4ED-0F98E329EBE0}"/>
              </a:ext>
            </a:extLst>
          </p:cNvPr>
          <p:cNvGraphicFramePr>
            <a:graphicFrameLocks/>
          </p:cNvGraphicFramePr>
          <p:nvPr/>
        </p:nvGraphicFramePr>
        <p:xfrm>
          <a:off x="3656446" y="3062380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9" name="Espaço Reservado para Conteúdo 4">
            <a:extLst>
              <a:ext uri="{FF2B5EF4-FFF2-40B4-BE49-F238E27FC236}">
                <a16:creationId xmlns:a16="http://schemas.microsoft.com/office/drawing/2014/main" xmlns="" id="{1BCDF580-2B58-4DB2-919D-319B62D065DA}"/>
              </a:ext>
            </a:extLst>
          </p:cNvPr>
          <p:cNvGraphicFramePr>
            <a:graphicFrameLocks/>
          </p:cNvGraphicFramePr>
          <p:nvPr/>
        </p:nvGraphicFramePr>
        <p:xfrm>
          <a:off x="3670299" y="4709642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1" name="Espaço Reservado para Conteúdo 4">
            <a:extLst>
              <a:ext uri="{FF2B5EF4-FFF2-40B4-BE49-F238E27FC236}">
                <a16:creationId xmlns:a16="http://schemas.microsoft.com/office/drawing/2014/main" xmlns="" id="{C8E3EB9A-5D93-419D-AB03-5B53CB5C660E}"/>
              </a:ext>
            </a:extLst>
          </p:cNvPr>
          <p:cNvGraphicFramePr>
            <a:graphicFrameLocks/>
          </p:cNvGraphicFramePr>
          <p:nvPr/>
        </p:nvGraphicFramePr>
        <p:xfrm>
          <a:off x="6080992" y="3062380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2" name="Espaço Reservado para Conteúdo 4">
            <a:extLst>
              <a:ext uri="{FF2B5EF4-FFF2-40B4-BE49-F238E27FC236}">
                <a16:creationId xmlns:a16="http://schemas.microsoft.com/office/drawing/2014/main" xmlns="" id="{BA217B15-9B52-49DD-A098-90258928F387}"/>
              </a:ext>
            </a:extLst>
          </p:cNvPr>
          <p:cNvGraphicFramePr>
            <a:graphicFrameLocks/>
          </p:cNvGraphicFramePr>
          <p:nvPr/>
        </p:nvGraphicFramePr>
        <p:xfrm>
          <a:off x="6108698" y="4709642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4" name="Espaço Reservado para Conteúdo 4">
            <a:extLst>
              <a:ext uri="{FF2B5EF4-FFF2-40B4-BE49-F238E27FC236}">
                <a16:creationId xmlns:a16="http://schemas.microsoft.com/office/drawing/2014/main" xmlns="" id="{86C80A37-AEDE-4364-B6A0-F287E2148836}"/>
              </a:ext>
            </a:extLst>
          </p:cNvPr>
          <p:cNvGraphicFramePr>
            <a:graphicFrameLocks/>
          </p:cNvGraphicFramePr>
          <p:nvPr/>
        </p:nvGraphicFramePr>
        <p:xfrm>
          <a:off x="8535554" y="3062380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graphicFrame>
        <p:nvGraphicFramePr>
          <p:cNvPr id="15" name="Espaço Reservado para Conteúdo 4">
            <a:extLst>
              <a:ext uri="{FF2B5EF4-FFF2-40B4-BE49-F238E27FC236}">
                <a16:creationId xmlns:a16="http://schemas.microsoft.com/office/drawing/2014/main" xmlns="" id="{0708FF1D-4D13-46D6-A349-BAE9AB5216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406758"/>
              </p:ext>
            </p:extLst>
          </p:nvPr>
        </p:nvGraphicFramePr>
        <p:xfrm>
          <a:off x="8547097" y="4709642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FC1D3AE4-8F36-4E1C-B8D7-407EEE8D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90" y="1523018"/>
            <a:ext cx="472514" cy="57721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761A0ABA-142E-4E60-AF15-7321250F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98" y="2264898"/>
            <a:ext cx="472514" cy="54483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474AC10A-7CED-41C6-9516-E73EF462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02" y="3140391"/>
            <a:ext cx="472514" cy="57721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9E866E99-0D96-451F-A996-37A84475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07" y="3947212"/>
            <a:ext cx="472514" cy="54483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59F1BAD1-9FC7-47FD-9904-ED6E32959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90" y="4709642"/>
            <a:ext cx="472514" cy="54483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B8A10EFF-E90E-47AB-BD08-DEF808ED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98" y="5446242"/>
            <a:ext cx="472514" cy="54483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DA6B3C8B-E643-430A-AC04-766DA38E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21" y="1487695"/>
            <a:ext cx="472514" cy="577217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CF2F392D-1438-47BD-BE85-A4DE6465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64" y="2238621"/>
            <a:ext cx="472514" cy="57721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B28F9D71-9594-4D23-921F-44E69C04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416" y="1487694"/>
            <a:ext cx="472514" cy="57721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9D4FD895-84C0-49DE-959B-8E300DBE1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121" y="1452770"/>
            <a:ext cx="472514" cy="57721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CB16AFFE-D78E-4F35-8D1E-C261C7EF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095" y="4061012"/>
            <a:ext cx="329381" cy="402367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xmlns="" id="{097C2AC7-2017-4E4B-A932-AB15577C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45" y="3093315"/>
            <a:ext cx="374394" cy="457355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xmlns="" id="{F334D0E1-1F0D-42DF-9D47-9B5F6B05C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361" y="3078971"/>
            <a:ext cx="413127" cy="504671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xmlns="" id="{B0EB2F89-CD82-4F0D-8C4E-C12265B9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100" y="3097654"/>
            <a:ext cx="413127" cy="504671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xmlns="" id="{EDFA69E2-EF95-426B-8F1B-C7B20240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293" y="3980451"/>
            <a:ext cx="413127" cy="504671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xmlns="" id="{754F5C00-E98B-4133-9931-4AC49EAA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22" y="4763208"/>
            <a:ext cx="369278" cy="451105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xmlns="" id="{CDCEE16A-F155-4E23-9780-6734CB9D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095" y="5619920"/>
            <a:ext cx="385457" cy="470869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xmlns="" id="{E683A2BB-000C-4367-8ED8-168205C9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62" y="4759212"/>
            <a:ext cx="413127" cy="504671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EA093E39-F23E-41A4-97A1-8218C788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967" y="5537780"/>
            <a:ext cx="413127" cy="504671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xmlns="" id="{5ED4143A-FECB-4337-9F91-7EA83DA38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5527387"/>
            <a:ext cx="516885" cy="63142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BDBC75E-8C16-4033-874B-9B321A1AAE6B}"/>
              </a:ext>
            </a:extLst>
          </p:cNvPr>
          <p:cNvSpPr/>
          <p:nvPr/>
        </p:nvSpPr>
        <p:spPr>
          <a:xfrm rot="5400000">
            <a:off x="8655357" y="3375957"/>
            <a:ext cx="49767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http://www.portaldaeducacao.recife.pe.gov.br/sites/default/files/arquivos_informativos_home/catalogo_de_games_e_sites_assistivos_2020_0.pdf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1ABE7E14-C402-4E0B-B765-7CE1AC67E247}"/>
              </a:ext>
            </a:extLst>
          </p:cNvPr>
          <p:cNvSpPr txBox="1"/>
          <p:nvPr/>
        </p:nvSpPr>
        <p:spPr>
          <a:xfrm>
            <a:off x="2015650" y="1571080"/>
            <a:ext cx="1257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4x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xmlns="" id="{A61C4519-991D-451F-B902-A1D6B5783992}"/>
              </a:ext>
            </a:extLst>
          </p:cNvPr>
          <p:cNvSpPr txBox="1"/>
          <p:nvPr/>
        </p:nvSpPr>
        <p:spPr>
          <a:xfrm>
            <a:off x="4460947" y="1617320"/>
            <a:ext cx="1257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y²</a:t>
            </a:r>
          </a:p>
        </p:txBody>
      </p:sp>
      <p:graphicFrame>
        <p:nvGraphicFramePr>
          <p:cNvPr id="60" name="Espaço Reservado para Conteúdo 4">
            <a:extLst>
              <a:ext uri="{FF2B5EF4-FFF2-40B4-BE49-F238E27FC236}">
                <a16:creationId xmlns:a16="http://schemas.microsoft.com/office/drawing/2014/main" xmlns="" id="{C1CD0C69-BF35-4653-86B5-0D409D6BA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464233"/>
              </p:ext>
            </p:extLst>
          </p:nvPr>
        </p:nvGraphicFramePr>
        <p:xfrm>
          <a:off x="6061767" y="1441790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EEFC977D-D038-4B78-BD33-1DDC0A7C486B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61" name="Espaço Reservado para Conteúdo 4">
            <a:extLst>
              <a:ext uri="{FF2B5EF4-FFF2-40B4-BE49-F238E27FC236}">
                <a16:creationId xmlns:a16="http://schemas.microsoft.com/office/drawing/2014/main" xmlns="" id="{DFDF4E64-87EE-44C5-94A6-1C516648FBD9}"/>
              </a:ext>
            </a:extLst>
          </p:cNvPr>
          <p:cNvGraphicFramePr>
            <a:graphicFrameLocks/>
          </p:cNvGraphicFramePr>
          <p:nvPr/>
        </p:nvGraphicFramePr>
        <p:xfrm>
          <a:off x="8530441" y="1430556"/>
          <a:ext cx="2184400" cy="147320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xmlns="" val="88681526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927702"/>
                  </a:ext>
                </a:extLst>
              </a:tr>
            </a:tbl>
          </a:graphicData>
        </a:graphic>
      </p:graphicFrame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E7C44F3A-3517-4BCF-85BD-C0D0E1421237}"/>
              </a:ext>
            </a:extLst>
          </p:cNvPr>
          <p:cNvSpPr txBox="1"/>
          <p:nvPr/>
        </p:nvSpPr>
        <p:spPr>
          <a:xfrm>
            <a:off x="9183859" y="2013630"/>
            <a:ext cx="10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2a + b 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91EBA4C9-5AF3-4B66-87F1-AB0AF825833C}"/>
              </a:ext>
            </a:extLst>
          </p:cNvPr>
          <p:cNvSpPr txBox="1"/>
          <p:nvPr/>
        </p:nvSpPr>
        <p:spPr>
          <a:xfrm>
            <a:off x="1779182" y="3560803"/>
            <a:ext cx="17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+ 42 = 80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A47D6CAA-8200-4635-BF6C-A0715C4D4270}"/>
              </a:ext>
            </a:extLst>
          </p:cNvPr>
          <p:cNvSpPr txBox="1"/>
          <p:nvPr/>
        </p:nvSpPr>
        <p:spPr>
          <a:xfrm>
            <a:off x="4130196" y="3542008"/>
            <a:ext cx="144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+ y = 15 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DFC82E20-3DAA-4A52-90A9-40A3807ADFB7}"/>
              </a:ext>
            </a:extLst>
          </p:cNvPr>
          <p:cNvSpPr txBox="1"/>
          <p:nvPr/>
        </p:nvSpPr>
        <p:spPr>
          <a:xfrm>
            <a:off x="6808095" y="3504352"/>
            <a:ext cx="10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- y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880B0508-2F45-4406-BAED-A2CCC7F2F6C7}"/>
              </a:ext>
            </a:extLst>
          </p:cNvPr>
          <p:cNvSpPr txBox="1"/>
          <p:nvPr/>
        </p:nvSpPr>
        <p:spPr>
          <a:xfrm>
            <a:off x="9402297" y="3503858"/>
            <a:ext cx="105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 </a:t>
            </a:r>
            <a:r>
              <a:rPr kumimoji="0" lang="pt-BR" sz="1600" b="1" i="0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2</a:t>
            </a:r>
            <a:endParaRPr kumimoji="0" lang="pt-BR" sz="1600" b="1" i="0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76AA065A-F879-4AA6-B8F9-651C868FDEEC}"/>
              </a:ext>
            </a:extLst>
          </p:cNvPr>
          <p:cNvSpPr txBox="1"/>
          <p:nvPr/>
        </p:nvSpPr>
        <p:spPr>
          <a:xfrm>
            <a:off x="1992002" y="5074768"/>
            <a:ext cx="105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- </a:t>
            </a:r>
            <a:r>
              <a:rPr kumimoji="0" lang="pt-BR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 3</a:t>
            </a:r>
            <a:endParaRPr kumimoji="0" lang="pt-BR" b="1" i="0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34ED5FC3-1155-4370-8EFA-71D5537FB4F4}"/>
              </a:ext>
            </a:extLst>
          </p:cNvPr>
          <p:cNvSpPr txBox="1"/>
          <p:nvPr/>
        </p:nvSpPr>
        <p:spPr>
          <a:xfrm>
            <a:off x="4293114" y="5079217"/>
            <a:ext cx="10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y² + 2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9AA0E868-5FAF-4BB4-8ECF-ECCC2615F46B}"/>
              </a:ext>
            </a:extLst>
          </p:cNvPr>
          <p:cNvSpPr txBox="1"/>
          <p:nvPr/>
        </p:nvSpPr>
        <p:spPr>
          <a:xfrm>
            <a:off x="6792258" y="5119592"/>
            <a:ext cx="131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 + 3n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0103E19-01BC-47B6-9B4B-05D0343FA6DC}"/>
              </a:ext>
            </a:extLst>
          </p:cNvPr>
          <p:cNvSpPr txBox="1"/>
          <p:nvPr/>
        </p:nvSpPr>
        <p:spPr>
          <a:xfrm>
            <a:off x="6714267" y="2013630"/>
            <a:ext cx="115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3x = 27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E27AAED-D7FC-4958-A434-2E876828D167}"/>
              </a:ext>
            </a:extLst>
          </p:cNvPr>
          <p:cNvSpPr txBox="1"/>
          <p:nvPr/>
        </p:nvSpPr>
        <p:spPr>
          <a:xfrm>
            <a:off x="8935980" y="5119592"/>
            <a:ext cx="169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 4x + 3y = 18</a:t>
            </a:r>
          </a:p>
        </p:txBody>
      </p:sp>
    </p:spTree>
    <p:extLst>
      <p:ext uri="{BB962C8B-B14F-4D97-AF65-F5344CB8AC3E}">
        <p14:creationId xmlns:p14="http://schemas.microsoft.com/office/powerpoint/2010/main" val="15512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ames Con GIFs | Tenor">
            <a:extLst>
              <a:ext uri="{FF2B5EF4-FFF2-40B4-BE49-F238E27FC236}">
                <a16:creationId xmlns:a16="http://schemas.microsoft.com/office/drawing/2014/main" xmlns="" id="{40705AA3-E019-4FE9-A273-8A0EC0F0F8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930">
            <a:off x="6400801" y="4895850"/>
            <a:ext cx="1336430" cy="12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úmeros / Numbers | Gif animados, Gif">
            <a:extLst>
              <a:ext uri="{FF2B5EF4-FFF2-40B4-BE49-F238E27FC236}">
                <a16:creationId xmlns:a16="http://schemas.microsoft.com/office/drawing/2014/main" xmlns="" id="{AA9ADA37-00B3-4F59-B009-FD7789B70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7" y="4961629"/>
            <a:ext cx="1659377" cy="116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úmeros / Numbers | Gif animados, Gif">
            <a:extLst>
              <a:ext uri="{FF2B5EF4-FFF2-40B4-BE49-F238E27FC236}">
                <a16:creationId xmlns:a16="http://schemas.microsoft.com/office/drawing/2014/main" xmlns="" id="{247B5C78-9649-4134-BD97-82430F4B47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01" y="716923"/>
            <a:ext cx="1936869" cy="14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07393D4-302F-4DE4-88F0-F3F8575934EF}"/>
              </a:ext>
            </a:extLst>
          </p:cNvPr>
          <p:cNvSpPr txBox="1"/>
          <p:nvPr/>
        </p:nvSpPr>
        <p:spPr>
          <a:xfrm>
            <a:off x="795130" y="728870"/>
            <a:ext cx="10561983" cy="299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D260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III- </a:t>
            </a: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4D260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SUDOKU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D260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COMO FUNCIONA O JOGO DE SUDOKU?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Esse jogo existe em várias modalidades, mas vamos trabalhar com o tradicional 9x9, 9 linhas por 9 colunas que são numeradas de 1 até 9. O Sudoku não envolve cálculo, mas sim o pensamento lógico e a tomada de decisão sobre as disposições dos números que são colocados, sempre respeitando algumas regras: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F936814-08E8-4918-BE5A-893CA0DF6AD4}"/>
              </a:ext>
            </a:extLst>
          </p:cNvPr>
          <p:cNvSpPr/>
          <p:nvPr/>
        </p:nvSpPr>
        <p:spPr>
          <a:xfrm>
            <a:off x="941884" y="3827552"/>
            <a:ext cx="102969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Não é permitido repetir números na mesma linha,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Não é permitido repetir números na mesma coluna,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Não é permitido repetir números nos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subquadrados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3×3.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     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Veja o exemplo no  próximo slide  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0D401EC3-F035-48A3-B89D-8A8936AECF72}"/>
              </a:ext>
            </a:extLst>
          </p:cNvPr>
          <p:cNvGraphicFramePr>
            <a:graphicFrameLocks noGrp="1"/>
          </p:cNvGraphicFramePr>
          <p:nvPr/>
        </p:nvGraphicFramePr>
        <p:xfrm>
          <a:off x="909734" y="3862926"/>
          <a:ext cx="8335618" cy="980660"/>
        </p:xfrm>
        <a:graphic>
          <a:graphicData uri="http://schemas.openxmlformats.org/drawingml/2006/table">
            <a:tbl>
              <a:tblPr/>
              <a:tblGrid>
                <a:gridCol w="8335618">
                  <a:extLst>
                    <a:ext uri="{9D8B030D-6E8A-4147-A177-3AD203B41FA5}">
                      <a16:colId xmlns:a16="http://schemas.microsoft.com/office/drawing/2014/main" xmlns="" val="1501887055"/>
                    </a:ext>
                  </a:extLst>
                </a:gridCol>
              </a:tblGrid>
              <a:tr h="980660">
                <a:tc>
                  <a:txBody>
                    <a:bodyPr/>
                    <a:lstStyle/>
                    <a:p>
                      <a:endParaRPr lang="pt-BR" dirty="0">
                        <a:solidFill>
                          <a:srgbClr val="46220A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0649148"/>
                  </a:ext>
                </a:extLst>
              </a:tr>
            </a:tbl>
          </a:graphicData>
        </a:graphic>
      </p:graphicFrame>
      <p:pic>
        <p:nvPicPr>
          <p:cNvPr id="1030" name="Picture 6" descr="AULA 2 – Matemática – 5º Ano – 2º CORTE | Portal NetEscola">
            <a:extLst>
              <a:ext uri="{FF2B5EF4-FFF2-40B4-BE49-F238E27FC236}">
                <a16:creationId xmlns:a16="http://schemas.microsoft.com/office/drawing/2014/main" xmlns="" id="{AE6E9F4B-A8C0-411A-9A13-9CA11EE6E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78" y="3886826"/>
            <a:ext cx="1629979" cy="9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A70A8D0-3C7C-4C44-9CEF-938D5A407188}"/>
              </a:ext>
            </a:extLst>
          </p:cNvPr>
          <p:cNvSpPr/>
          <p:nvPr/>
        </p:nvSpPr>
        <p:spPr>
          <a:xfrm rot="5400000">
            <a:off x="9134118" y="2859102"/>
            <a:ext cx="45143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https://tenor.com/search/games-con-gifs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4C87BBB-08AE-420F-8B44-CB3ECA983E87}"/>
              </a:ext>
            </a:extLst>
          </p:cNvPr>
          <p:cNvSpPr/>
          <p:nvPr/>
        </p:nvSpPr>
        <p:spPr>
          <a:xfrm rot="16200000" flipV="1">
            <a:off x="9854198" y="4430277"/>
            <a:ext cx="24180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https://br.pinterest.com/pin/202028733270921837/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9FC18FF-B37E-4BDD-8B13-A80D2895C7DA}"/>
              </a:ext>
            </a:extLst>
          </p:cNvPr>
          <p:cNvSpPr/>
          <p:nvPr/>
        </p:nvSpPr>
        <p:spPr>
          <a:xfrm rot="16200000" flipV="1">
            <a:off x="9289173" y="4607309"/>
            <a:ext cx="263802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https://portal.educacao.go.gov.br/fundamental/aula-2-matematica-5o-ano-2o-corte/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38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662129-910B-4027-BF88-6E6A62C8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93" y="637577"/>
            <a:ext cx="9601196" cy="873172"/>
          </a:xfrm>
        </p:spPr>
        <p:txBody>
          <a:bodyPr>
            <a:normAutofit/>
          </a:bodyPr>
          <a:lstStyle/>
          <a:p>
            <a:r>
              <a:rPr lang="pt-BR" sz="2400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EXEMPLO: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163FD3F-5F16-403A-B46B-474CE0C2B004}"/>
              </a:ext>
            </a:extLst>
          </p:cNvPr>
          <p:cNvSpPr txBox="1"/>
          <p:nvPr/>
        </p:nvSpPr>
        <p:spPr>
          <a:xfrm>
            <a:off x="692553" y="1544886"/>
            <a:ext cx="1052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objetivo do jogo é completar todos os quadrados utilizando números de 1 a 9.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C3921ED-5254-4D49-B13A-7F8B505B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67" y="2215163"/>
            <a:ext cx="3964701" cy="3251478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085C12D0-940E-4B78-9235-7199E6F0F97C}"/>
              </a:ext>
            </a:extLst>
          </p:cNvPr>
          <p:cNvCxnSpPr>
            <a:cxnSpLocks/>
          </p:cNvCxnSpPr>
          <p:nvPr/>
        </p:nvCxnSpPr>
        <p:spPr>
          <a:xfrm>
            <a:off x="1789859" y="2605933"/>
            <a:ext cx="0" cy="29593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2E7CAA1E-B881-4C87-8EF6-BF0A2C1A8624}"/>
              </a:ext>
            </a:extLst>
          </p:cNvPr>
          <p:cNvCxnSpPr>
            <a:cxnSpLocks/>
          </p:cNvCxnSpPr>
          <p:nvPr/>
        </p:nvCxnSpPr>
        <p:spPr>
          <a:xfrm>
            <a:off x="1789859" y="2729948"/>
            <a:ext cx="3527729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8C266DA-FC0B-4660-9368-BF2824F948E3}"/>
              </a:ext>
            </a:extLst>
          </p:cNvPr>
          <p:cNvSpPr txBox="1"/>
          <p:nvPr/>
        </p:nvSpPr>
        <p:spPr>
          <a:xfrm>
            <a:off x="5671930" y="2539854"/>
            <a:ext cx="4562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Não pode repetir os números na mesma linha e coluna, conforme indica o traço ao lado, e também não pode repetir os números nos quadrados menores 3x3, delimitados por linhas em negrito, conforme a figura ao lado  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167FCE74-5D3A-4052-B107-47B7E0C07CC0}"/>
              </a:ext>
            </a:extLst>
          </p:cNvPr>
          <p:cNvSpPr/>
          <p:nvPr/>
        </p:nvSpPr>
        <p:spPr>
          <a:xfrm>
            <a:off x="6803888" y="2540949"/>
            <a:ext cx="1760959" cy="615906"/>
          </a:xfrm>
          <a:prstGeom prst="rect">
            <a:avLst/>
          </a:prstGeom>
          <a:noFill/>
          <a:effectLst>
            <a:glow rad="101600">
              <a:srgbClr val="4D260B">
                <a:alpha val="60000"/>
              </a:srgbClr>
            </a:glo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ATENÇÃO!!!</a:t>
            </a:r>
            <a:endParaRPr kumimoji="0" lang="pt-BR" sz="5400" b="1" i="0" u="none" strike="noStrike" kern="1200" cap="none" spc="0" normalizeH="0" baseline="0" noProof="0" dirty="0">
              <a:ln w="12700" cmpd="sng">
                <a:solidFill>
                  <a:srgbClr val="A23C33"/>
                </a:solidFill>
                <a:prstDash val="solid"/>
              </a:ln>
              <a:gradFill>
                <a:gsLst>
                  <a:gs pos="0">
                    <a:srgbClr val="A23C33"/>
                  </a:gs>
                  <a:gs pos="4000">
                    <a:srgbClr val="A23C33">
                      <a:lumMod val="60000"/>
                      <a:lumOff val="40000"/>
                    </a:srgbClr>
                  </a:gs>
                  <a:gs pos="87000">
                    <a:srgbClr val="A23C33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xmlns="" id="{AA0DD853-6546-4699-B7B1-F0C64194ECA8}"/>
              </a:ext>
            </a:extLst>
          </p:cNvPr>
          <p:cNvGraphicFramePr>
            <a:graphicFrameLocks noGrp="1"/>
          </p:cNvGraphicFramePr>
          <p:nvPr/>
        </p:nvGraphicFramePr>
        <p:xfrm>
          <a:off x="5472577" y="2536543"/>
          <a:ext cx="4731852" cy="2716093"/>
        </p:xfrm>
        <a:graphic>
          <a:graphicData uri="http://schemas.openxmlformats.org/drawingml/2006/table">
            <a:tbl>
              <a:tblPr/>
              <a:tblGrid>
                <a:gridCol w="4731852">
                  <a:extLst>
                    <a:ext uri="{9D8B030D-6E8A-4147-A177-3AD203B41FA5}">
                      <a16:colId xmlns:a16="http://schemas.microsoft.com/office/drawing/2014/main" xmlns="" val="950071313"/>
                    </a:ext>
                  </a:extLst>
                </a:gridCol>
              </a:tblGrid>
              <a:tr h="2716093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46220A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0794983"/>
                  </a:ext>
                </a:extLst>
              </a:tr>
            </a:tbl>
          </a:graphicData>
        </a:graphic>
      </p:graphicFrame>
      <p:pic>
        <p:nvPicPr>
          <p:cNvPr id="2050" name="Picture 2" descr="Pensamiento Matematico - Mundo de los Peques">
            <a:extLst>
              <a:ext uri="{FF2B5EF4-FFF2-40B4-BE49-F238E27FC236}">
                <a16:creationId xmlns:a16="http://schemas.microsoft.com/office/drawing/2014/main" xmlns="" id="{89CCC6CC-8380-4A31-B661-B83DB0DE26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89" y="625335"/>
            <a:ext cx="938574" cy="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ensamiento Matematico - Mundo de los Peques">
            <a:extLst>
              <a:ext uri="{FF2B5EF4-FFF2-40B4-BE49-F238E27FC236}">
                <a16:creationId xmlns:a16="http://schemas.microsoft.com/office/drawing/2014/main" xmlns="" id="{359DDB82-26A4-41C4-A33A-07B25E061F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3" y="637577"/>
            <a:ext cx="938574" cy="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ensamiento Matematico - Mundo de los Peques">
            <a:extLst>
              <a:ext uri="{FF2B5EF4-FFF2-40B4-BE49-F238E27FC236}">
                <a16:creationId xmlns:a16="http://schemas.microsoft.com/office/drawing/2014/main" xmlns="" id="{D7498036-1ED1-4DFB-94A2-12A1E27D6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3" y="5628556"/>
            <a:ext cx="938574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ensamiento Matematico - Mundo de los Peques">
            <a:extLst>
              <a:ext uri="{FF2B5EF4-FFF2-40B4-BE49-F238E27FC236}">
                <a16:creationId xmlns:a16="http://schemas.microsoft.com/office/drawing/2014/main" xmlns="" id="{4EDC1ED9-0F68-483F-B9B4-9F1FCD4CD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133" y="5565309"/>
            <a:ext cx="938574" cy="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6C7F671-8D99-4A32-9F5B-C96B64A72104}"/>
              </a:ext>
            </a:extLst>
          </p:cNvPr>
          <p:cNvSpPr/>
          <p:nvPr/>
        </p:nvSpPr>
        <p:spPr>
          <a:xfrm rot="5400000">
            <a:off x="8311655" y="354253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https://sites.google.com/site/mundodelospeques/pensamiento-matematico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3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A1A49C-7C47-4C31-9B9B-CA96432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88" y="672643"/>
            <a:ext cx="9601196" cy="705991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46220A"/>
                </a:solidFill>
                <a:latin typeface="Century Gothic" panose="020B0502020202020204" pitchFamily="34" charset="0"/>
              </a:rPr>
              <a:t>RESOLUÇÃO DO EXEMPLO: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B95C7D8-88CA-4264-855B-719209684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46" y="1519970"/>
            <a:ext cx="4283832" cy="3343229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7F9AB841-6DEF-4E74-8ECE-BDB3766F157B}"/>
              </a:ext>
            </a:extLst>
          </p:cNvPr>
          <p:cNvSpPr/>
          <p:nvPr/>
        </p:nvSpPr>
        <p:spPr>
          <a:xfrm>
            <a:off x="5190978" y="3076004"/>
            <a:ext cx="1209822" cy="705991"/>
          </a:xfrm>
          <a:prstGeom prst="rightArrow">
            <a:avLst/>
          </a:prstGeom>
          <a:solidFill>
            <a:srgbClr val="462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24C226-5EC9-417D-8931-F90C29E5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86" y="1519970"/>
            <a:ext cx="4624388" cy="36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5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na dook dik | Emoticons animados, Imagens fofas de desenhos ...">
            <a:extLst>
              <a:ext uri="{FF2B5EF4-FFF2-40B4-BE49-F238E27FC236}">
                <a16:creationId xmlns:a16="http://schemas.microsoft.com/office/drawing/2014/main" xmlns="" id="{A5708CB4-8BD1-4C50-820D-2EEF9468E3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94" y="4452658"/>
            <a:ext cx="2252870" cy="18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8B39A11-BB29-4626-B573-C43F6519C875}"/>
              </a:ext>
            </a:extLst>
          </p:cNvPr>
          <p:cNvSpPr txBox="1"/>
          <p:nvPr/>
        </p:nvSpPr>
        <p:spPr>
          <a:xfrm>
            <a:off x="755374" y="753718"/>
            <a:ext cx="106414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DICAS NA RESOLUÇÃO DO SUDOKU: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Números mais frequentes: Observe quais são os números mais frequentes no jogo. Eles com certeza serão os primeiros números que você colocará no jogo;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Quase completos: Procure por linhas, colunas e grades 3x3 que estejam quase completos, ou seja, estejam faltando 2 ou 3 números. As chances são grandes que esses espaços sejam completados primeiros;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Linhas Cruzadas: Escolha um número (use a primeira estratégia, por exemplo). Para cada um desses números presente no jogo, faça uma linha imaginária na linha, na coluna e na grade 3x3 na qual esse número está presente. Ao fazer isso, você está eliminando todas as posições na qual esse número não pode ser utilizado.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Agora basta analisar as posições disponíveis para esse número.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C729695-8292-4656-B93A-7B871E56175B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3D97C2E9-9DEC-473D-8A99-193E89256482}"/>
              </a:ext>
            </a:extLst>
          </p:cNvPr>
          <p:cNvSpPr txBox="1"/>
          <p:nvPr/>
        </p:nvSpPr>
        <p:spPr>
          <a:xfrm>
            <a:off x="5738191" y="5963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A6C6DA2-E46F-49FE-95D1-544D8AA3B24C}"/>
              </a:ext>
            </a:extLst>
          </p:cNvPr>
          <p:cNvSpPr txBox="1"/>
          <p:nvPr/>
        </p:nvSpPr>
        <p:spPr>
          <a:xfrm rot="5400000">
            <a:off x="8640417" y="3217025"/>
            <a:ext cx="5512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Imagem disponível em: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https://br.pinterest.com/pin/269864202658658104/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5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EB5F8A-53BE-4803-91A4-F418A091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55" y="560101"/>
            <a:ext cx="9601196" cy="95921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4D260B"/>
                </a:solidFill>
                <a:latin typeface="Century Gothic" panose="020B0502020202020204" pitchFamily="34" charset="0"/>
              </a:rPr>
              <a:t>VAMOS JOGAR SUDOKU?</a:t>
            </a:r>
          </a:p>
        </p:txBody>
      </p:sp>
      <p:sp>
        <p:nvSpPr>
          <p:cNvPr id="5" name="Ondulado Duplo 4">
            <a:extLst>
              <a:ext uri="{FF2B5EF4-FFF2-40B4-BE49-F238E27FC236}">
                <a16:creationId xmlns:a16="http://schemas.microsoft.com/office/drawing/2014/main" xmlns="" id="{6368392A-9922-4693-8487-57D610BD3096}"/>
              </a:ext>
            </a:extLst>
          </p:cNvPr>
          <p:cNvSpPr/>
          <p:nvPr/>
        </p:nvSpPr>
        <p:spPr>
          <a:xfrm>
            <a:off x="2115907" y="4548409"/>
            <a:ext cx="4171599" cy="1643999"/>
          </a:xfrm>
          <a:prstGeom prst="doubleWav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9D29F3F-687F-4E52-B69F-3734083587EF}"/>
              </a:ext>
            </a:extLst>
          </p:cNvPr>
          <p:cNvSpPr txBox="1"/>
          <p:nvPr/>
        </p:nvSpPr>
        <p:spPr>
          <a:xfrm>
            <a:off x="2115907" y="4631744"/>
            <a:ext cx="4303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Você pode imprimir ou fazer no seu caderno.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 fazer no caderno, melhor utilizar folha quadriculada para desenhar o quadrado.</a:t>
            </a:r>
          </a:p>
        </p:txBody>
      </p:sp>
      <p:pic>
        <p:nvPicPr>
          <p:cNvPr id="4100" name="Picture 4" descr="Índice NPS (Net Promoter Score) — GridUnesp - documentação de ...">
            <a:extLst>
              <a:ext uri="{FF2B5EF4-FFF2-40B4-BE49-F238E27FC236}">
                <a16:creationId xmlns:a16="http://schemas.microsoft.com/office/drawing/2014/main" xmlns="" id="{A2B8FB09-B300-42DC-B94D-7BB3119826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06" y="383867"/>
            <a:ext cx="1422518" cy="12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oblemas matemáticos curiosos! - ESPAÇO EDUCAR">
            <a:extLst>
              <a:ext uri="{FF2B5EF4-FFF2-40B4-BE49-F238E27FC236}">
                <a16:creationId xmlns:a16="http://schemas.microsoft.com/office/drawing/2014/main" xmlns="" id="{4E931AB8-C1BC-4D25-BB2D-2B1429085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25" y="4370959"/>
            <a:ext cx="1349987" cy="18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xmlns="" id="{DCE5C968-453F-43E2-98C2-E1023DFA12E4}"/>
              </a:ext>
            </a:extLst>
          </p:cNvPr>
          <p:cNvSpPr/>
          <p:nvPr/>
        </p:nvSpPr>
        <p:spPr>
          <a:xfrm rot="1263893">
            <a:off x="6856643" y="1645754"/>
            <a:ext cx="3997133" cy="2649685"/>
          </a:xfrm>
          <a:prstGeom prst="cloud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9D9620E-993F-4BFC-AC19-92B7FA95F3D7}"/>
              </a:ext>
            </a:extLst>
          </p:cNvPr>
          <p:cNvSpPr txBox="1"/>
          <p:nvPr/>
        </p:nvSpPr>
        <p:spPr>
          <a:xfrm>
            <a:off x="7102337" y="1953570"/>
            <a:ext cx="3392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Sugestões de 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vídeo aulas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sobre Sudoku: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https://www.youtube.com/watch?v=t3nx8axVxlk&amp;feature=youtu.be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B0B4611-675C-4D9B-904E-E1FA0BAB1892}"/>
              </a:ext>
            </a:extLst>
          </p:cNvPr>
          <p:cNvSpPr/>
          <p:nvPr/>
        </p:nvSpPr>
        <p:spPr>
          <a:xfrm>
            <a:off x="7188926" y="2951947"/>
            <a:ext cx="380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https://www.youtube.com/watch?reload=9&amp;v=ZKlcSgdWY5w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DD8EAFB-4CCF-48BD-B94F-C82CB59BE2FF}"/>
              </a:ext>
            </a:extLst>
          </p:cNvPr>
          <p:cNvSpPr txBox="1"/>
          <p:nvPr/>
        </p:nvSpPr>
        <p:spPr>
          <a:xfrm>
            <a:off x="8163561" y="3394355"/>
            <a:ext cx="2536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Clique os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links acima para assistir às aulas no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youtube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6887FD5-3A97-44C0-8F81-2C075BCFFAFF}"/>
              </a:ext>
            </a:extLst>
          </p:cNvPr>
          <p:cNvSpPr/>
          <p:nvPr/>
        </p:nvSpPr>
        <p:spPr>
          <a:xfrm rot="5400000">
            <a:off x="8655524" y="3164601"/>
            <a:ext cx="54580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https://ncc.unesp.br/gridunesp/docs/satisfacao/04_NPS.html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E2A8C99-3903-4B3F-B444-BF7AC1085202}"/>
              </a:ext>
            </a:extLst>
          </p:cNvPr>
          <p:cNvSpPr/>
          <p:nvPr/>
        </p:nvSpPr>
        <p:spPr>
          <a:xfrm rot="5400000">
            <a:off x="8031885" y="363288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httpswww.espacoeducar.net/2011/06/problemas-matematicos-curiosos.html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0057FF6-DF63-4BE3-B7C4-5FA3572C41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8720" y="1515818"/>
            <a:ext cx="463953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4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mirk Glasses GIF - Smirk Glasses Sparkle GIFs">
            <a:extLst>
              <a:ext uri="{FF2B5EF4-FFF2-40B4-BE49-F238E27FC236}">
                <a16:creationId xmlns:a16="http://schemas.microsoft.com/office/drawing/2014/main" xmlns="" id="{D4A8F7EF-B283-47E6-B611-451D21D5F0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8393">
            <a:off x="10392928" y="4887769"/>
            <a:ext cx="760316" cy="7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39349F-82E6-4378-B100-7CDA7635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596348"/>
            <a:ext cx="9028040" cy="1037717"/>
          </a:xfrm>
        </p:spPr>
        <p:txBody>
          <a:bodyPr>
            <a:normAutofit/>
          </a:bodyPr>
          <a:lstStyle/>
          <a:p>
            <a:r>
              <a:rPr lang="pt-BR" sz="2400" b="1" dirty="0">
                <a:ln>
                  <a:noFill/>
                </a:ln>
                <a:solidFill>
                  <a:srgbClr val="4D260B"/>
                </a:solidFill>
                <a:latin typeface="Century Gothic" panose="020B0502020202020204" pitchFamily="34" charset="0"/>
              </a:rPr>
              <a:t>IV- </a:t>
            </a:r>
            <a:r>
              <a:rPr lang="pt-BR" sz="2400" b="1" u="sng" dirty="0">
                <a:ln>
                  <a:noFill/>
                </a:ln>
                <a:solidFill>
                  <a:srgbClr val="4D260B"/>
                </a:solidFill>
                <a:latin typeface="Century Gothic" panose="020B0502020202020204" pitchFamily="34" charset="0"/>
              </a:rPr>
              <a:t>JOGO MU TORORE 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C180371-05E1-4C83-A79A-DA7F1E85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331" y="1430496"/>
            <a:ext cx="10485781" cy="46389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b="1" u="sng" dirty="0">
                <a:solidFill>
                  <a:srgbClr val="6E3D14"/>
                </a:solidFill>
                <a:latin typeface="Century Gothic" panose="020B0502020202020204" pitchFamily="34" charset="0"/>
              </a:rPr>
              <a:t>Histórico:</a:t>
            </a:r>
            <a:r>
              <a:rPr lang="pt-BR" sz="1800" b="1" dirty="0">
                <a:solidFill>
                  <a:srgbClr val="6E3D14"/>
                </a:solidFill>
                <a:latin typeface="Century Gothic" panose="020B0502020202020204" pitchFamily="34" charset="0"/>
              </a:rPr>
              <a:t> Foram os maoris, indígenas da Nova Zelândia, os criadores deste simples jogo de tabuleiro para dois jogadores. O tabuleiro consiste em um círculo de oito casa ligadas entre si, em volta de uma casa central, que por sua vez está ligada a cada uma das do círculo.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b="1" u="sng" dirty="0">
                <a:solidFill>
                  <a:srgbClr val="6E3D14"/>
                </a:solidFill>
                <a:latin typeface="Century Gothic" panose="020B0502020202020204" pitchFamily="34" charset="0"/>
              </a:rPr>
              <a:t>Material: </a:t>
            </a:r>
            <a:r>
              <a:rPr lang="pt-BR" sz="1800" b="1" dirty="0">
                <a:solidFill>
                  <a:srgbClr val="6E3D14"/>
                </a:solidFill>
                <a:latin typeface="Century Gothic" panose="020B0502020202020204" pitchFamily="34" charset="0"/>
              </a:rPr>
              <a:t>Tabuleiro e 2 conjuntos de 4 peças (marcadores) de cores diferentes.</a:t>
            </a:r>
          </a:p>
          <a:p>
            <a:pPr algn="just">
              <a:lnSpc>
                <a:spcPct val="150000"/>
              </a:lnSpc>
            </a:pPr>
            <a:endParaRPr lang="pt-BR" sz="18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b="1" u="sng" dirty="0">
                <a:solidFill>
                  <a:srgbClr val="6E3D14"/>
                </a:solidFill>
                <a:latin typeface="Century Gothic" panose="020B0502020202020204" pitchFamily="34" charset="0"/>
              </a:rPr>
              <a:t>Competências e Habilidades</a:t>
            </a:r>
            <a:r>
              <a:rPr lang="pt-BR" sz="1800" b="1" dirty="0">
                <a:solidFill>
                  <a:srgbClr val="6E3D14"/>
                </a:solidFill>
                <a:latin typeface="Century Gothic" panose="020B0502020202020204" pitchFamily="34" charset="0"/>
              </a:rPr>
              <a:t>: Desenvolver o raciocínio lógico e intuitivo.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b="1" u="sng" dirty="0">
                <a:solidFill>
                  <a:srgbClr val="6E3D14"/>
                </a:solidFill>
                <a:latin typeface="Century Gothic" panose="020B0502020202020204" pitchFamily="34" charset="0"/>
              </a:rPr>
              <a:t>Objetivo</a:t>
            </a:r>
            <a:r>
              <a:rPr lang="pt-BR" sz="1800" u="sng" dirty="0">
                <a:solidFill>
                  <a:srgbClr val="6E3D14"/>
                </a:solidFill>
                <a:latin typeface="Century Gothic" panose="020B0502020202020204" pitchFamily="34" charset="0"/>
              </a:rPr>
              <a:t>: </a:t>
            </a:r>
            <a:r>
              <a:rPr lang="pt-BR" sz="1800" b="1" dirty="0">
                <a:solidFill>
                  <a:srgbClr val="6E3D14"/>
                </a:solidFill>
                <a:latin typeface="Century Gothic" panose="020B0502020202020204" pitchFamily="34" charset="0"/>
              </a:rPr>
              <a:t>Bloquear as peças do adversário.</a:t>
            </a:r>
          </a:p>
          <a:p>
            <a:pPr algn="just">
              <a:lnSpc>
                <a:spcPct val="150000"/>
              </a:lnSpc>
            </a:pPr>
            <a:endParaRPr lang="pt-BR" sz="18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D3F6A06-960B-4746-95CF-23913E8F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914" y="3322825"/>
            <a:ext cx="1712429" cy="1257802"/>
          </a:xfrm>
          <a:prstGeom prst="rect">
            <a:avLst/>
          </a:prstGeom>
        </p:spPr>
      </p:pic>
      <p:sp>
        <p:nvSpPr>
          <p:cNvPr id="5" name="Ondulado Duplo 4">
            <a:extLst>
              <a:ext uri="{FF2B5EF4-FFF2-40B4-BE49-F238E27FC236}">
                <a16:creationId xmlns:a16="http://schemas.microsoft.com/office/drawing/2014/main" xmlns="" id="{EF4BEE16-4637-413D-AAAB-4145E0005DAE}"/>
              </a:ext>
            </a:extLst>
          </p:cNvPr>
          <p:cNvSpPr/>
          <p:nvPr/>
        </p:nvSpPr>
        <p:spPr>
          <a:xfrm rot="1541299">
            <a:off x="8987183" y="3985184"/>
            <a:ext cx="2501873" cy="1459314"/>
          </a:xfrm>
          <a:prstGeom prst="doubleWave">
            <a:avLst>
              <a:gd name="adj1" fmla="val 6250"/>
              <a:gd name="adj2" fmla="val 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543EE30-2C40-4C5B-AD26-2B43C7EF5DA4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8501B77-B69B-4089-B9D7-D1BA7F9AF72E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E3D35BD-4675-4C18-A220-68AB649AA983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206C150-7671-4EC9-9FFA-610E6ED8297E}"/>
              </a:ext>
            </a:extLst>
          </p:cNvPr>
          <p:cNvSpPr txBox="1"/>
          <p:nvPr/>
        </p:nvSpPr>
        <p:spPr>
          <a:xfrm rot="1515046">
            <a:off x="9078007" y="4165129"/>
            <a:ext cx="2132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E3D14"/>
                </a:solidFill>
                <a:latin typeface="Century Gothic" panose="020B0502020202020204" pitchFamily="34" charset="0"/>
              </a:rPr>
              <a:t>Tabuleiro e peças para impressão nos próximos slides.</a:t>
            </a:r>
          </a:p>
        </p:txBody>
      </p:sp>
    </p:spTree>
    <p:extLst>
      <p:ext uri="{BB962C8B-B14F-4D97-AF65-F5344CB8AC3E}">
        <p14:creationId xmlns:p14="http://schemas.microsoft.com/office/powerpoint/2010/main" val="1933674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04E3C09-50CF-4AFF-8E8A-FC22A54BE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6" y="728131"/>
            <a:ext cx="10233990" cy="543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u="sng" dirty="0" smtClean="0">
                <a:solidFill>
                  <a:srgbClr val="6E3D14"/>
                </a:solidFill>
                <a:latin typeface="Century Gothic" panose="020B0502020202020204" pitchFamily="34" charset="0"/>
              </a:rPr>
              <a:t>Regras</a:t>
            </a:r>
            <a:r>
              <a:rPr lang="pt-BR" sz="1800" b="1" u="sng" dirty="0">
                <a:solidFill>
                  <a:srgbClr val="6E3D14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6E3D14"/>
                </a:solidFill>
                <a:latin typeface="Century Gothic" panose="020B0502020202020204" pitchFamily="34" charset="0"/>
              </a:rPr>
              <a:t>Cada jogador ocupa metade das casas externas com suas quatro peças;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6E3D14"/>
                </a:solidFill>
                <a:latin typeface="Century Gothic" panose="020B0502020202020204" pitchFamily="34" charset="0"/>
              </a:rPr>
              <a:t>Os movimentos seguem as linhas de ligação sempre para uma casa vizinha;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6E3D14"/>
                </a:solidFill>
                <a:latin typeface="Century Gothic" panose="020B0502020202020204" pitchFamily="34" charset="0"/>
              </a:rPr>
              <a:t>Os jogadores vão se alternando nos movimentos, caminhando com uma peça por vez, seguindo as linhas de ligação sempre para uma casa vizinha que esteja desocupada;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6E3D14"/>
                </a:solidFill>
                <a:latin typeface="Century Gothic" panose="020B0502020202020204" pitchFamily="34" charset="0"/>
              </a:rPr>
              <a:t>Os jogadores vão se alternando nos movimentos, caminhando com uma peça por vez, seguindo as linhas de ligação sempre para uma casa vizinha que esteja desocupada;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800" b="1" u="sng" dirty="0">
              <a:solidFill>
                <a:srgbClr val="6E3D1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D79BBC7-B272-4CCE-AEF9-95FDA68C3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634" y="4198452"/>
            <a:ext cx="4321244" cy="1765026"/>
          </a:xfrm>
          <a:prstGeom prst="rect">
            <a:avLst/>
          </a:prstGeom>
        </p:spPr>
      </p:pic>
      <p:pic>
        <p:nvPicPr>
          <p:cNvPr id="2050" name="Picture 2" descr="Menino Maluquinho - Imprimir">
            <a:extLst>
              <a:ext uri="{FF2B5EF4-FFF2-40B4-BE49-F238E27FC236}">
                <a16:creationId xmlns:a16="http://schemas.microsoft.com/office/drawing/2014/main" xmlns="" id="{2EADA3AE-076C-49BC-89FE-39FA4C73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18" y="4198452"/>
            <a:ext cx="1508677" cy="196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BCC1D7-8CF4-4594-B2BE-34F336AE0CCA}"/>
              </a:ext>
            </a:extLst>
          </p:cNvPr>
          <p:cNvSpPr/>
          <p:nvPr/>
        </p:nvSpPr>
        <p:spPr>
          <a:xfrm rot="5400000">
            <a:off x="8577099" y="3112722"/>
            <a:ext cx="54341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6E3D14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http://meninomaluquinho.educacional.net/PaginaHistoria/imprimir.asp?IdPagina=1864</a:t>
            </a:r>
            <a:endParaRPr lang="pt-BR" sz="11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6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715BC75-1DFA-4AAC-8C1F-0CFDAB32A208}"/>
              </a:ext>
            </a:extLst>
          </p:cNvPr>
          <p:cNvSpPr/>
          <p:nvPr/>
        </p:nvSpPr>
        <p:spPr>
          <a:xfrm rot="5400000">
            <a:off x="9204606" y="4247316"/>
            <a:ext cx="37273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https://www.fotosearch.com.br/CSP018/k37926689/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DCC11E-EC4B-4855-85B6-ECFDE4C07244}"/>
              </a:ext>
            </a:extLst>
          </p:cNvPr>
          <p:cNvSpPr txBox="1"/>
          <p:nvPr/>
        </p:nvSpPr>
        <p:spPr>
          <a:xfrm rot="5400000">
            <a:off x="8446251" y="3009322"/>
            <a:ext cx="55056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Imagem disponível em: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https://www.semprefamilia.com.br/educacao-dos-filhos/7-dicas-sobre-o-que-fazer-quando-achar-que-seu-filho-esta-viciado-em-videogame/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02E5ED4-5AC9-40FC-A889-3787F5122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983" y="736150"/>
            <a:ext cx="6627704" cy="5505622"/>
          </a:xfrm>
          <a:prstGeom prst="rect">
            <a:avLst/>
          </a:prstGeom>
        </p:spPr>
      </p:pic>
      <p:pic>
        <p:nvPicPr>
          <p:cNvPr id="5" name="Picture 2" descr="Animated gif of Casual presenter">
            <a:extLst>
              <a:ext uri="{FF2B5EF4-FFF2-40B4-BE49-F238E27FC236}">
                <a16:creationId xmlns:a16="http://schemas.microsoft.com/office/drawing/2014/main" xmlns="" id="{82F95739-BF1F-44C4-9532-0C07FAC50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7" y="1999268"/>
            <a:ext cx="2054087" cy="43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7 dicas sobre o que fazer quando achar que seu filho está viciado em  videogame">
            <a:extLst>
              <a:ext uri="{FF2B5EF4-FFF2-40B4-BE49-F238E27FC236}">
                <a16:creationId xmlns:a16="http://schemas.microsoft.com/office/drawing/2014/main" xmlns="" id="{2212B122-C8FA-4DF8-A36F-6857DD0D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80" y="4217569"/>
            <a:ext cx="2546064" cy="20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3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0EFD3B8-DEEC-4109-BF83-BBEA1BCD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708370"/>
            <a:ext cx="5724940" cy="5412709"/>
          </a:xfrm>
          <a:prstGeom prst="rect">
            <a:avLst/>
          </a:prstGeom>
        </p:spPr>
      </p:pic>
      <p:sp>
        <p:nvSpPr>
          <p:cNvPr id="5" name="Ondulado Duplo 4">
            <a:extLst>
              <a:ext uri="{FF2B5EF4-FFF2-40B4-BE49-F238E27FC236}">
                <a16:creationId xmlns:a16="http://schemas.microsoft.com/office/drawing/2014/main" xmlns="" id="{793E4B65-0E50-4BA1-8030-88FFC7A46F80}"/>
              </a:ext>
            </a:extLst>
          </p:cNvPr>
          <p:cNvSpPr/>
          <p:nvPr/>
        </p:nvSpPr>
        <p:spPr>
          <a:xfrm rot="1302941">
            <a:off x="8441944" y="3774493"/>
            <a:ext cx="2789838" cy="1897806"/>
          </a:xfrm>
          <a:prstGeom prst="doubleWav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Você poderá imprimir o tabuleiro e, se possível, colar numa cartolina ou papel cartão. </a:t>
            </a:r>
          </a:p>
        </p:txBody>
      </p:sp>
    </p:spTree>
    <p:extLst>
      <p:ext uri="{BB962C8B-B14F-4D97-AF65-F5344CB8AC3E}">
        <p14:creationId xmlns:p14="http://schemas.microsoft.com/office/powerpoint/2010/main" val="103985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757B0F-D908-4AC2-81C7-1326B343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3" y="558063"/>
            <a:ext cx="9601196" cy="1509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u="sng" dirty="0">
                <a:solidFill>
                  <a:srgbClr val="6E3D14"/>
                </a:solidFill>
                <a:latin typeface="Century Gothic" panose="020B0502020202020204" pitchFamily="34" charset="0"/>
              </a:rPr>
              <a:t>MARCADORES</a:t>
            </a:r>
            <a:br>
              <a:rPr lang="pt-BR" sz="2400" b="1" u="sng" dirty="0">
                <a:solidFill>
                  <a:srgbClr val="6E3D14"/>
                </a:solidFill>
                <a:latin typeface="Century Gothic" panose="020B0502020202020204" pitchFamily="34" charset="0"/>
              </a:rPr>
            </a:br>
            <a:r>
              <a:rPr lang="pt-BR" sz="1800" b="1" dirty="0">
                <a:solidFill>
                  <a:srgbClr val="6E3D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Cada jogador irá escolher uma cor</a:t>
            </a:r>
            <a:br>
              <a:rPr lang="pt-BR" sz="1800" b="1" dirty="0">
                <a:solidFill>
                  <a:srgbClr val="6E3D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pt-BR" sz="1800" b="1" dirty="0">
              <a:solidFill>
                <a:srgbClr val="6E3D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387E24D-8C88-4E3F-A931-749B86F9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95" y="1837704"/>
            <a:ext cx="5185327" cy="865739"/>
          </a:xfrm>
          <a:prstGeom prst="rect">
            <a:avLst/>
          </a:prstGeom>
        </p:spPr>
      </p:pic>
      <p:sp>
        <p:nvSpPr>
          <p:cNvPr id="5" name="Ondulado Duplo 4">
            <a:extLst>
              <a:ext uri="{FF2B5EF4-FFF2-40B4-BE49-F238E27FC236}">
                <a16:creationId xmlns:a16="http://schemas.microsoft.com/office/drawing/2014/main" xmlns="" id="{2814A165-24D7-4B05-8E86-021976D38D90}"/>
              </a:ext>
            </a:extLst>
          </p:cNvPr>
          <p:cNvSpPr/>
          <p:nvPr/>
        </p:nvSpPr>
        <p:spPr>
          <a:xfrm rot="1302941">
            <a:off x="7676402" y="4093875"/>
            <a:ext cx="2525218" cy="1617429"/>
          </a:xfrm>
          <a:prstGeom prst="doubleWav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Você deverá imprimir em impressora colorida e, se possível, colar numa cartolina ou papel cartão. </a:t>
            </a:r>
          </a:p>
        </p:txBody>
      </p:sp>
      <p:pic>
        <p:nvPicPr>
          <p:cNvPr id="3076" name="Picture 4" descr="Pin de Tanya campoz en Gifs | Imajenes de caritas, Emoticon de ...">
            <a:extLst>
              <a:ext uri="{FF2B5EF4-FFF2-40B4-BE49-F238E27FC236}">
                <a16:creationId xmlns:a16="http://schemas.microsoft.com/office/drawing/2014/main" xmlns="" id="{BDB364C5-A08D-4E22-BD75-32C5CD4F8C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75" y="4129003"/>
            <a:ext cx="2350648" cy="199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6AB938A-2D37-4507-8138-3EA3E580ACC5}"/>
              </a:ext>
            </a:extLst>
          </p:cNvPr>
          <p:cNvSpPr/>
          <p:nvPr/>
        </p:nvSpPr>
        <p:spPr>
          <a:xfrm rot="5400000">
            <a:off x="8633650" y="3357982"/>
            <a:ext cx="52645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rgbClr val="6E3D14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https://ar.pinterest.com/pin/742742163523942876/</a:t>
            </a:r>
            <a:endParaRPr lang="pt-BR" sz="11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4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397A5CA-87E5-47C0-8216-BAE1A76B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69" y="1642740"/>
            <a:ext cx="9601196" cy="449585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46220A"/>
                </a:solidFill>
                <a:latin typeface="Century Gothic" panose="020B0502020202020204" pitchFamily="34" charset="0"/>
              </a:rPr>
              <a:t>I- </a:t>
            </a:r>
            <a:r>
              <a:rPr lang="pt-BR" b="1" u="sng" dirty="0">
                <a:solidFill>
                  <a:srgbClr val="46220A"/>
                </a:solidFill>
                <a:latin typeface="Century Gothic" panose="020B0502020202020204" pitchFamily="34" charset="0"/>
              </a:rPr>
              <a:t>ROLETA DO DESAFIO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b="1" u="sng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b="1" u="sng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6E3D14"/>
                </a:solidFill>
                <a:latin typeface="Century Gothic" panose="020B0502020202020204" pitchFamily="34" charset="0"/>
              </a:rPr>
              <a:t>                                      Resposta: 10 dm³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9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6E3D14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sz="1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EE87487-EE43-4370-A074-0EA678287DEC}"/>
              </a:ext>
            </a:extLst>
          </p:cNvPr>
          <p:cNvSpPr/>
          <p:nvPr/>
        </p:nvSpPr>
        <p:spPr>
          <a:xfrm>
            <a:off x="3949148" y="719410"/>
            <a:ext cx="387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pt-BR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RESPOSTAS</a:t>
            </a:r>
            <a:endParaRPr lang="pt-BR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8C22EE8-E95D-48B9-BA3F-6FF6B74EF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7" y="2439642"/>
            <a:ext cx="723900" cy="4857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F4A970E-522A-4BED-8CBE-64D7BBAF8F2F}"/>
              </a:ext>
            </a:extLst>
          </p:cNvPr>
          <p:cNvSpPr txBox="1"/>
          <p:nvPr/>
        </p:nvSpPr>
        <p:spPr>
          <a:xfrm>
            <a:off x="1924057" y="2497863"/>
            <a:ext cx="108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= 6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CD1449B-0FB9-401E-82A1-1FA6CD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82" y="3725988"/>
            <a:ext cx="723900" cy="42032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CA75182-3364-44E0-B575-660E7762F450}"/>
              </a:ext>
            </a:extLst>
          </p:cNvPr>
          <p:cNvSpPr txBox="1"/>
          <p:nvPr/>
        </p:nvSpPr>
        <p:spPr>
          <a:xfrm>
            <a:off x="2085982" y="3790525"/>
            <a:ext cx="126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= 5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7DDA46F-C655-46F7-9F56-02AB47B1A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7" y="4224936"/>
            <a:ext cx="723900" cy="47649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D512921-4578-4700-8D25-748096CA884F}"/>
              </a:ext>
            </a:extLst>
          </p:cNvPr>
          <p:cNvSpPr txBox="1"/>
          <p:nvPr/>
        </p:nvSpPr>
        <p:spPr>
          <a:xfrm>
            <a:off x="2011851" y="433209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= 8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010FC71-2E93-48ED-9B61-6CF336AC1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819" y="5605637"/>
            <a:ext cx="1847226" cy="47649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80B72BA5-44D2-466D-8250-35472F57A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731" y="5064067"/>
            <a:ext cx="1785313" cy="47649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BB5C238-0F8B-4DB6-99AF-CAFB36B79F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865" y="3052974"/>
            <a:ext cx="2176457" cy="65947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6D81795-6ED2-4FF4-B3D2-D68AC12452B9}"/>
              </a:ext>
            </a:extLst>
          </p:cNvPr>
          <p:cNvSpPr txBox="1"/>
          <p:nvPr/>
        </p:nvSpPr>
        <p:spPr>
          <a:xfrm>
            <a:off x="3014044" y="5122682"/>
            <a:ext cx="217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Resposta: 4000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3D5F211-4265-4466-9CCB-5FDEE67FC771}"/>
              </a:ext>
            </a:extLst>
          </p:cNvPr>
          <p:cNvSpPr txBox="1"/>
          <p:nvPr/>
        </p:nvSpPr>
        <p:spPr>
          <a:xfrm>
            <a:off x="3014044" y="5605637"/>
            <a:ext cx="259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Resposta: 0,0005</a:t>
            </a:r>
          </a:p>
        </p:txBody>
      </p:sp>
    </p:spTree>
    <p:extLst>
      <p:ext uri="{BB962C8B-B14F-4D97-AF65-F5344CB8AC3E}">
        <p14:creationId xmlns:p14="http://schemas.microsoft.com/office/powerpoint/2010/main" val="3838916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CD5FD85D-3C8C-4B7F-9BBF-48A65C8CC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187" y="823498"/>
            <a:ext cx="2146300" cy="6607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D00DFB3-FAFC-44AC-9DCC-71378AFB9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87" y="1484243"/>
            <a:ext cx="1947517" cy="6607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450AF45-1D31-44AF-A5BE-2CDA81275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87" y="2315610"/>
            <a:ext cx="1947518" cy="6607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626B955-CEC9-4FCD-9C41-F2B4C5997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495" y="2976355"/>
            <a:ext cx="986428" cy="6607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2873220-191F-4895-ADB8-863321F09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69" y="3637100"/>
            <a:ext cx="1788492" cy="8313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4095D22-54BE-4628-8566-6BBBFD9DB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191" y="4337448"/>
            <a:ext cx="1761987" cy="66074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A488451-9BA6-473C-830C-4F13AADAC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168" y="4998192"/>
            <a:ext cx="2084319" cy="66074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F4AED06-CE5D-4E37-87A5-80BE36BA3E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191" y="5558096"/>
            <a:ext cx="1114425" cy="5429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7C7C722-6E6E-4A64-AD03-0B9604C173E3}"/>
              </a:ext>
            </a:extLst>
          </p:cNvPr>
          <p:cNvSpPr txBox="1"/>
          <p:nvPr/>
        </p:nvSpPr>
        <p:spPr>
          <a:xfrm>
            <a:off x="2702861" y="903372"/>
            <a:ext cx="214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Resposta: 0,01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C106EB4-D544-44CE-ACDD-BD36685E6427}"/>
              </a:ext>
            </a:extLst>
          </p:cNvPr>
          <p:cNvSpPr txBox="1"/>
          <p:nvPr/>
        </p:nvSpPr>
        <p:spPr>
          <a:xfrm>
            <a:off x="2672935" y="1629949"/>
            <a:ext cx="288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Resposta: 36.000.000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44A3917-236C-4904-A4B2-6433270F01A9}"/>
              </a:ext>
            </a:extLst>
          </p:cNvPr>
          <p:cNvSpPr txBox="1"/>
          <p:nvPr/>
        </p:nvSpPr>
        <p:spPr>
          <a:xfrm>
            <a:off x="2736283" y="2436400"/>
            <a:ext cx="273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Resposta: 8.200.000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52768467-8139-40D2-8446-B047E29D88DB}"/>
              </a:ext>
            </a:extLst>
          </p:cNvPr>
          <p:cNvSpPr txBox="1"/>
          <p:nvPr/>
        </p:nvSpPr>
        <p:spPr>
          <a:xfrm>
            <a:off x="1985616" y="3204601"/>
            <a:ext cx="232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= -1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A215E16-41CA-4216-98C5-282A6A42DF6E}"/>
              </a:ext>
            </a:extLst>
          </p:cNvPr>
          <p:cNvSpPr txBox="1"/>
          <p:nvPr/>
        </p:nvSpPr>
        <p:spPr>
          <a:xfrm>
            <a:off x="2672935" y="3843130"/>
            <a:ext cx="288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Resposta: 1.080.000.000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CA98599B-D1A4-4081-88B9-E6161D292E5D}"/>
              </a:ext>
            </a:extLst>
          </p:cNvPr>
          <p:cNvSpPr txBox="1"/>
          <p:nvPr/>
        </p:nvSpPr>
        <p:spPr>
          <a:xfrm>
            <a:off x="2447647" y="4524391"/>
            <a:ext cx="221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Resposta: 0,00009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DE52F2CF-C8AA-41FA-BA4A-E7DF1B8277C1}"/>
              </a:ext>
            </a:extLst>
          </p:cNvPr>
          <p:cNvSpPr txBox="1"/>
          <p:nvPr/>
        </p:nvSpPr>
        <p:spPr>
          <a:xfrm>
            <a:off x="2702861" y="5067369"/>
            <a:ext cx="269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Resposta: 0,00756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E07CA2B6-0F65-4E44-A2BA-FE65CFCCA8E8}"/>
              </a:ext>
            </a:extLst>
          </p:cNvPr>
          <p:cNvSpPr txBox="1"/>
          <p:nvPr/>
        </p:nvSpPr>
        <p:spPr>
          <a:xfrm>
            <a:off x="1808467" y="5658936"/>
            <a:ext cx="157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E3D14"/>
                </a:solidFill>
                <a:latin typeface="Century Gothic" panose="020B0502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3628302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879D58B-9AE0-4FA9-A102-6EAB10DC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69" y="714880"/>
            <a:ext cx="10843591" cy="3318936"/>
          </a:xfrm>
        </p:spPr>
        <p:txBody>
          <a:bodyPr/>
          <a:lstStyle/>
          <a:p>
            <a:r>
              <a:rPr lang="pt-BR" b="1" dirty="0">
                <a:solidFill>
                  <a:srgbClr val="4D260B"/>
                </a:solidFill>
                <a:latin typeface="Century Gothic" panose="020B0502020202020204" pitchFamily="34" charset="0"/>
              </a:rPr>
              <a:t>II- </a:t>
            </a:r>
            <a:r>
              <a:rPr lang="pt-BR" b="1" u="sng" dirty="0">
                <a:solidFill>
                  <a:srgbClr val="4D260B"/>
                </a:solidFill>
                <a:latin typeface="Century Gothic" panose="020B0502020202020204" pitchFamily="34" charset="0"/>
              </a:rPr>
              <a:t>BARALHO DAS EXPRESSÕES ALGÉBRICAS: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Pares das sentenças matemáticas com suas expressões algébricas.</a:t>
            </a:r>
          </a:p>
          <a:p>
            <a:pPr marL="0" indent="0">
              <a:buNone/>
            </a:pPr>
            <a:endParaRPr lang="pt-BR" sz="1800" b="1" u="sng" dirty="0">
              <a:solidFill>
                <a:srgbClr val="4D260B"/>
              </a:solidFill>
              <a:latin typeface="Century Gothic" panose="020B0502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326BAC6-DDD0-457C-BF76-350B845DC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9" y="1685925"/>
            <a:ext cx="2581275" cy="1743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8DF163E-9DE4-4A88-B127-3108503C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44" y="1643062"/>
            <a:ext cx="2581275" cy="18288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D3843C89-3E04-410E-B044-F0921AA9918C}"/>
              </a:ext>
            </a:extLst>
          </p:cNvPr>
          <p:cNvGraphicFramePr>
            <a:graphicFrameLocks noGrp="1"/>
          </p:cNvGraphicFramePr>
          <p:nvPr/>
        </p:nvGraphicFramePr>
        <p:xfrm>
          <a:off x="848139" y="1696278"/>
          <a:ext cx="5128591" cy="1775792"/>
        </p:xfrm>
        <a:graphic>
          <a:graphicData uri="http://schemas.openxmlformats.org/drawingml/2006/table">
            <a:tbl>
              <a:tblPr/>
              <a:tblGrid>
                <a:gridCol w="5128591">
                  <a:extLst>
                    <a:ext uri="{9D8B030D-6E8A-4147-A177-3AD203B41FA5}">
                      <a16:colId xmlns:a16="http://schemas.microsoft.com/office/drawing/2014/main" xmlns="" val="655647960"/>
                    </a:ext>
                  </a:extLst>
                </a:gridCol>
              </a:tblGrid>
              <a:tr h="177579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1214302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398C497-FB23-459A-A902-04FF84361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94" y="3837125"/>
            <a:ext cx="2495550" cy="17811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81069E6-A753-45CF-A067-0BD9B80C0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344" y="3865699"/>
            <a:ext cx="2571750" cy="1724025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D9C027CC-9CA9-4D83-AB5E-CDEAFF24D7A1}"/>
              </a:ext>
            </a:extLst>
          </p:cNvPr>
          <p:cNvGraphicFramePr>
            <a:graphicFrameLocks noGrp="1"/>
          </p:cNvGraphicFramePr>
          <p:nvPr/>
        </p:nvGraphicFramePr>
        <p:xfrm>
          <a:off x="808383" y="3843130"/>
          <a:ext cx="5327374" cy="1842053"/>
        </p:xfrm>
        <a:graphic>
          <a:graphicData uri="http://schemas.openxmlformats.org/drawingml/2006/table">
            <a:tbl>
              <a:tblPr/>
              <a:tblGrid>
                <a:gridCol w="5327374">
                  <a:extLst>
                    <a:ext uri="{9D8B030D-6E8A-4147-A177-3AD203B41FA5}">
                      <a16:colId xmlns:a16="http://schemas.microsoft.com/office/drawing/2014/main" xmlns="" val="1289507708"/>
                    </a:ext>
                  </a:extLst>
                </a:gridCol>
              </a:tblGrid>
              <a:tr h="184205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5941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84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A7B6860-2447-4B18-9C8A-F2BDD0258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83" y="677310"/>
            <a:ext cx="2562225" cy="18192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BDDC14D-39FE-4D9E-9CF2-96B93CAEF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208" y="734460"/>
            <a:ext cx="2495550" cy="176212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53FC4E8C-F610-4ACF-AE9C-F3D7C31BCD6C}"/>
              </a:ext>
            </a:extLst>
          </p:cNvPr>
          <p:cNvGraphicFramePr>
            <a:graphicFrameLocks noGrp="1"/>
          </p:cNvGraphicFramePr>
          <p:nvPr/>
        </p:nvGraphicFramePr>
        <p:xfrm>
          <a:off x="728870" y="768626"/>
          <a:ext cx="5194852" cy="1802296"/>
        </p:xfrm>
        <a:graphic>
          <a:graphicData uri="http://schemas.openxmlformats.org/drawingml/2006/table">
            <a:tbl>
              <a:tblPr/>
              <a:tblGrid>
                <a:gridCol w="5194852">
                  <a:extLst>
                    <a:ext uri="{9D8B030D-6E8A-4147-A177-3AD203B41FA5}">
                      <a16:colId xmlns:a16="http://schemas.microsoft.com/office/drawing/2014/main" xmlns="" val="3173385808"/>
                    </a:ext>
                  </a:extLst>
                </a:gridCol>
              </a:tblGrid>
              <a:tr h="180229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9871223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BF85258-0EA2-4F8A-9C28-301D57151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69" y="2997476"/>
            <a:ext cx="2552700" cy="17907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591FF59-EC04-48A9-AAB4-596EA4ED3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208" y="3054626"/>
            <a:ext cx="2581275" cy="1733550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166C0961-8807-4CD4-9B42-E4446FFF0E66}"/>
              </a:ext>
            </a:extLst>
          </p:cNvPr>
          <p:cNvGraphicFramePr>
            <a:graphicFrameLocks noGrp="1"/>
          </p:cNvGraphicFramePr>
          <p:nvPr/>
        </p:nvGraphicFramePr>
        <p:xfrm>
          <a:off x="861391" y="2981739"/>
          <a:ext cx="5194852" cy="1855304"/>
        </p:xfrm>
        <a:graphic>
          <a:graphicData uri="http://schemas.openxmlformats.org/drawingml/2006/table">
            <a:tbl>
              <a:tblPr/>
              <a:tblGrid>
                <a:gridCol w="5194852">
                  <a:extLst>
                    <a:ext uri="{9D8B030D-6E8A-4147-A177-3AD203B41FA5}">
                      <a16:colId xmlns:a16="http://schemas.microsoft.com/office/drawing/2014/main" xmlns="" val="4187104072"/>
                    </a:ext>
                  </a:extLst>
                </a:gridCol>
              </a:tblGrid>
              <a:tr h="185530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2409562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1C3F87E-CC37-42AE-AB72-7CA24C529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512" y="743984"/>
            <a:ext cx="2514600" cy="17430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6E707B5-856B-4275-967A-34CBD46F8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0905" y="734460"/>
            <a:ext cx="2562225" cy="1733550"/>
          </a:xfrm>
          <a:prstGeom prst="rect">
            <a:avLst/>
          </a:prstGeom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B7445D82-6EDF-45B0-9663-993C1D653C9A}"/>
              </a:ext>
            </a:extLst>
          </p:cNvPr>
          <p:cNvGraphicFramePr>
            <a:graphicFrameLocks noGrp="1"/>
          </p:cNvGraphicFramePr>
          <p:nvPr/>
        </p:nvGraphicFramePr>
        <p:xfrm>
          <a:off x="6414052" y="728870"/>
          <a:ext cx="5088835" cy="1828800"/>
        </p:xfrm>
        <a:graphic>
          <a:graphicData uri="http://schemas.openxmlformats.org/drawingml/2006/table">
            <a:tbl>
              <a:tblPr/>
              <a:tblGrid>
                <a:gridCol w="5088835">
                  <a:extLst>
                    <a:ext uri="{9D8B030D-6E8A-4147-A177-3AD203B41FA5}">
                      <a16:colId xmlns:a16="http://schemas.microsoft.com/office/drawing/2014/main" xmlns="" val="23901198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3475321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E83DDF3-94C6-4067-B678-30B5C55F2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8512" y="3026051"/>
            <a:ext cx="2514600" cy="17335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1B550B4-726B-4750-8083-99ADF9FDF7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4242" y="3026051"/>
            <a:ext cx="2495550" cy="1733550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xmlns="" id="{1C18866B-C6FD-48AC-B540-1B3EA81EE7FA}"/>
              </a:ext>
            </a:extLst>
          </p:cNvPr>
          <p:cNvGraphicFramePr>
            <a:graphicFrameLocks noGrp="1"/>
          </p:cNvGraphicFramePr>
          <p:nvPr/>
        </p:nvGraphicFramePr>
        <p:xfrm>
          <a:off x="6414052" y="2955235"/>
          <a:ext cx="5035826" cy="1895061"/>
        </p:xfrm>
        <a:graphic>
          <a:graphicData uri="http://schemas.openxmlformats.org/drawingml/2006/table">
            <a:tbl>
              <a:tblPr/>
              <a:tblGrid>
                <a:gridCol w="5035826">
                  <a:extLst>
                    <a:ext uri="{9D8B030D-6E8A-4147-A177-3AD203B41FA5}">
                      <a16:colId xmlns:a16="http://schemas.microsoft.com/office/drawing/2014/main" xmlns="" val="2653028682"/>
                    </a:ext>
                  </a:extLst>
                </a:gridCol>
              </a:tblGrid>
              <a:tr h="189506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386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110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33B2817-3489-4F56-898B-F0013B62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29" y="809210"/>
            <a:ext cx="2495550" cy="1714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B6DB0CD-7157-4F53-993F-3D80F54AB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879" y="809210"/>
            <a:ext cx="2619375" cy="176212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0F70E748-2CD9-4741-830A-E0E91A623698}"/>
              </a:ext>
            </a:extLst>
          </p:cNvPr>
          <p:cNvGraphicFramePr>
            <a:graphicFrameLocks noGrp="1"/>
          </p:cNvGraphicFramePr>
          <p:nvPr/>
        </p:nvGraphicFramePr>
        <p:xfrm>
          <a:off x="848139" y="768626"/>
          <a:ext cx="5194852" cy="1855304"/>
        </p:xfrm>
        <a:graphic>
          <a:graphicData uri="http://schemas.openxmlformats.org/drawingml/2006/table">
            <a:tbl>
              <a:tblPr/>
              <a:tblGrid>
                <a:gridCol w="5194852">
                  <a:extLst>
                    <a:ext uri="{9D8B030D-6E8A-4147-A177-3AD203B41FA5}">
                      <a16:colId xmlns:a16="http://schemas.microsoft.com/office/drawing/2014/main" xmlns="" val="1156535634"/>
                    </a:ext>
                  </a:extLst>
                </a:gridCol>
              </a:tblGrid>
              <a:tr h="185530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666563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17A2977-5325-4054-9F03-63CDBB73A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9" y="2973043"/>
            <a:ext cx="2647950" cy="17335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52CAD21-F77D-4A08-84AA-2C28D6873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879" y="2973043"/>
            <a:ext cx="2524125" cy="1743075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C0FDC4F4-9006-445E-A8AC-1C5BE9C1A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12300"/>
              </p:ext>
            </p:extLst>
          </p:nvPr>
        </p:nvGraphicFramePr>
        <p:xfrm>
          <a:off x="848140" y="2915478"/>
          <a:ext cx="5141844" cy="1895061"/>
        </p:xfrm>
        <a:graphic>
          <a:graphicData uri="http://schemas.openxmlformats.org/drawingml/2006/table">
            <a:tbl>
              <a:tblPr/>
              <a:tblGrid>
                <a:gridCol w="5141844">
                  <a:extLst>
                    <a:ext uri="{9D8B030D-6E8A-4147-A177-3AD203B41FA5}">
                      <a16:colId xmlns:a16="http://schemas.microsoft.com/office/drawing/2014/main" xmlns="" val="167232988"/>
                    </a:ext>
                  </a:extLst>
                </a:gridCol>
              </a:tblGrid>
              <a:tr h="189506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9820639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629C544-22CF-44C7-9A95-57A6F4BA6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635" y="860562"/>
            <a:ext cx="2562225" cy="17240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817E49E-32CA-4008-A976-C8A5A0221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7860" y="860562"/>
            <a:ext cx="2628900" cy="1752600"/>
          </a:xfrm>
          <a:prstGeom prst="rect">
            <a:avLst/>
          </a:prstGeom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842E4645-06F7-47B5-9EF9-0C7E91B42C33}"/>
              </a:ext>
            </a:extLst>
          </p:cNvPr>
          <p:cNvGraphicFramePr>
            <a:graphicFrameLocks noGrp="1"/>
          </p:cNvGraphicFramePr>
          <p:nvPr/>
        </p:nvGraphicFramePr>
        <p:xfrm>
          <a:off x="6334539" y="821635"/>
          <a:ext cx="5234609" cy="1881808"/>
        </p:xfrm>
        <a:graphic>
          <a:graphicData uri="http://schemas.openxmlformats.org/drawingml/2006/table">
            <a:tbl>
              <a:tblPr/>
              <a:tblGrid>
                <a:gridCol w="5234609">
                  <a:extLst>
                    <a:ext uri="{9D8B030D-6E8A-4147-A177-3AD203B41FA5}">
                      <a16:colId xmlns:a16="http://schemas.microsoft.com/office/drawing/2014/main" xmlns="" val="1091594053"/>
                    </a:ext>
                  </a:extLst>
                </a:gridCol>
              </a:tblGrid>
              <a:tr h="188180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3200099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A224F34-FDB2-4332-BEA9-4800B1F001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5160" y="2944468"/>
            <a:ext cx="2552700" cy="176212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B7CA7FF-EF18-496E-B671-9E6A408BFC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4045" y="2977805"/>
            <a:ext cx="2600325" cy="1695450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xmlns="" id="{D8A52923-6CE5-4021-8841-81C49933B5CB}"/>
              </a:ext>
            </a:extLst>
          </p:cNvPr>
          <p:cNvGraphicFramePr>
            <a:graphicFrameLocks noGrp="1"/>
          </p:cNvGraphicFramePr>
          <p:nvPr/>
        </p:nvGraphicFramePr>
        <p:xfrm>
          <a:off x="6255026" y="2902226"/>
          <a:ext cx="5208104" cy="1974574"/>
        </p:xfrm>
        <a:graphic>
          <a:graphicData uri="http://schemas.openxmlformats.org/drawingml/2006/table">
            <a:tbl>
              <a:tblPr/>
              <a:tblGrid>
                <a:gridCol w="5208104">
                  <a:extLst>
                    <a:ext uri="{9D8B030D-6E8A-4147-A177-3AD203B41FA5}">
                      <a16:colId xmlns:a16="http://schemas.microsoft.com/office/drawing/2014/main" xmlns="" val="1500597662"/>
                    </a:ext>
                  </a:extLst>
                </a:gridCol>
              </a:tblGrid>
              <a:tr h="197457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4069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593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16C3D74-0E18-4016-A07C-E694E2C0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19" y="795958"/>
            <a:ext cx="2600325" cy="1714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88642D2-4F5A-4AFA-A0CE-D552D8A3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44" y="767383"/>
            <a:ext cx="2647950" cy="174307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D18612CA-5EC5-41F8-959C-BFCC260D4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90540"/>
              </p:ext>
            </p:extLst>
          </p:nvPr>
        </p:nvGraphicFramePr>
        <p:xfrm>
          <a:off x="967409" y="808383"/>
          <a:ext cx="5313085" cy="1815547"/>
        </p:xfrm>
        <a:graphic>
          <a:graphicData uri="http://schemas.openxmlformats.org/drawingml/2006/table">
            <a:tbl>
              <a:tblPr/>
              <a:tblGrid>
                <a:gridCol w="5313085">
                  <a:extLst>
                    <a:ext uri="{9D8B030D-6E8A-4147-A177-3AD203B41FA5}">
                      <a16:colId xmlns:a16="http://schemas.microsoft.com/office/drawing/2014/main" xmlns="" val="1458957439"/>
                    </a:ext>
                  </a:extLst>
                </a:gridCol>
              </a:tblGrid>
              <a:tr h="181554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1629286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44AB0AF-E6B4-4AA0-B60C-D12A96B1A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31" y="2979875"/>
            <a:ext cx="2552700" cy="16668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07F14BB-CEBE-4F07-8A96-64A25478F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544" y="2979875"/>
            <a:ext cx="2457450" cy="1704975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F65868F5-E63D-4E52-810A-A82798AE4964}"/>
              </a:ext>
            </a:extLst>
          </p:cNvPr>
          <p:cNvGraphicFramePr>
            <a:graphicFrameLocks noGrp="1"/>
          </p:cNvGraphicFramePr>
          <p:nvPr/>
        </p:nvGraphicFramePr>
        <p:xfrm>
          <a:off x="967409" y="2849217"/>
          <a:ext cx="5287617" cy="1908313"/>
        </p:xfrm>
        <a:graphic>
          <a:graphicData uri="http://schemas.openxmlformats.org/drawingml/2006/table">
            <a:tbl>
              <a:tblPr/>
              <a:tblGrid>
                <a:gridCol w="5287617">
                  <a:extLst>
                    <a:ext uri="{9D8B030D-6E8A-4147-A177-3AD203B41FA5}">
                      <a16:colId xmlns:a16="http://schemas.microsoft.com/office/drawing/2014/main" xmlns="" val="557989515"/>
                    </a:ext>
                  </a:extLst>
                </a:gridCol>
              </a:tblGrid>
              <a:tr h="190831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33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940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8729D92-D1DB-4165-AA8D-6EE225E2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22" y="1629990"/>
            <a:ext cx="4358872" cy="309036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72355F9-E469-470E-B35D-20D915EF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7" y="873906"/>
            <a:ext cx="9601196" cy="3318936"/>
          </a:xfrm>
        </p:spPr>
        <p:txBody>
          <a:bodyPr/>
          <a:lstStyle/>
          <a:p>
            <a:r>
              <a:rPr lang="pt-BR" b="1" dirty="0">
                <a:solidFill>
                  <a:srgbClr val="4D260B"/>
                </a:solidFill>
                <a:latin typeface="Century Gothic" panose="020B0502020202020204" pitchFamily="34" charset="0"/>
              </a:rPr>
              <a:t>III- </a:t>
            </a:r>
            <a:r>
              <a:rPr lang="pt-BR" b="1" u="sng" dirty="0">
                <a:solidFill>
                  <a:srgbClr val="4D260B"/>
                </a:solidFill>
                <a:latin typeface="Century Gothic" panose="020B0502020202020204" pitchFamily="34" charset="0"/>
              </a:rPr>
              <a:t>SUDOKU</a:t>
            </a:r>
            <a:r>
              <a:rPr lang="pt-BR" b="1" dirty="0">
                <a:solidFill>
                  <a:srgbClr val="4D260B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C96C3B6-FB62-43D6-AB88-5E3560D1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95" y="1862368"/>
            <a:ext cx="4490639" cy="2857991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F9318254-9C9F-437D-AB7A-7D40C4CD2693}"/>
              </a:ext>
            </a:extLst>
          </p:cNvPr>
          <p:cNvSpPr/>
          <p:nvPr/>
        </p:nvSpPr>
        <p:spPr>
          <a:xfrm>
            <a:off x="5805601" y="2723009"/>
            <a:ext cx="1209822" cy="705991"/>
          </a:xfrm>
          <a:prstGeom prst="rightArrow">
            <a:avLst/>
          </a:prstGeom>
          <a:solidFill>
            <a:srgbClr val="4622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EB844CD-2E2D-4176-BAA4-44D3843F0F7B}"/>
              </a:ext>
            </a:extLst>
          </p:cNvPr>
          <p:cNvSpPr/>
          <p:nvPr/>
        </p:nvSpPr>
        <p:spPr>
          <a:xfrm rot="5400000">
            <a:off x="9494508" y="2348708"/>
            <a:ext cx="3678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pt-BR" sz="110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https://br.pinterest.com/pin/14214555054139427/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69151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645" y="2753592"/>
            <a:ext cx="4592782" cy="23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2784106-547E-4FAE-B887-C518CA20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72" y="629478"/>
            <a:ext cx="6263841" cy="5599044"/>
          </a:xfrm>
          <a:prstGeom prst="rect">
            <a:avLst/>
          </a:prstGeom>
        </p:spPr>
      </p:pic>
      <p:pic>
        <p:nvPicPr>
          <p:cNvPr id="1030" name="Picture 6" descr="Crianças jogando videogames juntos | Vetor Premium">
            <a:extLst>
              <a:ext uri="{FF2B5EF4-FFF2-40B4-BE49-F238E27FC236}">
                <a16:creationId xmlns:a16="http://schemas.microsoft.com/office/drawing/2014/main" xmlns="" id="{22B26B85-0BCF-4A37-BDBB-FE695864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13" y="3578087"/>
            <a:ext cx="274387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imated gif of Casual presenter">
            <a:extLst>
              <a:ext uri="{FF2B5EF4-FFF2-40B4-BE49-F238E27FC236}">
                <a16:creationId xmlns:a16="http://schemas.microsoft.com/office/drawing/2014/main" xmlns="" id="{9A84A770-066F-4674-9022-4F10989537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8" y="2478156"/>
            <a:ext cx="2170125" cy="386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D91E87B-769A-45DE-8976-B86902EB9793}"/>
              </a:ext>
            </a:extLst>
          </p:cNvPr>
          <p:cNvSpPr/>
          <p:nvPr/>
        </p:nvSpPr>
        <p:spPr>
          <a:xfrm rot="5400000">
            <a:off x="8397011" y="3216869"/>
            <a:ext cx="55990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https://www.canstockphoto.com.br/v%C3%ADdeo-crian%C3%A7as-jogos-jogando-63068097.html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Games Con GIFs | Tenor">
            <a:extLst>
              <a:ext uri="{FF2B5EF4-FFF2-40B4-BE49-F238E27FC236}">
                <a16:creationId xmlns:a16="http://schemas.microsoft.com/office/drawing/2014/main" xmlns="" id="{6EA53CCB-F0DD-42BE-BEEE-976D64351B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135">
            <a:off x="7181179" y="5403958"/>
            <a:ext cx="1052416" cy="7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1B1DC5B-A9ED-4031-83A9-A8DEC39C9422}"/>
              </a:ext>
            </a:extLst>
          </p:cNvPr>
          <p:cNvSpPr txBox="1"/>
          <p:nvPr/>
        </p:nvSpPr>
        <p:spPr>
          <a:xfrm>
            <a:off x="721268" y="312773"/>
            <a:ext cx="1107301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I- </a:t>
            </a: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ROLETA DO DESAFIO</a:t>
            </a: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rgbClr val="DADADA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Material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Cartela, a roleta, dois marcadores (um marcador diferente para cada jogador), clipes e lápis. Você poderá imprimir a cartela e a roleta ou desenhá-las numa folha de caderno. Se possível, colar numa cartolina ou papel cartão.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3AB98BD-85EB-4FB3-9CCE-96CC206BB171}"/>
              </a:ext>
            </a:extLst>
          </p:cNvPr>
          <p:cNvSpPr/>
          <p:nvPr/>
        </p:nvSpPr>
        <p:spPr>
          <a:xfrm>
            <a:off x="4751700" y="932388"/>
            <a:ext cx="2426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23C33">
                    <a:lumMod val="50000"/>
                  </a:srgbClr>
                </a:solidFill>
                <a:effectLst>
                  <a:outerShdw blurRad="12700" dist="38100" dir="2700000" algn="tl" rotWithShape="0">
                    <a:srgbClr val="D97828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JOGOS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552DF50-7545-4FA6-A748-37A9AE6990DB}"/>
              </a:ext>
            </a:extLst>
          </p:cNvPr>
          <p:cNvSpPr txBox="1"/>
          <p:nvPr/>
        </p:nvSpPr>
        <p:spPr>
          <a:xfrm>
            <a:off x="826574" y="2959971"/>
            <a:ext cx="1086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Modo de jogar: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Segurar o clipes com a ponta do lápis no centro da roleta;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Rodar o clipes com um impulso do dedo;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numeral que o clipes estiver mostrando na roleta indicará quantas casas o jogador deverá andar. Por exemplo: se cair no numeral -2, o jogador deverá voltar 2 casas; se cair no 2, deverá andar 2 casas para a frente;</a:t>
            </a:r>
          </a:p>
          <a:p>
            <a:pPr lvl="0"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jogador deverá responder certa a pergunta. Se errar, volta para onde estava. Vence quem chegar primeiro. Cartela e Roleta nos próximos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slides                        </a:t>
            </a:r>
            <a:r>
              <a:rPr lang="pt-BR" sz="1100" b="1" dirty="0" smtClean="0">
                <a:solidFill>
                  <a:srgbClr val="DADADA">
                    <a:lumMod val="25000"/>
                  </a:srgb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pt-BR" sz="1100" b="1" dirty="0">
                <a:solidFill>
                  <a:srgbClr val="DADADA">
                    <a:lumMod val="25000"/>
                  </a:srgb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://tenor.com/search/games-con-gifs</a:t>
            </a:r>
            <a:endParaRPr lang="pt-BR" sz="1100" b="1" dirty="0">
              <a:solidFill>
                <a:srgbClr val="DADADA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9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2639AF8-2E20-4D69-8A8A-06DE11E2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689113"/>
            <a:ext cx="10787269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5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AF71994-8C82-4062-9252-E946EFF42A77}"/>
              </a:ext>
            </a:extLst>
          </p:cNvPr>
          <p:cNvSpPr txBox="1"/>
          <p:nvPr/>
        </p:nvSpPr>
        <p:spPr>
          <a:xfrm rot="5400000">
            <a:off x="8441694" y="3260096"/>
            <a:ext cx="5562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Imagem disponível em: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https://pt.picmix.com/stamp/Palmas-e-parabens-568992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A23C33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992B293-CD9D-495C-8C4E-BEFC0580A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070" y="605027"/>
            <a:ext cx="8070573" cy="5562602"/>
          </a:xfrm>
          <a:prstGeom prst="rect">
            <a:avLst/>
          </a:prstGeom>
        </p:spPr>
      </p:pic>
      <p:sp>
        <p:nvSpPr>
          <p:cNvPr id="3" name="Onda 2">
            <a:extLst>
              <a:ext uri="{FF2B5EF4-FFF2-40B4-BE49-F238E27FC236}">
                <a16:creationId xmlns:a16="http://schemas.microsoft.com/office/drawing/2014/main" xmlns="" id="{A2D1EE9F-F749-40CF-B3BE-EBF07F37849F}"/>
              </a:ext>
            </a:extLst>
          </p:cNvPr>
          <p:cNvSpPr/>
          <p:nvPr/>
        </p:nvSpPr>
        <p:spPr>
          <a:xfrm rot="19989200">
            <a:off x="861365" y="873446"/>
            <a:ext cx="2119759" cy="1627737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BC8E48A-6925-4636-91DB-7B8F0150BA9E}"/>
              </a:ext>
            </a:extLst>
          </p:cNvPr>
          <p:cNvSpPr txBox="1"/>
          <p:nvPr/>
        </p:nvSpPr>
        <p:spPr>
          <a:xfrm rot="19762959">
            <a:off x="890004" y="1216265"/>
            <a:ext cx="229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Você poderá utilizar lápis e papel para fazer os cálculos!</a:t>
            </a:r>
          </a:p>
        </p:txBody>
      </p:sp>
    </p:spTree>
    <p:extLst>
      <p:ext uri="{BB962C8B-B14F-4D97-AF65-F5344CB8AC3E}">
        <p14:creationId xmlns:p14="http://schemas.microsoft.com/office/powerpoint/2010/main" val="265098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016 | Proinfo Escola Municipal São Pedro | Página 14">
            <a:extLst>
              <a:ext uri="{FF2B5EF4-FFF2-40B4-BE49-F238E27FC236}">
                <a16:creationId xmlns:a16="http://schemas.microsoft.com/office/drawing/2014/main" xmlns="" id="{DDC11987-20A2-4393-AF4B-2BD7FBB295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90" y="4067280"/>
            <a:ext cx="1892891" cy="21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xmlns="" id="{07BA095E-0B1D-487A-9ED6-BD56DDB2623B}"/>
              </a:ext>
            </a:extLst>
          </p:cNvPr>
          <p:cNvSpPr/>
          <p:nvPr/>
        </p:nvSpPr>
        <p:spPr>
          <a:xfrm rot="1444625">
            <a:off x="2414018" y="1271861"/>
            <a:ext cx="7993414" cy="3066224"/>
          </a:xfrm>
          <a:prstGeom prst="cloudCallou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77A07EB-2F9B-420E-A994-103F89FF79D1}"/>
              </a:ext>
            </a:extLst>
          </p:cNvPr>
          <p:cNvSpPr txBox="1"/>
          <p:nvPr/>
        </p:nvSpPr>
        <p:spPr>
          <a:xfrm>
            <a:off x="3449918" y="1126897"/>
            <a:ext cx="296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 você tiver dúvidas para responder às perguntas da roleta do desafio, seguem, abaixo, os links para assistir às aulas no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youtube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 tirar suas dúvidas: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01B1DC2-EEFA-4D9F-BB45-FFE1831D3C4D}"/>
              </a:ext>
            </a:extLst>
          </p:cNvPr>
          <p:cNvSpPr txBox="1"/>
          <p:nvPr/>
        </p:nvSpPr>
        <p:spPr>
          <a:xfrm rot="5400000">
            <a:off x="8570781" y="3178085"/>
            <a:ext cx="54912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Imagem disponível em: </a:t>
            </a: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https://proinfosaopedro.wordpress.com/2016/page/14/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17444F-72A0-474A-B996-BCC499382786}"/>
              </a:ext>
            </a:extLst>
          </p:cNvPr>
          <p:cNvSpPr/>
          <p:nvPr/>
        </p:nvSpPr>
        <p:spPr>
          <a:xfrm>
            <a:off x="3822175" y="280901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30" name="Picture 6" descr="Boa Sorte - Recados Para Facebook e Orkut - MegaMensagens">
            <a:extLst>
              <a:ext uri="{FF2B5EF4-FFF2-40B4-BE49-F238E27FC236}">
                <a16:creationId xmlns:a16="http://schemas.microsoft.com/office/drawing/2014/main" xmlns="" id="{255F4692-D996-4A88-833F-E1DD135901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253">
            <a:off x="6054452" y="4925438"/>
            <a:ext cx="1744257" cy="8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07FA7DB-97D3-422D-BAA2-C9EAF327436F}"/>
              </a:ext>
            </a:extLst>
          </p:cNvPr>
          <p:cNvSpPr/>
          <p:nvPr/>
        </p:nvSpPr>
        <p:spPr>
          <a:xfrm rot="5400000">
            <a:off x="8058382" y="3480443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https://www.megamensagens.com/gifs/recados-gifs-de-boa-sorte/bs00151/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20157D7-A67A-41CE-9B52-B9390B0649FA}"/>
              </a:ext>
            </a:extLst>
          </p:cNvPr>
          <p:cNvSpPr/>
          <p:nvPr/>
        </p:nvSpPr>
        <p:spPr>
          <a:xfrm>
            <a:off x="3744177" y="2664754"/>
            <a:ext cx="5049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https://www.youtube.com/watch?v=MQQJ-lxftro</a:t>
            </a:r>
            <a:endParaRPr lang="pt-BR" sz="16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E99FCFF-4E7E-4B04-A504-C089C65BAA7C}"/>
              </a:ext>
            </a:extLst>
          </p:cNvPr>
          <p:cNvSpPr/>
          <p:nvPr/>
        </p:nvSpPr>
        <p:spPr>
          <a:xfrm>
            <a:off x="4694711" y="2978289"/>
            <a:ext cx="5049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https://www.youtube.com/watch?v=SRQQ5P65F20</a:t>
            </a:r>
            <a:endParaRPr lang="pt-BR" sz="16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A5CF9229-1F89-4E53-9700-00169182ADE9}"/>
              </a:ext>
            </a:extLst>
          </p:cNvPr>
          <p:cNvSpPr/>
          <p:nvPr/>
        </p:nvSpPr>
        <p:spPr>
          <a:xfrm>
            <a:off x="5227573" y="3429000"/>
            <a:ext cx="5049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https://www.youtube.com/watch?v=NesuZak8Y30</a:t>
            </a:r>
            <a:endParaRPr lang="pt-BR" sz="16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9E1438BF-160A-4FA0-8896-749BD288AB2B}"/>
              </a:ext>
            </a:extLst>
          </p:cNvPr>
          <p:cNvSpPr/>
          <p:nvPr/>
        </p:nvSpPr>
        <p:spPr>
          <a:xfrm>
            <a:off x="5804547" y="3761428"/>
            <a:ext cx="4248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https://www.youtube.com/watch?v=moNTi5s5OMs</a:t>
            </a:r>
            <a:endParaRPr lang="pt-BR" sz="16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5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470BF83-97AD-400A-ADE5-C4682572C2B8}"/>
              </a:ext>
            </a:extLst>
          </p:cNvPr>
          <p:cNvSpPr txBox="1"/>
          <p:nvPr/>
        </p:nvSpPr>
        <p:spPr>
          <a:xfrm>
            <a:off x="717550" y="596900"/>
            <a:ext cx="10963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D260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II- </a:t>
            </a: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4D260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BARALHO DAS EXPRESSÕES ALGÉBRICAS: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Material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12 cartões contendo as sentenças matemáticas e 12 cartões contendo as expressões algébricas adequadas para cada sentença 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OBS: Os cartões estão disponíveis nos próximos slides. Você poderá imprimir e recortar cada cartão ou confeccionar os cartões na folha de caderno e recortar. Se possível, colar os cartões numa folha de cartolina ou papel cartão e recortar.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A2F3B31F-4C42-43F4-8750-12879071A555}"/>
              </a:ext>
            </a:extLst>
          </p:cNvPr>
          <p:cNvGraphicFramePr>
            <a:graphicFrameLocks noGrp="1"/>
          </p:cNvGraphicFramePr>
          <p:nvPr/>
        </p:nvGraphicFramePr>
        <p:xfrm>
          <a:off x="717550" y="2194560"/>
          <a:ext cx="10756900" cy="982980"/>
        </p:xfrm>
        <a:graphic>
          <a:graphicData uri="http://schemas.openxmlformats.org/drawingml/2006/table">
            <a:tbl>
              <a:tblPr/>
              <a:tblGrid>
                <a:gridCol w="10756900">
                  <a:extLst>
                    <a:ext uri="{9D8B030D-6E8A-4147-A177-3AD203B41FA5}">
                      <a16:colId xmlns:a16="http://schemas.microsoft.com/office/drawing/2014/main" xmlns="" val="339348274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496356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8B369E2-EFC4-4FE5-B125-1F162F358D6E}"/>
              </a:ext>
            </a:extLst>
          </p:cNvPr>
          <p:cNvSpPr/>
          <p:nvPr/>
        </p:nvSpPr>
        <p:spPr>
          <a:xfrm>
            <a:off x="842010" y="3205539"/>
            <a:ext cx="10632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Objetivo do jogo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Formar pares com sentença matemática e sua respectiva expressão algébrica; ou vice-versa (expressão algébrica e sentença matemática).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sng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Modo de jogar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2 jogadores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Cada jogador deverá ficar com 8 cartões, distribuídos ao acaso, depois de embaralhados;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Após a distribuição dos cartões entre os jogadores, o restante dos cartões deverá ficar no monte para a compra;</a:t>
            </a:r>
          </a:p>
        </p:txBody>
      </p:sp>
    </p:spTree>
    <p:extLst>
      <p:ext uri="{BB962C8B-B14F-4D97-AF65-F5344CB8AC3E}">
        <p14:creationId xmlns:p14="http://schemas.microsoft.com/office/powerpoint/2010/main" val="74983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911AE3B-1C8B-4FD4-B9EA-998F64B60CEE}"/>
              </a:ext>
            </a:extLst>
          </p:cNvPr>
          <p:cNvSpPr/>
          <p:nvPr/>
        </p:nvSpPr>
        <p:spPr>
          <a:xfrm>
            <a:off x="808382" y="657456"/>
            <a:ext cx="10862250" cy="571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Antes de iniciar o jogo, cada jogador deverá observar se formou algum par com os cartões da sua mão. Caso tenha formado, deverá deixar o par na mesa, do seu lado.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Exemplo: 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6220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>
              <a:solidFill>
                <a:srgbClr val="46220A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Os dois cartões acima formaram par porque a sentença matemática (o triplo de um número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menos um equivale à expressão algébrica 3x - 1.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Decida quem começa o jogo no par ou ímpar;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Quem começa o jogo deverá colocar um cartão sobre a mesa;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6220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 o outro jogador tiver um cartão que corresponda à resposta do cartão da mesa, deverá formar o par e colocar do seu lado sobre a mesa. Caso ele não tenha, deverá comprar no monte, até encontrar o cartão correspondente.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43F995-2DB1-4B61-ADC2-0DD7E031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07" y="1935351"/>
            <a:ext cx="2206943" cy="14936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2F598D6-9B6C-4414-998B-652D70170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80" y="2025610"/>
            <a:ext cx="472514" cy="5448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2917040-5C1D-4247-87B2-0E666AFE9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11" y="2782249"/>
            <a:ext cx="472514" cy="5448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D29F813-82C9-41B5-A3BA-68820F5D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401" y="1935037"/>
            <a:ext cx="2206943" cy="149364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B04BFE5-8A6E-4DAB-9E80-4093C8FF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958" y="1977482"/>
            <a:ext cx="472514" cy="54483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E8CF599E-5958-4695-A7DD-0E3EBA32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134" y="2793274"/>
            <a:ext cx="472514" cy="5448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CA9BF68-5B6F-4B13-BDAA-7E9D815E2918}"/>
              </a:ext>
            </a:extLst>
          </p:cNvPr>
          <p:cNvSpPr txBox="1"/>
          <p:nvPr/>
        </p:nvSpPr>
        <p:spPr>
          <a:xfrm>
            <a:off x="2634112" y="2060654"/>
            <a:ext cx="1966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triplo de um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número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menos um.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81EFA44-B7EB-4D4E-99B5-487B3AAD0581}"/>
              </a:ext>
            </a:extLst>
          </p:cNvPr>
          <p:cNvSpPr txBox="1"/>
          <p:nvPr/>
        </p:nvSpPr>
        <p:spPr>
          <a:xfrm>
            <a:off x="5438725" y="2339615"/>
            <a:ext cx="92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3x -1</a:t>
            </a:r>
          </a:p>
        </p:txBody>
      </p:sp>
    </p:spTree>
    <p:extLst>
      <p:ext uri="{BB962C8B-B14F-4D97-AF65-F5344CB8AC3E}">
        <p14:creationId xmlns:p14="http://schemas.microsoft.com/office/powerpoint/2010/main" val="876648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751</TotalTime>
  <Words>1545</Words>
  <Application>Microsoft Office PowerPoint</Application>
  <PresentationFormat>Widescreen</PresentationFormat>
  <Paragraphs>194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Garamond</vt:lpstr>
      <vt:lpstr>Times New Roman</vt:lpstr>
      <vt:lpstr>Wingdings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CARTÕES DAS SENTENÇAS MATEMÁTICAS</vt:lpstr>
      <vt:lpstr>CARTÕES DAS EXPRESSÕES ALGÉBRICAS</vt:lpstr>
      <vt:lpstr>Apresentação do PowerPoint</vt:lpstr>
      <vt:lpstr>EXEMPLO:</vt:lpstr>
      <vt:lpstr>RESOLUÇÃO DO EXEMPLO:</vt:lpstr>
      <vt:lpstr>Apresentação do PowerPoint</vt:lpstr>
      <vt:lpstr>VAMOS JOGAR SUDOKU?</vt:lpstr>
      <vt:lpstr>IV- JOGO MU TORORE </vt:lpstr>
      <vt:lpstr>Apresentação do PowerPoint</vt:lpstr>
      <vt:lpstr>Apresentação do PowerPoint</vt:lpstr>
      <vt:lpstr>MARCADORES Cada jogador irá escolher uma cor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smec01</cp:lastModifiedBy>
  <cp:revision>41</cp:revision>
  <dcterms:created xsi:type="dcterms:W3CDTF">2020-07-06T20:21:11Z</dcterms:created>
  <dcterms:modified xsi:type="dcterms:W3CDTF">2020-07-15T12:02:50Z</dcterms:modified>
</cp:coreProperties>
</file>