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4" r:id="rId1"/>
    <p:sldMasterId id="2147483712" r:id="rId2"/>
  </p:sldMasterIdLst>
  <p:sldIdLst>
    <p:sldId id="256" r:id="rId3"/>
    <p:sldId id="257" r:id="rId4"/>
    <p:sldId id="266" r:id="rId5"/>
    <p:sldId id="270" r:id="rId6"/>
    <p:sldId id="258" r:id="rId7"/>
    <p:sldId id="259" r:id="rId8"/>
    <p:sldId id="274" r:id="rId9"/>
    <p:sldId id="260" r:id="rId10"/>
    <p:sldId id="273" r:id="rId11"/>
    <p:sldId id="272" r:id="rId12"/>
    <p:sldId id="26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5" d="100"/>
          <a:sy n="65" d="100"/>
        </p:scale>
        <p:origin x="66"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271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9490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0850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8834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35971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323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4502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2687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8497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89321DE-2EC6-4FB4-A5CF-35774C6721A9}" type="datetimeFigureOut">
              <a:rPr lang="pt-BR" smtClean="0">
                <a:solidFill>
                  <a:prstClr val="black"/>
                </a:solidFill>
              </a:rPr>
              <a:pPr/>
              <a:t>14/07/2020</a:t>
            </a:fld>
            <a:endParaRPr lang="pt-BR">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pt-BR">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01EE2DD1-8CD7-4498-9059-67C7C5B87E7D}" type="slidenum">
              <a:rPr lang="pt-BR" smtClean="0">
                <a:solidFill>
                  <a:prstClr val="black"/>
                </a:solidFill>
              </a:rPr>
              <a:pPr/>
              <a:t>‹nº›</a:t>
            </a:fld>
            <a:endParaRPr lang="pt-BR">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555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89321DE-2EC6-4FB4-A5CF-35774C6721A9}" type="datetimeFigureOut">
              <a:rPr lang="pt-BR" smtClean="0">
                <a:solidFill>
                  <a:prstClr val="black"/>
                </a:solidFill>
              </a:rPr>
              <a:pPr/>
              <a:t>14/07/2020</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01EE2DD1-8CD7-4498-9059-67C7C5B87E7D}"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71958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67089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89321DE-2EC6-4FB4-A5CF-35774C6721A9}" type="datetimeFigureOut">
              <a:rPr lang="pt-BR" smtClean="0">
                <a:solidFill>
                  <a:prstClr val="black"/>
                </a:solidFill>
              </a:rPr>
              <a:pPr/>
              <a:t>14/07/2020</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01EE2DD1-8CD7-4498-9059-67C7C5B87E7D}" type="slidenum">
              <a:rPr lang="pt-BR" smtClean="0">
                <a:solidFill>
                  <a:prstClr val="black"/>
                </a:solidFill>
              </a:rPr>
              <a:pPr/>
              <a:t>‹nº›</a:t>
            </a:fld>
            <a:endParaRPr lang="pt-BR">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429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D89321DE-2EC6-4FB4-A5CF-35774C6721A9}" type="datetimeFigureOut">
              <a:rPr lang="pt-BR" smtClean="0">
                <a:solidFill>
                  <a:prstClr val="black"/>
                </a:solidFill>
              </a:rPr>
              <a:pPr/>
              <a:t>14/07/2020</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01EE2DD1-8CD7-4498-9059-67C7C5B87E7D}"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421484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D89321DE-2EC6-4FB4-A5CF-35774C6721A9}" type="datetimeFigureOut">
              <a:rPr lang="pt-BR" smtClean="0">
                <a:solidFill>
                  <a:prstClr val="black"/>
                </a:solidFill>
              </a:rPr>
              <a:pPr/>
              <a:t>14/07/2020</a:t>
            </a:fld>
            <a:endParaRPr lang="pt-BR">
              <a:solidFill>
                <a:prstClr val="black"/>
              </a:solidFill>
            </a:endParaRPr>
          </a:p>
        </p:txBody>
      </p:sp>
      <p:sp>
        <p:nvSpPr>
          <p:cNvPr id="8" name="Footer Placeholder 7"/>
          <p:cNvSpPr>
            <a:spLocks noGrp="1"/>
          </p:cNvSpPr>
          <p:nvPr>
            <p:ph type="ftr" sz="quarter" idx="11"/>
          </p:nvPr>
        </p:nvSpPr>
        <p:spPr/>
        <p:txBody>
          <a:bodyPr/>
          <a:lstStyle/>
          <a:p>
            <a:endParaRPr lang="pt-BR">
              <a:solidFill>
                <a:prstClr val="black"/>
              </a:solidFill>
            </a:endParaRPr>
          </a:p>
        </p:txBody>
      </p:sp>
      <p:sp>
        <p:nvSpPr>
          <p:cNvPr id="9" name="Slide Number Placeholder 8"/>
          <p:cNvSpPr>
            <a:spLocks noGrp="1"/>
          </p:cNvSpPr>
          <p:nvPr>
            <p:ph type="sldNum" sz="quarter" idx="12"/>
          </p:nvPr>
        </p:nvSpPr>
        <p:spPr/>
        <p:txBody>
          <a:bodyPr/>
          <a:lstStyle/>
          <a:p>
            <a:fld id="{01EE2DD1-8CD7-4498-9059-67C7C5B87E7D}" type="slidenum">
              <a:rPr lang="pt-BR" smtClean="0">
                <a:solidFill>
                  <a:prstClr val="black"/>
                </a:solidFill>
              </a:rPr>
              <a:pPr/>
              <a:t>‹nº›</a:t>
            </a:fld>
            <a:endParaRPr lang="pt-BR">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581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D89321DE-2EC6-4FB4-A5CF-35774C6721A9}" type="datetimeFigureOut">
              <a:rPr lang="pt-BR" smtClean="0">
                <a:solidFill>
                  <a:prstClr val="black"/>
                </a:solidFill>
              </a:rPr>
              <a:pPr/>
              <a:t>14/07/2020</a:t>
            </a:fld>
            <a:endParaRPr lang="pt-BR">
              <a:solidFill>
                <a:prstClr val="black"/>
              </a:solidFill>
            </a:endParaRPr>
          </a:p>
        </p:txBody>
      </p:sp>
      <p:sp>
        <p:nvSpPr>
          <p:cNvPr id="4" name="Footer Placeholder 3"/>
          <p:cNvSpPr>
            <a:spLocks noGrp="1"/>
          </p:cNvSpPr>
          <p:nvPr>
            <p:ph type="ftr" sz="quarter" idx="11"/>
          </p:nvPr>
        </p:nvSpPr>
        <p:spPr/>
        <p:txBody>
          <a:bodyPr/>
          <a:lstStyle/>
          <a:p>
            <a:endParaRPr lang="pt-BR">
              <a:solidFill>
                <a:prstClr val="black"/>
              </a:solidFill>
            </a:endParaRPr>
          </a:p>
        </p:txBody>
      </p:sp>
      <p:sp>
        <p:nvSpPr>
          <p:cNvPr id="5" name="Slide Number Placeholder 4"/>
          <p:cNvSpPr>
            <a:spLocks noGrp="1"/>
          </p:cNvSpPr>
          <p:nvPr>
            <p:ph type="sldNum" sz="quarter" idx="12"/>
          </p:nvPr>
        </p:nvSpPr>
        <p:spPr/>
        <p:txBody>
          <a:bodyPr/>
          <a:lstStyle/>
          <a:p>
            <a:fld id="{01EE2DD1-8CD7-4498-9059-67C7C5B87E7D}" type="slidenum">
              <a:rPr lang="pt-BR" smtClean="0">
                <a:solidFill>
                  <a:prstClr val="black"/>
                </a:solidFill>
              </a:rPr>
              <a:pPr/>
              <a:t>‹nº›</a:t>
            </a:fld>
            <a:endParaRPr lang="pt-BR">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414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321DE-2EC6-4FB4-A5CF-35774C6721A9}" type="datetimeFigureOut">
              <a:rPr lang="pt-BR" smtClean="0">
                <a:solidFill>
                  <a:prstClr val="black"/>
                </a:solidFill>
              </a:rPr>
              <a:pPr/>
              <a:t>14/07/2020</a:t>
            </a:fld>
            <a:endParaRPr lang="pt-BR">
              <a:solidFill>
                <a:prstClr val="black"/>
              </a:solidFill>
            </a:endParaRPr>
          </a:p>
        </p:txBody>
      </p:sp>
      <p:sp>
        <p:nvSpPr>
          <p:cNvPr id="3" name="Footer Placeholder 2"/>
          <p:cNvSpPr>
            <a:spLocks noGrp="1"/>
          </p:cNvSpPr>
          <p:nvPr>
            <p:ph type="ftr" sz="quarter" idx="11"/>
          </p:nvPr>
        </p:nvSpPr>
        <p:spPr/>
        <p:txBody>
          <a:bodyPr/>
          <a:lstStyle/>
          <a:p>
            <a:endParaRPr lang="pt-BR">
              <a:solidFill>
                <a:prstClr val="black"/>
              </a:solidFill>
            </a:endParaRPr>
          </a:p>
        </p:txBody>
      </p:sp>
      <p:sp>
        <p:nvSpPr>
          <p:cNvPr id="4" name="Slide Number Placeholder 3"/>
          <p:cNvSpPr>
            <a:spLocks noGrp="1"/>
          </p:cNvSpPr>
          <p:nvPr>
            <p:ph type="sldNum" sz="quarter" idx="12"/>
          </p:nvPr>
        </p:nvSpPr>
        <p:spPr/>
        <p:txBody>
          <a:bodyPr/>
          <a:lstStyle/>
          <a:p>
            <a:fld id="{01EE2DD1-8CD7-4498-9059-67C7C5B87E7D}"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675984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89321DE-2EC6-4FB4-A5CF-35774C6721A9}" type="datetimeFigureOut">
              <a:rPr lang="pt-BR" smtClean="0">
                <a:solidFill>
                  <a:prstClr val="black"/>
                </a:solidFill>
              </a:rPr>
              <a:pPr/>
              <a:t>14/07/2020</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01EE2DD1-8CD7-4498-9059-67C7C5B87E7D}" type="slidenum">
              <a:rPr lang="pt-BR" smtClean="0">
                <a:solidFill>
                  <a:prstClr val="black"/>
                </a:solidFill>
              </a:rPr>
              <a:pPr/>
              <a:t>‹nº›</a:t>
            </a:fld>
            <a:endParaRPr lang="pt-BR">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9155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89321DE-2EC6-4FB4-A5CF-35774C6721A9}" type="datetimeFigureOut">
              <a:rPr lang="pt-BR" smtClean="0">
                <a:solidFill>
                  <a:prstClr val="black"/>
                </a:solidFill>
              </a:rPr>
              <a:pPr/>
              <a:t>14/07/2020</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01EE2DD1-8CD7-4498-9059-67C7C5B87E7D}"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616448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89321DE-2EC6-4FB4-A5CF-35774C6721A9}" type="datetimeFigureOut">
              <a:rPr lang="pt-BR" smtClean="0">
                <a:solidFill>
                  <a:prstClr val="black"/>
                </a:solidFill>
              </a:rPr>
              <a:pPr/>
              <a:t>14/07/2020</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01EE2DD1-8CD7-4498-9059-67C7C5B87E7D}"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904055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89321DE-2EC6-4FB4-A5CF-35774C6721A9}" type="datetimeFigureOut">
              <a:rPr lang="pt-BR" smtClean="0">
                <a:solidFill>
                  <a:prstClr val="black"/>
                </a:solidFill>
              </a:rPr>
              <a:pPr/>
              <a:t>14/07/2020</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01EE2DD1-8CD7-4498-9059-67C7C5B87E7D}" type="slidenum">
              <a:rPr lang="pt-BR" smtClean="0">
                <a:solidFill>
                  <a:prstClr val="black"/>
                </a:solidFill>
              </a:rPr>
              <a:pPr/>
              <a:t>‹nº›</a:t>
            </a:fld>
            <a:endParaRPr lang="pt-BR">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5633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89321DE-2EC6-4FB4-A5CF-35774C6721A9}" type="datetimeFigureOut">
              <a:rPr lang="pt-BR" smtClean="0">
                <a:solidFill>
                  <a:prstClr val="black"/>
                </a:solidFill>
              </a:rPr>
              <a:pPr/>
              <a:t>14/07/2020</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01EE2DD1-8CD7-4498-9059-67C7C5B87E7D}" type="slidenum">
              <a:rPr lang="pt-BR" smtClean="0">
                <a:solidFill>
                  <a:prstClr val="black"/>
                </a:solidFill>
              </a:rPr>
              <a:pPr/>
              <a:t>‹nº›</a:t>
            </a:fld>
            <a:endParaRPr lang="pt-BR">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8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622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89321DE-2EC6-4FB4-A5CF-35774C6721A9}" type="datetimeFigureOut">
              <a:rPr lang="pt-BR" smtClean="0">
                <a:solidFill>
                  <a:prstClr val="black"/>
                </a:solidFill>
              </a:rPr>
              <a:pPr/>
              <a:t>14/07/2020</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01EE2DD1-8CD7-4498-9059-67C7C5B87E7D}"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008278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89321DE-2EC6-4FB4-A5CF-35774C6721A9}" type="datetimeFigureOut">
              <a:rPr lang="pt-BR" smtClean="0">
                <a:solidFill>
                  <a:prstClr val="black"/>
                </a:solidFill>
              </a:rPr>
              <a:pPr/>
              <a:t>14/07/2020</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01EE2DD1-8CD7-4498-9059-67C7C5B87E7D}" type="slidenum">
              <a:rPr lang="pt-BR" smtClean="0">
                <a:solidFill>
                  <a:prstClr val="black"/>
                </a:solidFill>
              </a:rPr>
              <a:pPr/>
              <a:t>‹nº›</a:t>
            </a:fld>
            <a:endParaRPr lang="pt-BR">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9144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9144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8579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89321DE-2EC6-4FB4-A5CF-35774C6721A9}" type="datetimeFigureOut">
              <a:rPr lang="pt-BR" smtClean="0">
                <a:solidFill>
                  <a:prstClr val="black"/>
                </a:solidFill>
              </a:rPr>
              <a:pPr/>
              <a:t>14/07/2020</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01EE2DD1-8CD7-4498-9059-67C7C5B87E7D}" type="slidenum">
              <a:rPr lang="pt-BR" smtClean="0">
                <a:solidFill>
                  <a:prstClr val="black"/>
                </a:solidFill>
              </a:rPr>
              <a:pPr/>
              <a:t>‹nº›</a:t>
            </a:fld>
            <a:endParaRPr lang="pt-BR">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306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89321DE-2EC6-4FB4-A5CF-35774C6721A9}" type="datetimeFigureOut">
              <a:rPr lang="pt-BR" smtClean="0">
                <a:solidFill>
                  <a:prstClr val="black"/>
                </a:solidFill>
              </a:rPr>
              <a:pPr/>
              <a:t>14/07/2020</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01EE2DD1-8CD7-4498-9059-67C7C5B87E7D}" type="slidenum">
              <a:rPr lang="pt-BR" smtClean="0">
                <a:solidFill>
                  <a:prstClr val="black"/>
                </a:solidFill>
              </a:rPr>
              <a:pPr/>
              <a:t>‹nº›</a:t>
            </a:fld>
            <a:endParaRPr lang="pt-BR">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4135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89321DE-2EC6-4FB4-A5CF-35774C6721A9}" type="datetimeFigureOut">
              <a:rPr lang="pt-BR" smtClean="0">
                <a:solidFill>
                  <a:prstClr val="black"/>
                </a:solidFill>
              </a:rPr>
              <a:pPr/>
              <a:t>14/07/2020</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01EE2DD1-8CD7-4498-9059-67C7C5B87E7D}" type="slidenum">
              <a:rPr lang="pt-BR" smtClean="0">
                <a:solidFill>
                  <a:prstClr val="black"/>
                </a:solidFill>
              </a:rPr>
              <a:pPr/>
              <a:t>‹nº›</a:t>
            </a:fld>
            <a:endParaRPr lang="pt-BR">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45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8291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12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6697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1089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123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4786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3573336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D89321DE-2EC6-4FB4-A5CF-35774C6721A9}" type="datetimeFigureOut">
              <a:rPr lang="pt-BR" smtClean="0">
                <a:solidFill>
                  <a:prstClr val="black"/>
                </a:solidFill>
              </a:rPr>
              <a:pPr defTabSz="914400"/>
              <a:t>14/07/2020</a:t>
            </a:fld>
            <a:endParaRPr lang="pt-BR">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pt-BR">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01EE2DD1-8CD7-4498-9059-67C7C5B87E7D}" type="slidenum">
              <a:rPr lang="pt-BR" smtClean="0">
                <a:solidFill>
                  <a:prstClr val="black"/>
                </a:solidFill>
              </a:rPr>
              <a:pPr defTabSz="914400"/>
              <a:t>‹nº›</a:t>
            </a:fld>
            <a:endParaRPr lang="pt-BR">
              <a:solidFill>
                <a:prstClr val="black"/>
              </a:solidFill>
            </a:endParaRPr>
          </a:p>
        </p:txBody>
      </p:sp>
    </p:spTree>
    <p:extLst>
      <p:ext uri="{BB962C8B-B14F-4D97-AF65-F5344CB8AC3E}">
        <p14:creationId xmlns:p14="http://schemas.microsoft.com/office/powerpoint/2010/main" val="215740811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bservador.pt/2016/05/17/teste-15-desafios-exercitar-cerebro/"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8.gif"/><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slide" Target="slide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hyperlink" Target="https://observador.pt/2016/05/17/teste-15-desafios-exercitar-cerebro/" TargetMode="Externa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gi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hyperlink" Target="https://observador.pt/2016/05/17/teste-15-desafios-exercitar-cerebro/" TargetMode="Externa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gi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9.png"/><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s://observador.pt/2016/05/17/teste-15-desafios-exercitar-cerebro/" TargetMode="External"/><Relationship Id="rId5" Type="http://schemas.openxmlformats.org/officeDocument/2006/relationships/image" Target="../media/image8.gi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674811" y="1361209"/>
            <a:ext cx="8915399" cy="3743170"/>
          </a:xfrm>
        </p:spPr>
        <p:txBody>
          <a:bodyPr>
            <a:normAutofit fontScale="62500" lnSpcReduction="20000"/>
          </a:bodyPr>
          <a:lstStyle/>
          <a:p>
            <a:pPr algn="ctr">
              <a:lnSpc>
                <a:spcPct val="150000"/>
              </a:lnSpc>
            </a:pPr>
            <a:endParaRPr lang="pt-BR" dirty="0" smtClean="0">
              <a:solidFill>
                <a:schemeClr val="tx1"/>
              </a:solidFill>
              <a:latin typeface="Arial" panose="020B0604020202020204" pitchFamily="34" charset="0"/>
              <a:cs typeface="Arial" panose="020B0604020202020204" pitchFamily="34" charset="0"/>
            </a:endParaRPr>
          </a:p>
          <a:p>
            <a:pPr algn="ctr">
              <a:lnSpc>
                <a:spcPct val="150000"/>
              </a:lnSpc>
            </a:pPr>
            <a:r>
              <a:rPr lang="pt-BR" sz="5100" dirty="0">
                <a:latin typeface="Times New Roman" panose="02020603050405020304" pitchFamily="18" charset="0"/>
                <a:cs typeface="Times New Roman" panose="02020603050405020304" pitchFamily="18" charset="0"/>
              </a:rPr>
              <a:t>9</a:t>
            </a:r>
            <a:r>
              <a:rPr lang="pt-BR" sz="5100" dirty="0" smtClean="0">
                <a:solidFill>
                  <a:schemeClr val="tx1"/>
                </a:solidFill>
                <a:latin typeface="Times New Roman" panose="02020603050405020304" pitchFamily="18" charset="0"/>
                <a:cs typeface="Times New Roman" panose="02020603050405020304" pitchFamily="18" charset="0"/>
              </a:rPr>
              <a:t>° ANO – ENSINO FUNDAMENTAL II</a:t>
            </a:r>
          </a:p>
          <a:p>
            <a:pPr algn="ctr">
              <a:lnSpc>
                <a:spcPct val="150000"/>
              </a:lnSpc>
            </a:pPr>
            <a:r>
              <a:rPr lang="pt-BR" sz="5100" b="1" dirty="0" smtClean="0">
                <a:solidFill>
                  <a:schemeClr val="tx1"/>
                </a:solidFill>
                <a:latin typeface="Times New Roman" panose="02020603050405020304" pitchFamily="18" charset="0"/>
                <a:cs typeface="Times New Roman" panose="02020603050405020304" pitchFamily="18" charset="0"/>
              </a:rPr>
              <a:t>LÍNGUA PORTUGUESA</a:t>
            </a:r>
            <a:endParaRPr lang="pt-BR" sz="510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endParaRPr lang="pt-BR" dirty="0" smtClean="0">
              <a:solidFill>
                <a:schemeClr val="tx1"/>
              </a:solidFill>
              <a:latin typeface="Arial" panose="020B0604020202020204" pitchFamily="34" charset="0"/>
              <a:cs typeface="Arial" panose="020B0604020202020204" pitchFamily="34" charset="0"/>
            </a:endParaRPr>
          </a:p>
          <a:p>
            <a:pPr algn="ctr">
              <a:lnSpc>
                <a:spcPct val="150000"/>
              </a:lnSpc>
            </a:pPr>
            <a:endParaRPr lang="pt-BR" dirty="0">
              <a:solidFill>
                <a:schemeClr val="tx1"/>
              </a:solidFill>
              <a:latin typeface="Arial" panose="020B0604020202020204" pitchFamily="34" charset="0"/>
              <a:cs typeface="Arial" panose="020B0604020202020204" pitchFamily="34" charset="0"/>
            </a:endParaRPr>
          </a:p>
          <a:p>
            <a:pPr algn="ctr">
              <a:lnSpc>
                <a:spcPct val="150000"/>
              </a:lnSpc>
            </a:pPr>
            <a:endParaRPr lang="pt-BR" dirty="0" smtClean="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pt-BR" sz="2900" dirty="0" smtClean="0">
                <a:solidFill>
                  <a:schemeClr val="tx1"/>
                </a:solidFill>
                <a:latin typeface="Times New Roman" panose="02020603050405020304" pitchFamily="18" charset="0"/>
                <a:cs typeface="Times New Roman" panose="02020603050405020304" pitchFamily="18" charset="0"/>
              </a:rPr>
              <a:t>SECRETARIA </a:t>
            </a:r>
            <a:r>
              <a:rPr lang="pt-BR" sz="2900" dirty="0">
                <a:solidFill>
                  <a:schemeClr val="tx1"/>
                </a:solidFill>
                <a:latin typeface="Times New Roman" panose="02020603050405020304" pitchFamily="18" charset="0"/>
                <a:cs typeface="Times New Roman" panose="02020603050405020304" pitchFamily="18" charset="0"/>
              </a:rPr>
              <a:t>MUNICIPAL DE EDUCAÇÃO E CULTURA DE ALFENAS</a:t>
            </a:r>
          </a:p>
          <a:p>
            <a:pPr algn="ctr"/>
            <a:endParaRPr lang="pt-BR" dirty="0">
              <a:solidFill>
                <a:schemeClr val="tx1"/>
              </a:solidFill>
              <a:latin typeface="Arial" panose="020B0604020202020204" pitchFamily="34" charset="0"/>
              <a:cs typeface="Arial" panose="020B0604020202020204" pitchFamily="34" charset="0"/>
            </a:endParaRPr>
          </a:p>
        </p:txBody>
      </p:sp>
      <p:sp>
        <p:nvSpPr>
          <p:cNvPr id="4" name="Seta: para a Direita 3">
            <a:hlinkClick r:id="rId2" action="ppaction://hlinksldjump"/>
            <a:extLst>
              <a:ext uri="{FF2B5EF4-FFF2-40B4-BE49-F238E27FC236}">
                <a16:creationId xmlns="" xmlns:a16="http://schemas.microsoft.com/office/drawing/2014/main" id="{A0FCE417-3216-4935-B935-728B223EAA8D}"/>
              </a:ext>
            </a:extLst>
          </p:cNvPr>
          <p:cNvSpPr/>
          <p:nvPr/>
        </p:nvSpPr>
        <p:spPr>
          <a:xfrm>
            <a:off x="10503017" y="5763237"/>
            <a:ext cx="1283514" cy="620785"/>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ln w="0"/>
                <a:solidFill>
                  <a:schemeClr val="tx1"/>
                </a:solidFill>
                <a:effectLst>
                  <a:outerShdw blurRad="38100" dist="19050" dir="2700000" algn="tl" rotWithShape="0">
                    <a:schemeClr val="dk1">
                      <a:alpha val="40000"/>
                    </a:schemeClr>
                  </a:outerShdw>
                </a:effectLst>
              </a:rPr>
              <a:t>Clique aqui para continuar</a:t>
            </a: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469" y="128310"/>
            <a:ext cx="1443545" cy="1232899"/>
          </a:xfrm>
          <a:prstGeom prst="rect">
            <a:avLst/>
          </a:prstGeom>
        </p:spPr>
      </p:pic>
    </p:spTree>
    <p:extLst>
      <p:ext uri="{BB962C8B-B14F-4D97-AF65-F5344CB8AC3E}">
        <p14:creationId xmlns:p14="http://schemas.microsoft.com/office/powerpoint/2010/main" val="2231233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rot="5400000">
            <a:off x="8014100" y="3941289"/>
            <a:ext cx="7824725" cy="276999"/>
          </a:xfrm>
          <a:prstGeom prst="rect">
            <a:avLst/>
          </a:prstGeom>
        </p:spPr>
        <p:txBody>
          <a:bodyPr wrap="square">
            <a:spAutoFit/>
          </a:bodyPr>
          <a:lstStyle/>
          <a:p>
            <a:r>
              <a:rPr lang="pt-BR" sz="1200" b="1" dirty="0" smtClean="0"/>
              <a:t>Fonte/imagem: https</a:t>
            </a:r>
            <a:r>
              <a:rPr lang="pt-BR" sz="1200" b="1" dirty="0"/>
              <a:t>://s3.observador.pt/wp-content/uploads/2016/05/17163534/cores_cores.jpg</a:t>
            </a:r>
          </a:p>
        </p:txBody>
      </p:sp>
      <p:pic>
        <p:nvPicPr>
          <p:cNvPr id="1026" name="Picture 2" descr="cores_c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162" y="1176369"/>
            <a:ext cx="9543244" cy="5029621"/>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de cantos arredondados 2"/>
          <p:cNvSpPr/>
          <p:nvPr/>
        </p:nvSpPr>
        <p:spPr>
          <a:xfrm>
            <a:off x="772732" y="643944"/>
            <a:ext cx="2627291" cy="532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2000" b="1">
                <a:solidFill>
                  <a:prstClr val="black"/>
                </a:solidFill>
                <a:latin typeface="Arial" panose="020B0604020202020204" pitchFamily="34" charset="0"/>
                <a:cs typeface="Arial" panose="020B0604020202020204" pitchFamily="34" charset="0"/>
              </a:rPr>
              <a:t>Valendo!! </a:t>
            </a:r>
            <a:endParaRPr lang="pt-BR" sz="2000" b="1" dirty="0">
              <a:solidFill>
                <a:prstClr val="black"/>
              </a:solidFill>
            </a:endParaRPr>
          </a:p>
        </p:txBody>
      </p:sp>
      <p:sp>
        <p:nvSpPr>
          <p:cNvPr id="5" name="Retângulo 4"/>
          <p:cNvSpPr/>
          <p:nvPr/>
        </p:nvSpPr>
        <p:spPr>
          <a:xfrm>
            <a:off x="1716999" y="6431850"/>
            <a:ext cx="8814908" cy="369332"/>
          </a:xfrm>
          <a:prstGeom prst="rect">
            <a:avLst/>
          </a:prstGeom>
        </p:spPr>
        <p:txBody>
          <a:bodyPr wrap="square">
            <a:spAutoFit/>
          </a:bodyPr>
          <a:lstStyle/>
          <a:p>
            <a:r>
              <a:rPr lang="pt-BR" b="1" dirty="0" smtClean="0">
                <a:hlinkClick r:id="rId3"/>
              </a:rPr>
              <a:t>Disponível em: https</a:t>
            </a:r>
            <a:r>
              <a:rPr lang="pt-BR" b="1" dirty="0">
                <a:hlinkClick r:id="rId3"/>
              </a:rPr>
              <a:t>://observador.pt/2016/05/17/teste-15-desafios-exercitar-cerebro/</a:t>
            </a:r>
            <a:endParaRPr lang="pt-BR" b="1" dirty="0"/>
          </a:p>
        </p:txBody>
      </p:sp>
    </p:spTree>
    <p:extLst>
      <p:ext uri="{BB962C8B-B14F-4D97-AF65-F5344CB8AC3E}">
        <p14:creationId xmlns:p14="http://schemas.microsoft.com/office/powerpoint/2010/main" val="4080934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59783" y="1465326"/>
            <a:ext cx="8840469" cy="1815882"/>
          </a:xfrm>
          <a:prstGeom prst="rect">
            <a:avLst/>
          </a:prstGeom>
        </p:spPr>
        <p:txBody>
          <a:bodyPr wrap="square">
            <a:spAutoFit/>
          </a:bodyPr>
          <a:lstStyle/>
          <a:p>
            <a:r>
              <a:rPr lang="pt-BR" sz="2800" dirty="0" smtClean="0">
                <a:effectLst>
                  <a:outerShdw blurRad="38100" dist="38100" dir="2700000" algn="tl">
                    <a:srgbClr val="000000">
                      <a:alpha val="43137"/>
                    </a:srgbClr>
                  </a:outerShdw>
                </a:effectLst>
              </a:rPr>
              <a:t>Não se preocupe se o seu desempenho não foi </a:t>
            </a:r>
            <a:r>
              <a:rPr lang="pt-BR" sz="2800" smtClean="0">
                <a:effectLst>
                  <a:outerShdw blurRad="38100" dist="38100" dir="2700000" algn="tl">
                    <a:srgbClr val="000000">
                      <a:alpha val="43137"/>
                    </a:srgbClr>
                  </a:outerShdw>
                </a:effectLst>
              </a:rPr>
              <a:t>o esperado.</a:t>
            </a:r>
            <a:endParaRPr lang="pt-BR" sz="2800" dirty="0" smtClean="0">
              <a:effectLst>
                <a:outerShdw blurRad="38100" dist="38100" dir="2700000" algn="tl">
                  <a:srgbClr val="000000">
                    <a:alpha val="43137"/>
                  </a:srgbClr>
                </a:outerShdw>
              </a:effectLst>
            </a:endParaRPr>
          </a:p>
          <a:p>
            <a:endParaRPr lang="pt-BR" sz="2800" dirty="0"/>
          </a:p>
          <a:p>
            <a:endParaRPr lang="pt-BR" sz="2800" dirty="0" smtClean="0"/>
          </a:p>
          <a:p>
            <a:endParaRPr lang="pt-BR" sz="2800" dirty="0"/>
          </a:p>
        </p:txBody>
      </p:sp>
      <p:sp>
        <p:nvSpPr>
          <p:cNvPr id="4" name="Retângulo 3"/>
          <p:cNvSpPr/>
          <p:nvPr/>
        </p:nvSpPr>
        <p:spPr>
          <a:xfrm>
            <a:off x="2088570" y="3160705"/>
            <a:ext cx="7990611" cy="1384995"/>
          </a:xfrm>
          <a:prstGeom prst="rect">
            <a:avLst/>
          </a:prstGeom>
        </p:spPr>
        <p:txBody>
          <a:bodyPr wrap="square">
            <a:spAutoFit/>
          </a:bodyPr>
          <a:lstStyle/>
          <a:p>
            <a:endParaRPr lang="pt-BR" sz="2800" dirty="0"/>
          </a:p>
          <a:p>
            <a:endParaRPr lang="pt-BR" sz="2800" dirty="0" smtClean="0"/>
          </a:p>
          <a:p>
            <a:endParaRPr lang="pt-BR" sz="2800" dirty="0"/>
          </a:p>
        </p:txBody>
      </p:sp>
      <p:sp>
        <p:nvSpPr>
          <p:cNvPr id="2" name="Retângulo de cantos arredondados 1"/>
          <p:cNvSpPr/>
          <p:nvPr/>
        </p:nvSpPr>
        <p:spPr>
          <a:xfrm>
            <a:off x="1438480" y="2503619"/>
            <a:ext cx="9471095" cy="1674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800" dirty="0">
                <a:solidFill>
                  <a:prstClr val="black"/>
                </a:solidFill>
                <a:effectLst>
                  <a:outerShdw blurRad="38100" dist="38100" dir="2700000" algn="tl">
                    <a:srgbClr val="000000">
                      <a:alpha val="43137"/>
                    </a:srgbClr>
                  </a:outerShdw>
                </a:effectLst>
              </a:rPr>
              <a:t>Você pode </a:t>
            </a:r>
            <a:r>
              <a:rPr lang="pt-BR" sz="2800" dirty="0" smtClean="0">
                <a:solidFill>
                  <a:prstClr val="black"/>
                </a:solidFill>
                <a:effectLst>
                  <a:outerShdw blurRad="38100" dist="38100" dir="2700000" algn="tl">
                    <a:srgbClr val="000000">
                      <a:alpha val="43137"/>
                    </a:srgbClr>
                  </a:outerShdw>
                </a:effectLst>
              </a:rPr>
              <a:t>realizar as atividades o número de vezes que desejar.</a:t>
            </a:r>
            <a:endParaRPr lang="pt-BR" sz="2800" dirty="0">
              <a:solidFill>
                <a:prstClr val="black"/>
              </a:solidFill>
              <a:effectLst>
                <a:outerShdw blurRad="38100" dist="38100" dir="2700000" algn="tl">
                  <a:srgbClr val="000000">
                    <a:alpha val="43137"/>
                  </a:srgbClr>
                </a:outerShdw>
              </a:effectLst>
            </a:endParaRPr>
          </a:p>
          <a:p>
            <a:pPr lvl="0" algn="ctr"/>
            <a:r>
              <a:rPr lang="pt-BR" sz="2800" dirty="0">
                <a:solidFill>
                  <a:prstClr val="black"/>
                </a:solidFill>
                <a:effectLst>
                  <a:outerShdw blurRad="38100" dist="38100" dir="2700000" algn="tl">
                    <a:srgbClr val="000000">
                      <a:alpha val="43137"/>
                    </a:srgbClr>
                  </a:outerShdw>
                </a:effectLst>
              </a:rPr>
              <a:t>Aproveite! </a:t>
            </a:r>
            <a:endParaRPr lang="pt-BR" sz="2800" dirty="0" smtClean="0">
              <a:solidFill>
                <a:prstClr val="black"/>
              </a:solidFill>
              <a:effectLst>
                <a:outerShdw blurRad="38100" dist="38100" dir="2700000" algn="tl">
                  <a:srgbClr val="000000">
                    <a:alpha val="43137"/>
                  </a:srgbClr>
                </a:outerShdw>
              </a:effectLst>
            </a:endParaRPr>
          </a:p>
          <a:p>
            <a:pPr lvl="0" algn="ctr"/>
            <a:r>
              <a:rPr lang="pt-BR" sz="2800" dirty="0" smtClean="0">
                <a:solidFill>
                  <a:prstClr val="black"/>
                </a:solidFill>
                <a:effectLst>
                  <a:outerShdw blurRad="38100" dist="38100" dir="2700000" algn="tl">
                    <a:srgbClr val="000000">
                      <a:alpha val="43137"/>
                    </a:srgbClr>
                  </a:outerShdw>
                </a:effectLst>
              </a:rPr>
              <a:t>Treine </a:t>
            </a:r>
            <a:r>
              <a:rPr lang="pt-BR" sz="2800" dirty="0">
                <a:solidFill>
                  <a:prstClr val="black"/>
                </a:solidFill>
                <a:effectLst>
                  <a:outerShdw blurRad="38100" dist="38100" dir="2700000" algn="tl">
                    <a:srgbClr val="000000">
                      <a:alpha val="43137"/>
                    </a:srgbClr>
                  </a:outerShdw>
                </a:effectLst>
              </a:rPr>
              <a:t>e pratique! </a:t>
            </a:r>
          </a:p>
        </p:txBody>
      </p:sp>
      <p:pic>
        <p:nvPicPr>
          <p:cNvPr id="5"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882" y="4779195"/>
            <a:ext cx="1301993" cy="1301993"/>
          </a:xfrm>
          <a:prstGeom prst="rect">
            <a:avLst/>
          </a:prstGeom>
        </p:spPr>
      </p:pic>
      <p:sp>
        <p:nvSpPr>
          <p:cNvPr id="6" name="Texto explicativo em elipse 5"/>
          <p:cNvSpPr/>
          <p:nvPr/>
        </p:nvSpPr>
        <p:spPr>
          <a:xfrm>
            <a:off x="5967857" y="4355604"/>
            <a:ext cx="1908453" cy="847182"/>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t-BR" sz="2000" dirty="0" smtClean="0">
                <a:solidFill>
                  <a:schemeClr val="tx2"/>
                </a:solidFill>
                <a:latin typeface="Times New Roman" panose="02020603050405020304" pitchFamily="18" charset="0"/>
                <a:cs typeface="Times New Roman" panose="02020603050405020304" pitchFamily="18" charset="0"/>
              </a:rPr>
              <a:t>TCHAU!!!</a:t>
            </a:r>
            <a:endParaRPr lang="pt-BR"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473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737218" y="1158644"/>
            <a:ext cx="8886419" cy="985911"/>
          </a:xfrm>
          <a:prstGeom prst="rect">
            <a:avLst/>
          </a:prstGeom>
        </p:spPr>
        <p:txBody>
          <a:bodyPr wrap="square">
            <a:spAutoFit/>
          </a:bodyPr>
          <a:lstStyle/>
          <a:p>
            <a:pPr algn="just">
              <a:lnSpc>
                <a:spcPct val="107000"/>
              </a:lnSpc>
              <a:spcAft>
                <a:spcPts val="800"/>
              </a:spcAft>
              <a:tabLst>
                <a:tab pos="1114425" algn="l"/>
              </a:tabLst>
            </a:pPr>
            <a:r>
              <a:rPr lang="pt-BR" sz="2000" b="1" dirty="0" smtClean="0">
                <a:latin typeface="Times New Roman" panose="02020603050405020304" pitchFamily="18" charset="0"/>
                <a:ea typeface="Calibri" panose="020F0502020204030204" pitchFamily="34" charset="0"/>
                <a:cs typeface="Times New Roman" panose="02020603050405020304" pitchFamily="18" charset="0"/>
              </a:rPr>
              <a:t>ALUNO (A):</a:t>
            </a:r>
            <a:endParaRPr lang="pt-BR"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pt-BR" sz="2000" b="1" dirty="0" smtClean="0">
                <a:latin typeface="Times New Roman" panose="02020603050405020304" pitchFamily="18" charset="0"/>
                <a:cs typeface="Times New Roman" panose="02020603050405020304" pitchFamily="18" charset="0"/>
              </a:rPr>
              <a:t>NOSSO PRÓXIMO TEMA SERÁ : JOGOS E BRINCADEIRAS!</a:t>
            </a:r>
            <a:endParaRPr lang="pt-BR" sz="2000" dirty="0">
              <a:latin typeface="Times New Roman" panose="02020603050405020304" pitchFamily="18" charset="0"/>
              <a:cs typeface="Times New Roman" panose="02020603050405020304" pitchFamily="18" charset="0"/>
            </a:endParaRPr>
          </a:p>
        </p:txBody>
      </p:sp>
      <p:sp>
        <p:nvSpPr>
          <p:cNvPr id="8" name="Seta: para a Direita 7">
            <a:hlinkClick r:id="rId2" action="ppaction://hlinksldjump"/>
            <a:extLst>
              <a:ext uri="{FF2B5EF4-FFF2-40B4-BE49-F238E27FC236}">
                <a16:creationId xmlns="" xmlns:a16="http://schemas.microsoft.com/office/drawing/2014/main" id="{027B5A61-EF93-4EB5-9244-2829481860DD}"/>
              </a:ext>
            </a:extLst>
          </p:cNvPr>
          <p:cNvSpPr/>
          <p:nvPr/>
        </p:nvSpPr>
        <p:spPr>
          <a:xfrm>
            <a:off x="10780017" y="6135190"/>
            <a:ext cx="1283514" cy="620785"/>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ln w="0"/>
                <a:solidFill>
                  <a:schemeClr val="tx1"/>
                </a:solidFill>
                <a:effectLst>
                  <a:outerShdw blurRad="38100" dist="19050" dir="2700000" algn="tl" rotWithShape="0">
                    <a:schemeClr val="dk1">
                      <a:alpha val="40000"/>
                    </a:schemeClr>
                  </a:outerShdw>
                </a:effectLst>
              </a:rPr>
              <a:t>Clique aqui para continuar</a:t>
            </a:r>
          </a:p>
        </p:txBody>
      </p:sp>
      <p:sp>
        <p:nvSpPr>
          <p:cNvPr id="2" name="Espaço Reservado para Conteúdo 1"/>
          <p:cNvSpPr>
            <a:spLocks noGrp="1"/>
          </p:cNvSpPr>
          <p:nvPr>
            <p:ph idx="1"/>
          </p:nvPr>
        </p:nvSpPr>
        <p:spPr>
          <a:xfrm>
            <a:off x="1011693" y="5015443"/>
            <a:ext cx="10337467" cy="1102519"/>
          </a:xfrm>
        </p:spPr>
        <p:txBody>
          <a:bodyPr>
            <a:noAutofit/>
          </a:bodyPr>
          <a:lstStyle/>
          <a:p>
            <a:pPr marL="0" indent="0" algn="just">
              <a:buNone/>
            </a:pPr>
            <a:r>
              <a:rPr lang="pt-BR" sz="2000" b="1" dirty="0" smtClean="0">
                <a:solidFill>
                  <a:schemeClr val="tx1"/>
                </a:solidFill>
                <a:latin typeface="Century" panose="02040604050505020304" pitchFamily="18" charset="0"/>
                <a:cs typeface="Arial" panose="020B0604020202020204" pitchFamily="34" charset="0"/>
              </a:rPr>
              <a:t>O </a:t>
            </a:r>
            <a:r>
              <a:rPr lang="pt-BR" sz="2000" b="1" dirty="0">
                <a:solidFill>
                  <a:schemeClr val="tx1"/>
                </a:solidFill>
                <a:latin typeface="Century" panose="02040604050505020304" pitchFamily="18" charset="0"/>
                <a:cs typeface="Arial" panose="020B0604020202020204" pitchFamily="34" charset="0"/>
              </a:rPr>
              <a:t>objetivo do trabalho com a neurociência </a:t>
            </a:r>
            <a:r>
              <a:rPr lang="pt-BR" sz="2000" b="1" dirty="0" smtClean="0">
                <a:solidFill>
                  <a:schemeClr val="tx1"/>
                </a:solidFill>
                <a:latin typeface="Century" panose="02040604050505020304" pitchFamily="18" charset="0"/>
                <a:cs typeface="Arial" panose="020B0604020202020204" pitchFamily="34" charset="0"/>
              </a:rPr>
              <a:t>está associado </a:t>
            </a:r>
            <a:r>
              <a:rPr lang="pt-BR" sz="2000" b="1" dirty="0">
                <a:solidFill>
                  <a:schemeClr val="tx1"/>
                </a:solidFill>
                <a:latin typeface="Century" panose="02040604050505020304" pitchFamily="18" charset="0"/>
                <a:cs typeface="Arial" panose="020B0604020202020204" pitchFamily="34" charset="0"/>
              </a:rPr>
              <a:t>a aprendizagem e ao desenvolvimento cognitivo do ser </a:t>
            </a:r>
            <a:r>
              <a:rPr lang="pt-BR" sz="2000" b="1" dirty="0" smtClean="0">
                <a:solidFill>
                  <a:schemeClr val="tx1"/>
                </a:solidFill>
                <a:latin typeface="Century" panose="02040604050505020304" pitchFamily="18" charset="0"/>
                <a:cs typeface="Arial" panose="020B0604020202020204" pitchFamily="34" charset="0"/>
              </a:rPr>
              <a:t>humano. Nesta etapa, você </a:t>
            </a:r>
            <a:r>
              <a:rPr lang="pt-BR" sz="2000" b="1" dirty="0">
                <a:solidFill>
                  <a:schemeClr val="tx1"/>
                </a:solidFill>
                <a:latin typeface="Century" panose="02040604050505020304" pitchFamily="18" charset="0"/>
                <a:cs typeface="Arial" panose="020B0604020202020204" pitchFamily="34" charset="0"/>
              </a:rPr>
              <a:t>pode testar os seus </a:t>
            </a:r>
            <a:r>
              <a:rPr lang="pt-BR" sz="2000" b="1" dirty="0" smtClean="0">
                <a:solidFill>
                  <a:schemeClr val="tx1"/>
                </a:solidFill>
                <a:latin typeface="Century" panose="02040604050505020304" pitchFamily="18" charset="0"/>
                <a:cs typeface="Arial" panose="020B0604020202020204" pitchFamily="34" charset="0"/>
              </a:rPr>
              <a:t>conhecimentos em interpretação, raciocínio e atenção de </a:t>
            </a:r>
            <a:r>
              <a:rPr lang="pt-BR" sz="2000" b="1" dirty="0">
                <a:solidFill>
                  <a:schemeClr val="tx1"/>
                </a:solidFill>
                <a:latin typeface="Century" panose="02040604050505020304" pitchFamily="18" charset="0"/>
                <a:cs typeface="Arial" panose="020B0604020202020204" pitchFamily="34" charset="0"/>
              </a:rPr>
              <a:t>forma interativa e divertida!</a:t>
            </a:r>
          </a:p>
        </p:txBody>
      </p:sp>
      <p:sp>
        <p:nvSpPr>
          <p:cNvPr id="7" name="Retângulo 6"/>
          <p:cNvSpPr/>
          <p:nvPr/>
        </p:nvSpPr>
        <p:spPr>
          <a:xfrm rot="5400000">
            <a:off x="8877031" y="3569475"/>
            <a:ext cx="6096000" cy="276999"/>
          </a:xfrm>
          <a:prstGeom prst="rect">
            <a:avLst/>
          </a:prstGeom>
        </p:spPr>
        <p:txBody>
          <a:bodyPr>
            <a:spAutoFit/>
          </a:bodyPr>
          <a:lstStyle/>
          <a:p>
            <a:r>
              <a:rPr lang="pt-BR" sz="1200" dirty="0" smtClean="0"/>
              <a:t>Fonte/Gif: https</a:t>
            </a:r>
            <a:r>
              <a:rPr lang="pt-BR" sz="1200" dirty="0"/>
              <a:t>://blog.maxieduca.com.br/wp-content/uploads/2019/07/giphy-5.gif</a:t>
            </a: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120" y="2534923"/>
            <a:ext cx="4020355" cy="2463292"/>
          </a:xfrm>
          <a:prstGeom prst="rect">
            <a:avLst/>
          </a:prstGeom>
        </p:spPr>
      </p:pic>
    </p:spTree>
    <p:extLst>
      <p:ext uri="{BB962C8B-B14F-4D97-AF65-F5344CB8AC3E}">
        <p14:creationId xmlns:p14="http://schemas.microsoft.com/office/powerpoint/2010/main" val="23128567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95401" y="2464183"/>
            <a:ext cx="9601196" cy="3697626"/>
          </a:xfrm>
        </p:spPr>
        <p:txBody>
          <a:bodyPr/>
          <a:lstStyle/>
          <a:p>
            <a:pPr marL="0" lvl="0" indent="0" algn="just">
              <a:spcBef>
                <a:spcPts val="0"/>
              </a:spcBef>
              <a:spcAft>
                <a:spcPts val="0"/>
              </a:spcAft>
              <a:buClrTx/>
              <a:buSzTx/>
              <a:buNone/>
            </a:pPr>
            <a:endParaRPr lang="pt-BR" sz="2800" b="1" dirty="0" smtClean="0">
              <a:solidFill>
                <a:srgbClr val="000000"/>
              </a:solidFill>
              <a:latin typeface="Times New Roman" panose="02020603050405020304" pitchFamily="18" charset="0"/>
              <a:cs typeface="Times New Roman" panose="02020603050405020304" pitchFamily="18" charset="0"/>
            </a:endParaRPr>
          </a:p>
          <a:p>
            <a:pPr marL="0" lvl="0" indent="0" algn="just">
              <a:spcBef>
                <a:spcPts val="0"/>
              </a:spcBef>
              <a:spcAft>
                <a:spcPts val="0"/>
              </a:spcAft>
              <a:buClrTx/>
              <a:buSzTx/>
              <a:buNone/>
            </a:pPr>
            <a:endParaRPr lang="pt-BR" sz="2800" b="1" dirty="0">
              <a:solidFill>
                <a:srgbClr val="000000"/>
              </a:solidFill>
              <a:latin typeface="Times New Roman" panose="02020603050405020304" pitchFamily="18" charset="0"/>
              <a:cs typeface="Times New Roman" panose="02020603050405020304" pitchFamily="18" charset="0"/>
            </a:endParaRPr>
          </a:p>
          <a:p>
            <a:pPr marL="0" lvl="0" indent="0" algn="ctr">
              <a:spcBef>
                <a:spcPts val="0"/>
              </a:spcBef>
              <a:spcAft>
                <a:spcPts val="0"/>
              </a:spcAft>
              <a:buClrTx/>
              <a:buSzTx/>
              <a:buNone/>
            </a:pPr>
            <a:endParaRPr lang="pt-BR" sz="2800" b="1" dirty="0" smtClean="0">
              <a:solidFill>
                <a:srgbClr val="000000"/>
              </a:solidFill>
              <a:latin typeface="Times New Roman" panose="02020603050405020304" pitchFamily="18" charset="0"/>
              <a:cs typeface="Times New Roman" panose="02020603050405020304" pitchFamily="18" charset="0"/>
            </a:endParaRPr>
          </a:p>
          <a:p>
            <a:pPr marL="0" lvl="0" indent="0" algn="just">
              <a:spcBef>
                <a:spcPts val="0"/>
              </a:spcBef>
              <a:spcAft>
                <a:spcPts val="0"/>
              </a:spcAft>
              <a:buClrTx/>
              <a:buSzTx/>
              <a:buNone/>
            </a:pPr>
            <a:endParaRPr lang="pt-BR" dirty="0" smtClean="0">
              <a:solidFill>
                <a:srgbClr val="000000"/>
              </a:solidFill>
              <a:latin typeface="Times New Roman" panose="02020603050405020304" pitchFamily="18" charset="0"/>
              <a:cs typeface="Times New Roman" panose="02020603050405020304" pitchFamily="18" charset="0"/>
            </a:endParaRPr>
          </a:p>
          <a:p>
            <a:pPr marL="0" lvl="0" indent="0" algn="ctr">
              <a:spcBef>
                <a:spcPts val="0"/>
              </a:spcBef>
              <a:spcAft>
                <a:spcPts val="0"/>
              </a:spcAft>
              <a:buClrTx/>
              <a:buSzTx/>
              <a:buNone/>
            </a:pPr>
            <a:r>
              <a:rPr lang="pt-BR" dirty="0" smtClean="0">
                <a:solidFill>
                  <a:srgbClr val="000000"/>
                </a:solidFill>
                <a:latin typeface="Times New Roman" panose="02020603050405020304" pitchFamily="18" charset="0"/>
                <a:cs typeface="Times New Roman" panose="02020603050405020304" pitchFamily="18" charset="0"/>
              </a:rPr>
              <a:t>Seu </a:t>
            </a:r>
            <a:r>
              <a:rPr lang="pt-BR" dirty="0">
                <a:solidFill>
                  <a:srgbClr val="000000"/>
                </a:solidFill>
                <a:latin typeface="Times New Roman" panose="02020603050405020304" pitchFamily="18" charset="0"/>
                <a:cs typeface="Times New Roman" panose="02020603050405020304" pitchFamily="18" charset="0"/>
              </a:rPr>
              <a:t>objetivo é tentar acertar as </a:t>
            </a:r>
            <a:r>
              <a:rPr lang="pt-BR" dirty="0" smtClean="0">
                <a:solidFill>
                  <a:srgbClr val="000000"/>
                </a:solidFill>
                <a:latin typeface="Times New Roman" panose="02020603050405020304" pitchFamily="18" charset="0"/>
                <a:cs typeface="Times New Roman" panose="02020603050405020304" pitchFamily="18" charset="0"/>
              </a:rPr>
              <a:t>perguntas realizadas de acordo com as imagens, </a:t>
            </a:r>
            <a:r>
              <a:rPr lang="pt-BR" dirty="0">
                <a:solidFill>
                  <a:srgbClr val="000000"/>
                </a:solidFill>
                <a:latin typeface="Times New Roman" panose="02020603050405020304" pitchFamily="18" charset="0"/>
                <a:cs typeface="Times New Roman" panose="02020603050405020304" pitchFamily="18" charset="0"/>
              </a:rPr>
              <a:t>clicando </a:t>
            </a:r>
            <a:r>
              <a:rPr lang="pt-BR" dirty="0" smtClean="0">
                <a:solidFill>
                  <a:srgbClr val="000000"/>
                </a:solidFill>
                <a:latin typeface="Times New Roman" panose="02020603050405020304" pitchFamily="18" charset="0"/>
                <a:cs typeface="Times New Roman" panose="02020603050405020304" pitchFamily="18" charset="0"/>
              </a:rPr>
              <a:t>na alternativa </a:t>
            </a:r>
            <a:r>
              <a:rPr lang="pt-BR" dirty="0">
                <a:solidFill>
                  <a:srgbClr val="000000"/>
                </a:solidFill>
                <a:latin typeface="Times New Roman" panose="02020603050405020304" pitchFamily="18" charset="0"/>
                <a:cs typeface="Times New Roman" panose="02020603050405020304" pitchFamily="18" charset="0"/>
              </a:rPr>
              <a:t>que você considera </a:t>
            </a:r>
            <a:r>
              <a:rPr lang="pt-BR" dirty="0" smtClean="0">
                <a:solidFill>
                  <a:srgbClr val="000000"/>
                </a:solidFill>
                <a:latin typeface="Times New Roman" panose="02020603050405020304" pitchFamily="18" charset="0"/>
                <a:cs typeface="Times New Roman" panose="02020603050405020304" pitchFamily="18" charset="0"/>
              </a:rPr>
              <a:t>correta. </a:t>
            </a:r>
            <a:endParaRPr lang="pt-BR" dirty="0">
              <a:solidFill>
                <a:srgbClr val="000000"/>
              </a:solidFill>
              <a:latin typeface="Times New Roman" panose="02020603050405020304" pitchFamily="18" charset="0"/>
              <a:cs typeface="Times New Roman" panose="02020603050405020304" pitchFamily="18" charset="0"/>
            </a:endParaRPr>
          </a:p>
          <a:p>
            <a:pPr marL="0" indent="0" algn="ctr">
              <a:buNone/>
            </a:pPr>
            <a:r>
              <a:rPr lang="pt-BR" b="1" dirty="0">
                <a:solidFill>
                  <a:srgbClr val="FF0000"/>
                </a:solidFill>
              </a:rPr>
              <a:t>ATENÇÃO: O jogo só funciona no Programa PowerPoint.</a:t>
            </a:r>
          </a:p>
          <a:p>
            <a:pPr algn="ctr"/>
            <a:endParaRPr lang="pt-BR" dirty="0"/>
          </a:p>
        </p:txBody>
      </p:sp>
      <p:sp>
        <p:nvSpPr>
          <p:cNvPr id="4" name="Retângulo 3"/>
          <p:cNvSpPr/>
          <p:nvPr/>
        </p:nvSpPr>
        <p:spPr>
          <a:xfrm>
            <a:off x="1224396" y="794391"/>
            <a:ext cx="9743206" cy="1815882"/>
          </a:xfrm>
          <a:prstGeom prst="rect">
            <a:avLst/>
          </a:prstGeom>
        </p:spPr>
        <p:txBody>
          <a:bodyPr wrap="square">
            <a:spAutoFit/>
          </a:bodyPr>
          <a:lstStyle/>
          <a:p>
            <a:pPr algn="ctr">
              <a:lnSpc>
                <a:spcPct val="150000"/>
              </a:lnSpc>
            </a:pPr>
            <a:r>
              <a:rPr lang="pt-BR" sz="16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FIQUE LIGADO !</a:t>
            </a:r>
          </a:p>
          <a:p>
            <a:pPr marL="285750" indent="-285750" algn="just">
              <a:lnSpc>
                <a:spcPct val="150000"/>
              </a:lnSpc>
              <a:buFont typeface="Arial" panose="020B0604020202020204" pitchFamily="34" charset="0"/>
              <a:buChar char="•"/>
            </a:pPr>
            <a:r>
              <a:rPr lang="pt-BR" sz="1600" dirty="0" smtClean="0">
                <a:solidFill>
                  <a:prstClr val="black"/>
                </a:solidFill>
                <a:latin typeface="Times New Roman" panose="02020603050405020304" pitchFamily="18" charset="0"/>
                <a:cs typeface="Times New Roman" panose="02020603050405020304" pitchFamily="18" charset="0"/>
              </a:rPr>
              <a:t>NÃO </a:t>
            </a:r>
            <a:r>
              <a:rPr lang="pt-BR" sz="1600" dirty="0">
                <a:solidFill>
                  <a:prstClr val="black"/>
                </a:solidFill>
                <a:latin typeface="Times New Roman" panose="02020603050405020304" pitchFamily="18" charset="0"/>
                <a:cs typeface="Times New Roman" panose="02020603050405020304" pitchFamily="18" charset="0"/>
              </a:rPr>
              <a:t>HÁ NECESSIDADE DE REALIZAR A IMPRESSÃO DESTE MATERIAL. </a:t>
            </a:r>
          </a:p>
          <a:p>
            <a:pPr marL="285750" indent="-285750" algn="just">
              <a:lnSpc>
                <a:spcPct val="150000"/>
              </a:lnSpc>
              <a:buFont typeface="Arial" panose="020B0604020202020204" pitchFamily="34" charset="0"/>
              <a:buChar char="•"/>
            </a:pPr>
            <a:r>
              <a:rPr lang="pt-BR" sz="1600" dirty="0">
                <a:solidFill>
                  <a:prstClr val="black"/>
                </a:solidFill>
                <a:latin typeface="Times New Roman" panose="02020603050405020304" pitchFamily="18" charset="0"/>
                <a:cs typeface="Times New Roman" panose="02020603050405020304" pitchFamily="18" charset="0"/>
              </a:rPr>
              <a:t>AS ATIVIDADES NÃO SÃO </a:t>
            </a:r>
            <a:r>
              <a:rPr lang="pt-BR" sz="1600" dirty="0" smtClean="0">
                <a:solidFill>
                  <a:prstClr val="black"/>
                </a:solidFill>
                <a:latin typeface="Times New Roman" panose="02020603050405020304" pitchFamily="18" charset="0"/>
                <a:cs typeface="Times New Roman" panose="02020603050405020304" pitchFamily="18" charset="0"/>
              </a:rPr>
              <a:t>OBRIGATÓRIAS.</a:t>
            </a:r>
          </a:p>
          <a:p>
            <a:pPr marL="285750" indent="-285750" algn="just">
              <a:lnSpc>
                <a:spcPct val="150000"/>
              </a:lnSpc>
              <a:buFont typeface="Arial" panose="020B0604020202020204" pitchFamily="34" charset="0"/>
              <a:buChar char="•"/>
            </a:pPr>
            <a:r>
              <a:rPr lang="pt-BR" sz="1600" dirty="0" smtClean="0">
                <a:solidFill>
                  <a:prstClr val="black"/>
                </a:solidFill>
                <a:latin typeface="Times New Roman" panose="02020603050405020304" pitchFamily="18" charset="0"/>
                <a:cs typeface="Times New Roman" panose="02020603050405020304" pitchFamily="18" charset="0"/>
              </a:rPr>
              <a:t>OS </a:t>
            </a:r>
            <a:r>
              <a:rPr lang="pt-BR" sz="1600" dirty="0">
                <a:solidFill>
                  <a:prstClr val="black"/>
                </a:solidFill>
                <a:latin typeface="Times New Roman" panose="02020603050405020304" pitchFamily="18" charset="0"/>
                <a:cs typeface="Times New Roman" panose="02020603050405020304" pitchFamily="18" charset="0"/>
              </a:rPr>
              <a:t>ALUNOS IRÃO REVER ESTAS ATIVIDADES NA VOLTA ÀS AULAS. </a:t>
            </a:r>
            <a:endParaRPr lang="pt-BR" sz="1600" i="1" dirty="0">
              <a:solidFill>
                <a:prstClr val="black"/>
              </a:solidFill>
              <a:latin typeface="Times New Roman" panose="02020603050405020304" pitchFamily="18" charset="0"/>
              <a:cs typeface="Times New Roman" panose="02020603050405020304" pitchFamily="18" charset="0"/>
            </a:endParaRPr>
          </a:p>
          <a:p>
            <a:endParaRPr lang="pt-BR" sz="1600" dirty="0">
              <a:solidFill>
                <a:prstClr val="black"/>
              </a:solidFill>
              <a:latin typeface="Century Gothic" panose="020B0502020202020204"/>
            </a:endParaRPr>
          </a:p>
        </p:txBody>
      </p:sp>
      <p:sp>
        <p:nvSpPr>
          <p:cNvPr id="2" name="Retângulo de cantos arredondados 1"/>
          <p:cNvSpPr/>
          <p:nvPr/>
        </p:nvSpPr>
        <p:spPr>
          <a:xfrm>
            <a:off x="3078092" y="2683145"/>
            <a:ext cx="5532650" cy="79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400" b="1" dirty="0">
                <a:solidFill>
                  <a:srgbClr val="000000"/>
                </a:solidFill>
                <a:latin typeface="Times New Roman" panose="02020603050405020304" pitchFamily="18" charset="0"/>
                <a:cs typeface="Times New Roman" panose="02020603050405020304" pitchFamily="18" charset="0"/>
              </a:rPr>
              <a:t>Como funciona</a:t>
            </a:r>
            <a:r>
              <a:rPr lang="pt-BR" sz="2400" dirty="0">
                <a:solidFill>
                  <a:srgbClr val="000000"/>
                </a:solidFill>
                <a:latin typeface="Times New Roman" panose="02020603050405020304" pitchFamily="18" charset="0"/>
                <a:cs typeface="Times New Roman" panose="02020603050405020304" pitchFamily="18" charset="0"/>
              </a:rPr>
              <a:t>: </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5748" y="869457"/>
            <a:ext cx="1521854" cy="1521854"/>
          </a:xfrm>
          <a:prstGeom prst="rect">
            <a:avLst/>
          </a:prstGeom>
        </p:spPr>
      </p:pic>
      <p:sp>
        <p:nvSpPr>
          <p:cNvPr id="8" name="Retângulo 7"/>
          <p:cNvSpPr/>
          <p:nvPr/>
        </p:nvSpPr>
        <p:spPr>
          <a:xfrm rot="5400000">
            <a:off x="8877031" y="3569475"/>
            <a:ext cx="6096000" cy="276999"/>
          </a:xfrm>
          <a:prstGeom prst="rect">
            <a:avLst/>
          </a:prstGeom>
        </p:spPr>
        <p:txBody>
          <a:bodyPr>
            <a:spAutoFit/>
          </a:bodyPr>
          <a:lstStyle/>
          <a:p>
            <a:r>
              <a:rPr lang="pt-BR" sz="1200" dirty="0" smtClean="0"/>
              <a:t>Fonte/Gif: https</a:t>
            </a:r>
            <a:r>
              <a:rPr lang="pt-BR" sz="1200" dirty="0"/>
              <a:t>://blog.maxieduca.com.br/wp-content/uploads/2019/07/giphy-5.gif</a:t>
            </a:r>
          </a:p>
        </p:txBody>
      </p:sp>
    </p:spTree>
    <p:extLst>
      <p:ext uri="{BB962C8B-B14F-4D97-AF65-F5344CB8AC3E}">
        <p14:creationId xmlns:p14="http://schemas.microsoft.com/office/powerpoint/2010/main" val="1771863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hlinkClick r:id="rId2" action="ppaction://hlinksldjump"/>
            <a:extLst>
              <a:ext uri="{FF2B5EF4-FFF2-40B4-BE49-F238E27FC236}">
                <a16:creationId xmlns="" xmlns:a16="http://schemas.microsoft.com/office/drawing/2014/main" id="{70040930-3118-4B87-AFAE-85577E14FF67}"/>
              </a:ext>
            </a:extLst>
          </p:cNvPr>
          <p:cNvPicPr>
            <a:picLocks noChangeAspect="1"/>
          </p:cNvPicPr>
          <p:nvPr/>
        </p:nvPicPr>
        <p:blipFill>
          <a:blip r:embed="rId3"/>
          <a:stretch>
            <a:fillRect/>
          </a:stretch>
        </p:blipFill>
        <p:spPr>
          <a:xfrm>
            <a:off x="10598727" y="6107185"/>
            <a:ext cx="1304657" cy="676715"/>
          </a:xfrm>
          <a:prstGeom prst="rect">
            <a:avLst/>
          </a:prstGeom>
        </p:spPr>
      </p:pic>
      <p:sp>
        <p:nvSpPr>
          <p:cNvPr id="4" name="Seta: para a Esquerda 3">
            <a:hlinkClick r:id="rId4" action="ppaction://hlinksldjump"/>
            <a:extLst>
              <a:ext uri="{FF2B5EF4-FFF2-40B4-BE49-F238E27FC236}">
                <a16:creationId xmlns="" xmlns:a16="http://schemas.microsoft.com/office/drawing/2014/main" id="{DE63EEE1-2D11-4138-B43B-9AEEC98A6568}"/>
              </a:ext>
            </a:extLst>
          </p:cNvPr>
          <p:cNvSpPr/>
          <p:nvPr/>
        </p:nvSpPr>
        <p:spPr>
          <a:xfrm>
            <a:off x="241677" y="6107185"/>
            <a:ext cx="1304657" cy="613097"/>
          </a:xfrm>
          <a:prstGeom prst="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ln w="0"/>
                <a:solidFill>
                  <a:prstClr val="black"/>
                </a:solidFill>
                <a:effectLst>
                  <a:outerShdw blurRad="38100" dist="19050" dir="2700000" algn="tl" rotWithShape="0">
                    <a:prstClr val="black">
                      <a:alpha val="40000"/>
                    </a:prstClr>
                  </a:outerShdw>
                </a:effectLst>
              </a:rPr>
              <a:t>Página anterior</a:t>
            </a:r>
          </a:p>
        </p:txBody>
      </p:sp>
      <p:sp>
        <p:nvSpPr>
          <p:cNvPr id="21" name="Retângulo 20"/>
          <p:cNvSpPr/>
          <p:nvPr/>
        </p:nvSpPr>
        <p:spPr>
          <a:xfrm>
            <a:off x="2691437" y="1234510"/>
            <a:ext cx="4750018" cy="369332"/>
          </a:xfrm>
          <a:prstGeom prst="rect">
            <a:avLst/>
          </a:prstGeom>
        </p:spPr>
        <p:txBody>
          <a:bodyPr wrap="none">
            <a:spAutoFit/>
          </a:bodyPr>
          <a:lstStyle/>
          <a:p>
            <a:r>
              <a:rPr lang="pt-BR" b="1" dirty="0" smtClean="0">
                <a:solidFill>
                  <a:prstClr val="black"/>
                </a:solidFill>
                <a:latin typeface="Arial" panose="020B0604020202020204" pitchFamily="34" charset="0"/>
                <a:cs typeface="Arial" panose="020B0604020202020204" pitchFamily="34" charset="0"/>
              </a:rPr>
              <a:t>Observe atentamente a imagem </a:t>
            </a:r>
            <a:r>
              <a:rPr lang="pt-BR" b="1" dirty="0">
                <a:solidFill>
                  <a:prstClr val="black"/>
                </a:solidFill>
                <a:latin typeface="Arial" panose="020B0604020202020204" pitchFamily="34" charset="0"/>
                <a:cs typeface="Arial" panose="020B0604020202020204" pitchFamily="34" charset="0"/>
              </a:rPr>
              <a:t>a seguir: </a:t>
            </a:r>
            <a:endParaRPr lang="pt-BR" b="1" dirty="0">
              <a:solidFill>
                <a:prstClr val="black"/>
              </a:solidFill>
            </a:endParaRPr>
          </a:p>
        </p:txBody>
      </p:sp>
      <p:pic>
        <p:nvPicPr>
          <p:cNvPr id="18" name="Imagem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839" y="658249"/>
            <a:ext cx="1521854" cy="1521854"/>
          </a:xfrm>
          <a:prstGeom prst="rect">
            <a:avLst/>
          </a:prstGeom>
        </p:spPr>
      </p:pic>
      <p:sp>
        <p:nvSpPr>
          <p:cNvPr id="19" name="Retângulo 18"/>
          <p:cNvSpPr/>
          <p:nvPr/>
        </p:nvSpPr>
        <p:spPr>
          <a:xfrm rot="5400000">
            <a:off x="8877031" y="3569475"/>
            <a:ext cx="6096000" cy="276999"/>
          </a:xfrm>
          <a:prstGeom prst="rect">
            <a:avLst/>
          </a:prstGeom>
        </p:spPr>
        <p:txBody>
          <a:bodyPr>
            <a:spAutoFit/>
          </a:bodyPr>
          <a:lstStyle/>
          <a:p>
            <a:r>
              <a:rPr lang="pt-BR" sz="1200" dirty="0" smtClean="0">
                <a:solidFill>
                  <a:prstClr val="black"/>
                </a:solidFill>
              </a:rPr>
              <a:t>Fonte/Gif: https</a:t>
            </a:r>
            <a:r>
              <a:rPr lang="pt-BR" sz="1200" dirty="0">
                <a:solidFill>
                  <a:prstClr val="black"/>
                </a:solidFill>
              </a:rPr>
              <a:t>://blog.maxieduca.com.br/wp-content/uploads/2019/07/giphy-5.gif</a:t>
            </a:r>
          </a:p>
        </p:txBody>
      </p:sp>
      <p:pic>
        <p:nvPicPr>
          <p:cNvPr id="17" name="Espaço Reservado para Conteúdo 7"/>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333434" y="2292425"/>
            <a:ext cx="9638780" cy="377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163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hlinkClick r:id="rId3" action="ppaction://hlinksldjump"/>
            <a:extLst>
              <a:ext uri="{FF2B5EF4-FFF2-40B4-BE49-F238E27FC236}">
                <a16:creationId xmlns="" xmlns:a16="http://schemas.microsoft.com/office/drawing/2014/main" id="{70040930-3118-4B87-AFAE-85577E14FF67}"/>
              </a:ext>
            </a:extLst>
          </p:cNvPr>
          <p:cNvPicPr>
            <a:picLocks noChangeAspect="1"/>
          </p:cNvPicPr>
          <p:nvPr/>
        </p:nvPicPr>
        <p:blipFill>
          <a:blip r:embed="rId4"/>
          <a:stretch>
            <a:fillRect/>
          </a:stretch>
        </p:blipFill>
        <p:spPr>
          <a:xfrm>
            <a:off x="10598727" y="6107185"/>
            <a:ext cx="1304657" cy="676715"/>
          </a:xfrm>
          <a:prstGeom prst="rect">
            <a:avLst/>
          </a:prstGeom>
        </p:spPr>
      </p:pic>
      <p:sp>
        <p:nvSpPr>
          <p:cNvPr id="4" name="Seta: para a Esquerda 3">
            <a:hlinkClick r:id="rId5" action="ppaction://hlinksldjump"/>
            <a:extLst>
              <a:ext uri="{FF2B5EF4-FFF2-40B4-BE49-F238E27FC236}">
                <a16:creationId xmlns="" xmlns:a16="http://schemas.microsoft.com/office/drawing/2014/main" id="{DE63EEE1-2D11-4138-B43B-9AEEC98A6568}"/>
              </a:ext>
            </a:extLst>
          </p:cNvPr>
          <p:cNvSpPr/>
          <p:nvPr/>
        </p:nvSpPr>
        <p:spPr>
          <a:xfrm>
            <a:off x="196964" y="6135542"/>
            <a:ext cx="1304657" cy="613097"/>
          </a:xfrm>
          <a:prstGeom prst="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ln w="0"/>
                <a:solidFill>
                  <a:schemeClr val="tx1"/>
                </a:solidFill>
                <a:effectLst>
                  <a:outerShdw blurRad="38100" dist="19050" dir="2700000" algn="tl" rotWithShape="0">
                    <a:schemeClr val="dk1">
                      <a:alpha val="40000"/>
                    </a:schemeClr>
                  </a:outerShdw>
                </a:effectLst>
              </a:rPr>
              <a:t>Página anterior</a:t>
            </a:r>
          </a:p>
        </p:txBody>
      </p:sp>
      <p:sp>
        <p:nvSpPr>
          <p:cNvPr id="7" name="Retângulo: Cantos Arredondados 6">
            <a:extLst>
              <a:ext uri="{FF2B5EF4-FFF2-40B4-BE49-F238E27FC236}">
                <a16:creationId xmlns="" xmlns:a16="http://schemas.microsoft.com/office/drawing/2014/main" id="{FCC3788D-60D5-40B5-B7FC-5FD6683EB533}"/>
              </a:ext>
            </a:extLst>
          </p:cNvPr>
          <p:cNvSpPr/>
          <p:nvPr/>
        </p:nvSpPr>
        <p:spPr>
          <a:xfrm>
            <a:off x="2443971" y="3326817"/>
            <a:ext cx="2130803" cy="335559"/>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laranja</a:t>
            </a:r>
            <a:endParaRPr lang="pt-BR" dirty="0"/>
          </a:p>
        </p:txBody>
      </p:sp>
      <p:sp>
        <p:nvSpPr>
          <p:cNvPr id="5" name="Elipse 4">
            <a:extLst>
              <a:ext uri="{FF2B5EF4-FFF2-40B4-BE49-F238E27FC236}">
                <a16:creationId xmlns="" xmlns:a16="http://schemas.microsoft.com/office/drawing/2014/main" id="{37B24E76-A9FA-48C6-A18D-B3EC6ED3A4C9}"/>
              </a:ext>
            </a:extLst>
          </p:cNvPr>
          <p:cNvSpPr/>
          <p:nvPr/>
        </p:nvSpPr>
        <p:spPr>
          <a:xfrm>
            <a:off x="1634205" y="3290657"/>
            <a:ext cx="419450" cy="394282"/>
          </a:xfrm>
          <a:prstGeom prst="ellipse">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n w="0"/>
                <a:solidFill>
                  <a:schemeClr val="tx1"/>
                </a:solidFill>
                <a:effectLst>
                  <a:outerShdw blurRad="38100" dist="19050" dir="2700000" algn="tl" rotWithShape="0">
                    <a:schemeClr val="dk1">
                      <a:alpha val="40000"/>
                    </a:schemeClr>
                  </a:outerShdw>
                </a:effectLst>
              </a:rPr>
              <a:t>A</a:t>
            </a:r>
          </a:p>
        </p:txBody>
      </p:sp>
      <p:sp>
        <p:nvSpPr>
          <p:cNvPr id="9" name="Retângulo: Cantos Arredondados 8">
            <a:extLst>
              <a:ext uri="{FF2B5EF4-FFF2-40B4-BE49-F238E27FC236}">
                <a16:creationId xmlns="" xmlns:a16="http://schemas.microsoft.com/office/drawing/2014/main" id="{ABF03409-4DF1-46AE-B55B-B844C2C131A2}"/>
              </a:ext>
            </a:extLst>
          </p:cNvPr>
          <p:cNvSpPr/>
          <p:nvPr/>
        </p:nvSpPr>
        <p:spPr>
          <a:xfrm>
            <a:off x="2438611" y="4329610"/>
            <a:ext cx="2130803" cy="335559"/>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verde</a:t>
            </a:r>
            <a:endParaRPr lang="pt-BR" dirty="0"/>
          </a:p>
        </p:txBody>
      </p:sp>
      <p:sp>
        <p:nvSpPr>
          <p:cNvPr id="10" name="Elipse 9">
            <a:extLst>
              <a:ext uri="{FF2B5EF4-FFF2-40B4-BE49-F238E27FC236}">
                <a16:creationId xmlns="" xmlns:a16="http://schemas.microsoft.com/office/drawing/2014/main" id="{25990D39-0E79-4CFD-A192-7ADFF1CE4DA1}"/>
              </a:ext>
            </a:extLst>
          </p:cNvPr>
          <p:cNvSpPr/>
          <p:nvPr/>
        </p:nvSpPr>
        <p:spPr>
          <a:xfrm>
            <a:off x="1639519" y="4270887"/>
            <a:ext cx="419450" cy="394282"/>
          </a:xfrm>
          <a:prstGeom prst="ellipse">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n w="0"/>
                <a:solidFill>
                  <a:schemeClr val="tx1"/>
                </a:solidFill>
                <a:effectLst>
                  <a:outerShdw blurRad="38100" dist="19050" dir="2700000" algn="tl" rotWithShape="0">
                    <a:schemeClr val="dk1">
                      <a:alpha val="40000"/>
                    </a:schemeClr>
                  </a:outerShdw>
                </a:effectLst>
              </a:rPr>
              <a:t>B</a:t>
            </a:r>
          </a:p>
        </p:txBody>
      </p:sp>
      <p:sp>
        <p:nvSpPr>
          <p:cNvPr id="11" name="Retângulo: Cantos Arredondados 10">
            <a:extLst>
              <a:ext uri="{FF2B5EF4-FFF2-40B4-BE49-F238E27FC236}">
                <a16:creationId xmlns="" xmlns:a16="http://schemas.microsoft.com/office/drawing/2014/main" id="{3C5DF113-9F73-4D16-BCDF-C38A436D5271}"/>
              </a:ext>
            </a:extLst>
          </p:cNvPr>
          <p:cNvSpPr/>
          <p:nvPr/>
        </p:nvSpPr>
        <p:spPr>
          <a:xfrm>
            <a:off x="7356591" y="3290657"/>
            <a:ext cx="2130803" cy="335559"/>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amarelo</a:t>
            </a:r>
            <a:endParaRPr lang="pt-BR" dirty="0"/>
          </a:p>
        </p:txBody>
      </p:sp>
      <p:sp>
        <p:nvSpPr>
          <p:cNvPr id="12" name="Elipse 11">
            <a:extLst>
              <a:ext uri="{FF2B5EF4-FFF2-40B4-BE49-F238E27FC236}">
                <a16:creationId xmlns="" xmlns:a16="http://schemas.microsoft.com/office/drawing/2014/main" id="{DD8B4EB3-0DAA-4808-B82F-D628E4D89D97}"/>
              </a:ext>
            </a:extLst>
          </p:cNvPr>
          <p:cNvSpPr/>
          <p:nvPr/>
        </p:nvSpPr>
        <p:spPr>
          <a:xfrm>
            <a:off x="6683696" y="3262978"/>
            <a:ext cx="419450" cy="394282"/>
          </a:xfrm>
          <a:prstGeom prst="ellipse">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n w="0"/>
                <a:solidFill>
                  <a:schemeClr val="tx1"/>
                </a:solidFill>
                <a:effectLst>
                  <a:outerShdw blurRad="38100" dist="19050" dir="2700000" algn="tl" rotWithShape="0">
                    <a:schemeClr val="dk1">
                      <a:alpha val="40000"/>
                    </a:schemeClr>
                  </a:outerShdw>
                </a:effectLst>
              </a:rPr>
              <a:t>C</a:t>
            </a:r>
          </a:p>
        </p:txBody>
      </p:sp>
      <p:sp>
        <p:nvSpPr>
          <p:cNvPr id="13" name="Retângulo: Cantos Arredondados 12">
            <a:extLst>
              <a:ext uri="{FF2B5EF4-FFF2-40B4-BE49-F238E27FC236}">
                <a16:creationId xmlns="" xmlns:a16="http://schemas.microsoft.com/office/drawing/2014/main" id="{732C2EBA-6958-4F57-BDAE-7D348D1DC181}"/>
              </a:ext>
            </a:extLst>
          </p:cNvPr>
          <p:cNvSpPr/>
          <p:nvPr/>
        </p:nvSpPr>
        <p:spPr>
          <a:xfrm>
            <a:off x="7356590" y="4300249"/>
            <a:ext cx="2130803" cy="335559"/>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roxo</a:t>
            </a:r>
            <a:endParaRPr lang="pt-BR" dirty="0">
              <a:ln w="0"/>
              <a:solidFill>
                <a:schemeClr val="tx1"/>
              </a:solidFill>
              <a:effectLst>
                <a:outerShdw blurRad="38100" dist="19050" dir="2700000" algn="tl" rotWithShape="0">
                  <a:schemeClr val="dk1">
                    <a:alpha val="40000"/>
                  </a:schemeClr>
                </a:outerShdw>
              </a:effectLst>
            </a:endParaRPr>
          </a:p>
        </p:txBody>
      </p:sp>
      <p:sp>
        <p:nvSpPr>
          <p:cNvPr id="14" name="Elipse 13">
            <a:extLst>
              <a:ext uri="{FF2B5EF4-FFF2-40B4-BE49-F238E27FC236}">
                <a16:creationId xmlns="" xmlns:a16="http://schemas.microsoft.com/office/drawing/2014/main" id="{17E194FB-B22A-4882-9FE1-F6D7B1A88348}"/>
              </a:ext>
            </a:extLst>
          </p:cNvPr>
          <p:cNvSpPr/>
          <p:nvPr/>
        </p:nvSpPr>
        <p:spPr>
          <a:xfrm>
            <a:off x="6683696" y="4270887"/>
            <a:ext cx="419450" cy="394282"/>
          </a:xfrm>
          <a:prstGeom prst="ellipse">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n w="0"/>
                <a:solidFill>
                  <a:schemeClr val="tx1"/>
                </a:solidFill>
                <a:effectLst>
                  <a:outerShdw blurRad="38100" dist="19050" dir="2700000" algn="tl" rotWithShape="0">
                    <a:schemeClr val="dk1">
                      <a:alpha val="40000"/>
                    </a:schemeClr>
                  </a:outerShdw>
                </a:effectLst>
              </a:rPr>
              <a:t>D</a:t>
            </a:r>
          </a:p>
        </p:txBody>
      </p:sp>
      <p:sp>
        <p:nvSpPr>
          <p:cNvPr id="2" name="Retângulo de cantos arredondados 1"/>
          <p:cNvSpPr/>
          <p:nvPr/>
        </p:nvSpPr>
        <p:spPr>
          <a:xfrm>
            <a:off x="2909566" y="2120312"/>
            <a:ext cx="6285950" cy="604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a:solidFill>
                  <a:prstClr val="black"/>
                </a:solidFill>
                <a:latin typeface="Arial" panose="020B0604020202020204" pitchFamily="34" charset="0"/>
                <a:cs typeface="Arial" panose="020B0604020202020204" pitchFamily="34" charset="0"/>
              </a:rPr>
              <a:t>A </a:t>
            </a:r>
            <a:r>
              <a:rPr lang="pt-BR" b="1" u="sng">
                <a:solidFill>
                  <a:prstClr val="black"/>
                </a:solidFill>
                <a:latin typeface="Arial" panose="020B0604020202020204" pitchFamily="34" charset="0"/>
                <a:cs typeface="Arial" panose="020B0604020202020204" pitchFamily="34" charset="0"/>
              </a:rPr>
              <a:t>cor</a:t>
            </a:r>
            <a:r>
              <a:rPr lang="pt-BR">
                <a:solidFill>
                  <a:prstClr val="black"/>
                </a:solidFill>
                <a:latin typeface="Arial" panose="020B0604020202020204" pitchFamily="34" charset="0"/>
                <a:cs typeface="Arial" panose="020B0604020202020204" pitchFamily="34" charset="0"/>
              </a:rPr>
              <a:t> que </a:t>
            </a:r>
            <a:r>
              <a:rPr lang="pt-BR" b="1" u="sng">
                <a:solidFill>
                  <a:prstClr val="black"/>
                </a:solidFill>
                <a:latin typeface="Arial" panose="020B0604020202020204" pitchFamily="34" charset="0"/>
                <a:cs typeface="Arial" panose="020B0604020202020204" pitchFamily="34" charset="0"/>
              </a:rPr>
              <a:t>não</a:t>
            </a:r>
            <a:r>
              <a:rPr lang="pt-BR">
                <a:solidFill>
                  <a:prstClr val="black"/>
                </a:solidFill>
                <a:latin typeface="Arial" panose="020B0604020202020204" pitchFamily="34" charset="0"/>
                <a:cs typeface="Arial" panose="020B0604020202020204" pitchFamily="34" charset="0"/>
              </a:rPr>
              <a:t> aparece na imagem é:</a:t>
            </a:r>
            <a:endParaRPr lang="pt-BR" dirty="0">
              <a:solidFill>
                <a:prstClr val="black"/>
              </a:solidFill>
            </a:endParaRPr>
          </a:p>
        </p:txBody>
      </p:sp>
      <p:pic>
        <p:nvPicPr>
          <p:cNvPr id="18" name="Imagem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2414" y="872218"/>
            <a:ext cx="1192646" cy="1192646"/>
          </a:xfrm>
          <a:prstGeom prst="rect">
            <a:avLst/>
          </a:prstGeom>
        </p:spPr>
      </p:pic>
      <p:sp>
        <p:nvSpPr>
          <p:cNvPr id="31" name="Retângulo 30"/>
          <p:cNvSpPr/>
          <p:nvPr/>
        </p:nvSpPr>
        <p:spPr>
          <a:xfrm rot="5400000">
            <a:off x="8877031" y="3569475"/>
            <a:ext cx="6096000" cy="276999"/>
          </a:xfrm>
          <a:prstGeom prst="rect">
            <a:avLst/>
          </a:prstGeom>
        </p:spPr>
        <p:txBody>
          <a:bodyPr>
            <a:spAutoFit/>
          </a:bodyPr>
          <a:lstStyle/>
          <a:p>
            <a:r>
              <a:rPr lang="pt-BR" sz="1200" dirty="0" smtClean="0"/>
              <a:t>Fonte/Gif: https</a:t>
            </a:r>
            <a:r>
              <a:rPr lang="pt-BR" sz="1200" dirty="0"/>
              <a:t>://blog.maxieduca.com.br/wp-content/uploads/2019/07/giphy-5.gif</a:t>
            </a:r>
          </a:p>
        </p:txBody>
      </p:sp>
      <p:sp>
        <p:nvSpPr>
          <p:cNvPr id="27" name="Retângulo 26"/>
          <p:cNvSpPr/>
          <p:nvPr/>
        </p:nvSpPr>
        <p:spPr>
          <a:xfrm>
            <a:off x="2393446" y="1218198"/>
            <a:ext cx="3082895" cy="369332"/>
          </a:xfrm>
          <a:prstGeom prst="rect">
            <a:avLst/>
          </a:prstGeom>
        </p:spPr>
        <p:txBody>
          <a:bodyPr wrap="none">
            <a:spAutoFit/>
          </a:bodyPr>
          <a:lstStyle/>
          <a:p>
            <a:r>
              <a:rPr lang="pt-BR" b="1" dirty="0" smtClean="0">
                <a:solidFill>
                  <a:prstClr val="black"/>
                </a:solidFill>
                <a:latin typeface="Arial" panose="020B0604020202020204" pitchFamily="34" charset="0"/>
                <a:cs typeface="Arial" panose="020B0604020202020204" pitchFamily="34" charset="0"/>
              </a:rPr>
              <a:t>Agora, pense e responda: </a:t>
            </a:r>
            <a:endParaRPr lang="pt-BR" b="1" dirty="0">
              <a:solidFill>
                <a:prstClr val="black"/>
              </a:solidFill>
            </a:endParaRPr>
          </a:p>
        </p:txBody>
      </p:sp>
    </p:spTree>
    <p:extLst>
      <p:ext uri="{BB962C8B-B14F-4D97-AF65-F5344CB8AC3E}">
        <p14:creationId xmlns:p14="http://schemas.microsoft.com/office/powerpoint/2010/main" val="21545454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7"/>
                                        </p:tgtEl>
                                        <p:attrNameLst>
                                          <p:attrName>fillcolor</p:attrName>
                                        </p:attrNameLst>
                                      </p:cBhvr>
                                      <p:to>
                                        <a:srgbClr val="FF0000"/>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0"/>
                                        </p:tgtEl>
                                        <p:attrNameLst>
                                          <p:attrName>fillcolor</p:attrName>
                                        </p:attrNameLst>
                                      </p:cBhvr>
                                      <p:to>
                                        <a:srgbClr val="FF0000"/>
                                      </p:to>
                                    </p:animClr>
                                    <p:set>
                                      <p:cBhvr>
                                        <p:cTn id="18" dur="2000" fill="hold"/>
                                        <p:tgtEl>
                                          <p:spTgt spid="10"/>
                                        </p:tgtEl>
                                        <p:attrNameLst>
                                          <p:attrName>fill.type</p:attrName>
                                        </p:attrNameLst>
                                      </p:cBhvr>
                                      <p:to>
                                        <p:strVal val="solid"/>
                                      </p:to>
                                    </p:set>
                                    <p:set>
                                      <p:cBhvr>
                                        <p:cTn id="19" dur="2000" fill="hold"/>
                                        <p:tgtEl>
                                          <p:spTgt spid="10"/>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9"/>
                                        </p:tgtEl>
                                        <p:attrNameLst>
                                          <p:attrName>fillcolor</p:attrName>
                                        </p:attrNameLst>
                                      </p:cBhvr>
                                      <p:to>
                                        <a:srgbClr val="FF0000"/>
                                      </p:to>
                                    </p:animClr>
                                    <p:set>
                                      <p:cBhvr>
                                        <p:cTn id="22" dur="2000" fill="hold"/>
                                        <p:tgtEl>
                                          <p:spTgt spid="9"/>
                                        </p:tgtEl>
                                        <p:attrNameLst>
                                          <p:attrName>fill.type</p:attrName>
                                        </p:attrNameLst>
                                      </p:cBhvr>
                                      <p:to>
                                        <p:strVal val="solid"/>
                                      </p:to>
                                    </p:set>
                                    <p:set>
                                      <p:cBhvr>
                                        <p:cTn id="23" dur="200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2"/>
                                        </p:tgtEl>
                                        <p:attrNameLst>
                                          <p:attrName>fillcolor</p:attrName>
                                        </p:attrNameLst>
                                      </p:cBhvr>
                                      <p:to>
                                        <a:srgbClr val="00B050"/>
                                      </p:to>
                                    </p:animClr>
                                    <p:set>
                                      <p:cBhvr>
                                        <p:cTn id="29" dur="2000" fill="hold"/>
                                        <p:tgtEl>
                                          <p:spTgt spid="12"/>
                                        </p:tgtEl>
                                        <p:attrNameLst>
                                          <p:attrName>fill.type</p:attrName>
                                        </p:attrNameLst>
                                      </p:cBhvr>
                                      <p:to>
                                        <p:strVal val="solid"/>
                                      </p:to>
                                    </p:set>
                                    <p:set>
                                      <p:cBhvr>
                                        <p:cTn id="30" dur="2000" fill="hold"/>
                                        <p:tgtEl>
                                          <p:spTgt spid="1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applause.wav"/>
                                        </p:tgtEl>
                                      </p:cMediaNode>
                                    </p:audio>
                                  </p:subTnLst>
                                </p:cTn>
                              </p:par>
                              <p:par>
                                <p:cTn id="31" presetID="1" presetClass="emph" presetSubtype="2" fill="hold" nodeType="withEffect">
                                  <p:stCondLst>
                                    <p:cond delay="0"/>
                                  </p:stCondLst>
                                  <p:childTnLst>
                                    <p:animClr clrSpc="rgb" dir="cw">
                                      <p:cBhvr>
                                        <p:cTn id="32" dur="2000" fill="hold"/>
                                        <p:tgtEl>
                                          <p:spTgt spid="11"/>
                                        </p:tgtEl>
                                        <p:attrNameLst>
                                          <p:attrName>fillcolor</p:attrName>
                                        </p:attrNameLst>
                                      </p:cBhvr>
                                      <p:to>
                                        <a:srgbClr val="00B050"/>
                                      </p:to>
                                    </p:animClr>
                                    <p:set>
                                      <p:cBhvr>
                                        <p:cTn id="33" dur="2000" fill="hold"/>
                                        <p:tgtEl>
                                          <p:spTgt spid="11"/>
                                        </p:tgtEl>
                                        <p:attrNameLst>
                                          <p:attrName>fill.type</p:attrName>
                                        </p:attrNameLst>
                                      </p:cBhvr>
                                      <p:to>
                                        <p:strVal val="solid"/>
                                      </p:to>
                                    </p:set>
                                    <p:set>
                                      <p:cBhvr>
                                        <p:cTn id="34" dur="2000" fill="hold"/>
                                        <p:tgtEl>
                                          <p:spTgt spid="11"/>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4"/>
                                        </p:tgtEl>
                                        <p:attrNameLst>
                                          <p:attrName>fillcolor</p:attrName>
                                        </p:attrNameLst>
                                      </p:cBhvr>
                                      <p:to>
                                        <a:srgbClr val="FF0000"/>
                                      </p:to>
                                    </p:animClr>
                                    <p:set>
                                      <p:cBhvr>
                                        <p:cTn id="40" dur="2000" fill="hold"/>
                                        <p:tgtEl>
                                          <p:spTgt spid="14"/>
                                        </p:tgtEl>
                                        <p:attrNameLst>
                                          <p:attrName>fill.type</p:attrName>
                                        </p:attrNameLst>
                                      </p:cBhvr>
                                      <p:to>
                                        <p:strVal val="solid"/>
                                      </p:to>
                                    </p:set>
                                    <p:set>
                                      <p:cBhvr>
                                        <p:cTn id="41" dur="2000" fill="hold"/>
                                        <p:tgtEl>
                                          <p:spTgt spid="14"/>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13"/>
                                        </p:tgtEl>
                                        <p:attrNameLst>
                                          <p:attrName>fillcolor</p:attrName>
                                        </p:attrNameLst>
                                      </p:cBhvr>
                                      <p:to>
                                        <a:srgbClr val="FF0000"/>
                                      </p:to>
                                    </p:animClr>
                                    <p:set>
                                      <p:cBhvr>
                                        <p:cTn id="44" dur="2000" fill="hold"/>
                                        <p:tgtEl>
                                          <p:spTgt spid="13"/>
                                        </p:tgtEl>
                                        <p:attrNameLst>
                                          <p:attrName>fill.type</p:attrName>
                                        </p:attrNameLst>
                                      </p:cBhvr>
                                      <p:to>
                                        <p:strVal val="solid"/>
                                      </p:to>
                                    </p:set>
                                    <p:set>
                                      <p:cBhvr>
                                        <p:cTn id="45" dur="2000" fill="hold"/>
                                        <p:tgtEl>
                                          <p:spTgt spid="13"/>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002971" y="623457"/>
            <a:ext cx="2389910" cy="696192"/>
          </a:xfrm>
        </p:spPr>
        <p:txBody>
          <a:bodyPr>
            <a:normAutofit/>
          </a:bodyPr>
          <a:lstStyle/>
          <a:p>
            <a:r>
              <a:rPr lang="pt-BR" sz="2000" b="1" dirty="0"/>
              <a:t>                        </a:t>
            </a:r>
          </a:p>
        </p:txBody>
      </p:sp>
      <p:sp>
        <p:nvSpPr>
          <p:cNvPr id="7" name="Seta: para a Esquerda 6">
            <a:hlinkClick r:id="rId2" action="ppaction://hlinksldjump"/>
            <a:extLst>
              <a:ext uri="{FF2B5EF4-FFF2-40B4-BE49-F238E27FC236}">
                <a16:creationId xmlns="" xmlns:a16="http://schemas.microsoft.com/office/drawing/2014/main" id="{59B1B3D6-CE24-4463-AAC3-52B028EF1198}"/>
              </a:ext>
            </a:extLst>
          </p:cNvPr>
          <p:cNvSpPr/>
          <p:nvPr/>
        </p:nvSpPr>
        <p:spPr>
          <a:xfrm>
            <a:off x="274237" y="6101964"/>
            <a:ext cx="1304657" cy="613097"/>
          </a:xfrm>
          <a:prstGeom prst="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ln w="0"/>
                <a:solidFill>
                  <a:schemeClr val="tx1"/>
                </a:solidFill>
                <a:effectLst>
                  <a:outerShdw blurRad="38100" dist="19050" dir="2700000" algn="tl" rotWithShape="0">
                    <a:schemeClr val="dk1">
                      <a:alpha val="40000"/>
                    </a:schemeClr>
                  </a:outerShdw>
                </a:effectLst>
              </a:rPr>
              <a:t>Página anterior</a:t>
            </a:r>
          </a:p>
        </p:txBody>
      </p:sp>
      <p:pic>
        <p:nvPicPr>
          <p:cNvPr id="8" name="Imagem 7">
            <a:hlinkClick r:id="rId3" action="ppaction://hlinksldjump"/>
            <a:extLst>
              <a:ext uri="{FF2B5EF4-FFF2-40B4-BE49-F238E27FC236}">
                <a16:creationId xmlns="" xmlns:a16="http://schemas.microsoft.com/office/drawing/2014/main" id="{5A1F09AF-6676-45E5-9BFA-0A05827B3881}"/>
              </a:ext>
            </a:extLst>
          </p:cNvPr>
          <p:cNvPicPr>
            <a:picLocks noChangeAspect="1"/>
          </p:cNvPicPr>
          <p:nvPr/>
        </p:nvPicPr>
        <p:blipFill>
          <a:blip r:embed="rId4"/>
          <a:stretch>
            <a:fillRect/>
          </a:stretch>
        </p:blipFill>
        <p:spPr>
          <a:xfrm>
            <a:off x="10670012" y="6043567"/>
            <a:ext cx="1304657" cy="676715"/>
          </a:xfrm>
          <a:prstGeom prst="rect">
            <a:avLst/>
          </a:prstGeom>
        </p:spPr>
      </p:pic>
      <p:sp>
        <p:nvSpPr>
          <p:cNvPr id="3" name="Retângulo de cantos arredondados 2"/>
          <p:cNvSpPr/>
          <p:nvPr/>
        </p:nvSpPr>
        <p:spPr>
          <a:xfrm>
            <a:off x="3002971" y="1129321"/>
            <a:ext cx="8148320" cy="731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endParaRPr lang="pt-BR" sz="2400" dirty="0" smtClean="0">
              <a:solidFill>
                <a:schemeClr val="tx1"/>
              </a:solidFill>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r>
              <a:rPr lang="pt-BR" sz="2400" dirty="0" smtClean="0">
                <a:solidFill>
                  <a:schemeClr val="tx1"/>
                </a:solidFill>
                <a:latin typeface="Arial" panose="020B0604020202020204" pitchFamily="34" charset="0"/>
                <a:cs typeface="Arial" panose="020B0604020202020204" pitchFamily="34" charset="0"/>
              </a:rPr>
              <a:t>Atenção!</a:t>
            </a:r>
            <a:r>
              <a:rPr lang="pt-BR" altLang="pt-BR" sz="2400" dirty="0">
                <a:solidFill>
                  <a:schemeClr val="tx1"/>
                </a:solidFill>
                <a:latin typeface="Arial" panose="020B0604020202020204" pitchFamily="34" charset="0"/>
                <a:cs typeface="Arial" panose="020B0604020202020204" pitchFamily="34" charset="0"/>
              </a:rPr>
              <a:t> Memorize este quadro com objetos durante dois minutos.</a:t>
            </a:r>
          </a:p>
          <a:p>
            <a:pPr lvl="0" algn="ctr"/>
            <a:r>
              <a:rPr lang="pt-BR" sz="2400" dirty="0" smtClean="0">
                <a:solidFill>
                  <a:schemeClr val="tx1"/>
                </a:solidFill>
                <a:latin typeface="Arial" panose="020B0604020202020204" pitchFamily="34" charset="0"/>
                <a:cs typeface="Arial" panose="020B0604020202020204" pitchFamily="34" charset="0"/>
              </a:rPr>
              <a:t> </a:t>
            </a:r>
            <a:endParaRPr lang="pt-BR" sz="2400" dirty="0">
              <a:solidFill>
                <a:schemeClr val="tx1"/>
              </a:solidFill>
              <a:latin typeface="Arial" panose="020B0604020202020204" pitchFamily="34" charset="0"/>
              <a:cs typeface="Arial" panose="020B0604020202020204" pitchFamily="34" charset="0"/>
            </a:endParaRPr>
          </a:p>
        </p:txBody>
      </p:sp>
      <p:pic>
        <p:nvPicPr>
          <p:cNvPr id="17" name="Imagem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4458" y="882116"/>
            <a:ext cx="1495049" cy="1192646"/>
          </a:xfrm>
          <a:prstGeom prst="rect">
            <a:avLst/>
          </a:prstGeom>
        </p:spPr>
      </p:pic>
      <p:sp>
        <p:nvSpPr>
          <p:cNvPr id="2" name="Rectangle 1"/>
          <p:cNvSpPr>
            <a:spLocks noChangeArrowheads="1"/>
          </p:cNvSpPr>
          <p:nvPr/>
        </p:nvSpPr>
        <p:spPr bwMode="auto">
          <a:xfrm>
            <a:off x="0" y="43934"/>
            <a:ext cx="296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262626"/>
                </a:solidFill>
                <a:effectLst/>
                <a:latin typeface="Georgia" panose="02040502050405020303" pitchFamily="18" charset="0"/>
              </a:rPr>
              <a:t>  </a:t>
            </a:r>
            <a:endParaRPr kumimoji="0" lang="pt-BR" altLang="pt-BR" sz="10100" b="0" i="0" u="none" strike="noStrike" cap="none" normalizeH="0" baseline="0" dirty="0" smtClean="0">
              <a:ln>
                <a:noFill/>
              </a:ln>
              <a:solidFill>
                <a:srgbClr val="262626"/>
              </a:solidFill>
              <a:effectLst/>
              <a:latin typeface="Georgia" panose="02040502050405020303" pitchFamily="18" charset="0"/>
            </a:endParaRPr>
          </a:p>
        </p:txBody>
      </p:sp>
      <p:pic>
        <p:nvPicPr>
          <p:cNvPr id="2050" name="Picture 2" descr="imagen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1982" y="2820749"/>
            <a:ext cx="8578237" cy="3020254"/>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1716999" y="6431850"/>
            <a:ext cx="8814908" cy="369332"/>
          </a:xfrm>
          <a:prstGeom prst="rect">
            <a:avLst/>
          </a:prstGeom>
        </p:spPr>
        <p:txBody>
          <a:bodyPr wrap="square">
            <a:spAutoFit/>
          </a:bodyPr>
          <a:lstStyle/>
          <a:p>
            <a:r>
              <a:rPr lang="pt-BR" b="1" dirty="0" smtClean="0">
                <a:hlinkClick r:id="rId7"/>
              </a:rPr>
              <a:t>Disponível em: https</a:t>
            </a:r>
            <a:r>
              <a:rPr lang="pt-BR" b="1" dirty="0">
                <a:hlinkClick r:id="rId7"/>
              </a:rPr>
              <a:t>://observador.pt/2016/05/17/teste-15-desafios-exercitar-cerebro/</a:t>
            </a:r>
            <a:endParaRPr lang="pt-BR" b="1" dirty="0"/>
          </a:p>
        </p:txBody>
      </p:sp>
    </p:spTree>
    <p:extLst>
      <p:ext uri="{BB962C8B-B14F-4D97-AF65-F5344CB8AC3E}">
        <p14:creationId xmlns:p14="http://schemas.microsoft.com/office/powerpoint/2010/main" val="9506764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002971" y="623457"/>
            <a:ext cx="2389910" cy="696192"/>
          </a:xfrm>
        </p:spPr>
        <p:txBody>
          <a:bodyPr>
            <a:normAutofit/>
          </a:bodyPr>
          <a:lstStyle/>
          <a:p>
            <a:r>
              <a:rPr lang="pt-BR" sz="2000" b="1" dirty="0"/>
              <a:t>                        </a:t>
            </a:r>
          </a:p>
        </p:txBody>
      </p:sp>
      <p:sp>
        <p:nvSpPr>
          <p:cNvPr id="7" name="Seta: para a Esquerda 6">
            <a:hlinkClick r:id="rId2" action="ppaction://hlinksldjump"/>
            <a:extLst>
              <a:ext uri="{FF2B5EF4-FFF2-40B4-BE49-F238E27FC236}">
                <a16:creationId xmlns="" xmlns:a16="http://schemas.microsoft.com/office/drawing/2014/main" id="{59B1B3D6-CE24-4463-AAC3-52B028EF1198}"/>
              </a:ext>
            </a:extLst>
          </p:cNvPr>
          <p:cNvSpPr/>
          <p:nvPr/>
        </p:nvSpPr>
        <p:spPr>
          <a:xfrm>
            <a:off x="151754" y="6168830"/>
            <a:ext cx="1304657" cy="613097"/>
          </a:xfrm>
          <a:prstGeom prst="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ln w="0"/>
                <a:solidFill>
                  <a:prstClr val="black"/>
                </a:solidFill>
                <a:effectLst>
                  <a:outerShdw blurRad="38100" dist="19050" dir="2700000" algn="tl" rotWithShape="0">
                    <a:prstClr val="black">
                      <a:alpha val="40000"/>
                    </a:prstClr>
                  </a:outerShdw>
                </a:effectLst>
              </a:rPr>
              <a:t>Página anterior</a:t>
            </a:r>
          </a:p>
        </p:txBody>
      </p:sp>
      <p:pic>
        <p:nvPicPr>
          <p:cNvPr id="8" name="Imagem 7">
            <a:hlinkClick r:id="rId3" action="ppaction://hlinksldjump"/>
            <a:extLst>
              <a:ext uri="{FF2B5EF4-FFF2-40B4-BE49-F238E27FC236}">
                <a16:creationId xmlns="" xmlns:a16="http://schemas.microsoft.com/office/drawing/2014/main" id="{5A1F09AF-6676-45E5-9BFA-0A05827B3881}"/>
              </a:ext>
            </a:extLst>
          </p:cNvPr>
          <p:cNvPicPr>
            <a:picLocks noChangeAspect="1"/>
          </p:cNvPicPr>
          <p:nvPr/>
        </p:nvPicPr>
        <p:blipFill>
          <a:blip r:embed="rId4"/>
          <a:stretch>
            <a:fillRect/>
          </a:stretch>
        </p:blipFill>
        <p:spPr>
          <a:xfrm>
            <a:off x="10792495" y="6234575"/>
            <a:ext cx="1223494" cy="634616"/>
          </a:xfrm>
          <a:prstGeom prst="rect">
            <a:avLst/>
          </a:prstGeom>
        </p:spPr>
      </p:pic>
      <p:sp>
        <p:nvSpPr>
          <p:cNvPr id="3" name="Retângulo de cantos arredondados 2"/>
          <p:cNvSpPr/>
          <p:nvPr/>
        </p:nvSpPr>
        <p:spPr>
          <a:xfrm>
            <a:off x="2184751" y="971553"/>
            <a:ext cx="9213052" cy="1859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pt-BR" sz="2000" dirty="0" smtClean="0">
                <a:solidFill>
                  <a:srgbClr val="262626"/>
                </a:solidFill>
                <a:latin typeface="Georgia" panose="02040502050405020303" pitchFamily="18" charset="0"/>
              </a:rPr>
              <a:t>Agora, verifique </a:t>
            </a:r>
            <a:r>
              <a:rPr lang="pt-BR" sz="2000" dirty="0">
                <a:solidFill>
                  <a:srgbClr val="262626"/>
                </a:solidFill>
                <a:latin typeface="Georgia" panose="02040502050405020303" pitchFamily="18" charset="0"/>
              </a:rPr>
              <a:t>se, no quadro </a:t>
            </a:r>
            <a:r>
              <a:rPr lang="pt-BR" sz="2000" dirty="0" smtClean="0">
                <a:solidFill>
                  <a:srgbClr val="262626"/>
                </a:solidFill>
                <a:latin typeface="Georgia" panose="02040502050405020303" pitchFamily="18" charset="0"/>
              </a:rPr>
              <a:t>abaixo, </a:t>
            </a:r>
            <a:r>
              <a:rPr lang="pt-BR" sz="2000" dirty="0">
                <a:solidFill>
                  <a:srgbClr val="262626"/>
                </a:solidFill>
                <a:latin typeface="Georgia" panose="02040502050405020303" pitchFamily="18" charset="0"/>
              </a:rPr>
              <a:t>os objetos estão no mesmo local (certo ou errado). Faça uma cruz na opção correta. Se estiver na mesma posição faça uma cruz no “certo”. Se estiver noutra posição ou cor inversa faça uma cruz no “errado”.</a:t>
            </a:r>
            <a:endParaRPr lang="pt-BR" sz="2000" dirty="0">
              <a:solidFill>
                <a:prstClr val="black"/>
              </a:solidFill>
              <a:latin typeface="Arial" panose="020B0604020202020204" pitchFamily="34" charset="0"/>
              <a:cs typeface="Arial" panose="020B0604020202020204" pitchFamily="34" charset="0"/>
            </a:endParaRPr>
          </a:p>
        </p:txBody>
      </p:sp>
      <p:pic>
        <p:nvPicPr>
          <p:cNvPr id="17" name="Imagem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702" y="971553"/>
            <a:ext cx="1495049" cy="1854089"/>
          </a:xfrm>
          <a:prstGeom prst="rect">
            <a:avLst/>
          </a:prstGeom>
        </p:spPr>
      </p:pic>
      <p:sp>
        <p:nvSpPr>
          <p:cNvPr id="2" name="Rectangle 1"/>
          <p:cNvSpPr>
            <a:spLocks noChangeArrowheads="1"/>
          </p:cNvSpPr>
          <p:nvPr/>
        </p:nvSpPr>
        <p:spPr bwMode="auto">
          <a:xfrm>
            <a:off x="0" y="43934"/>
            <a:ext cx="296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pt-BR" altLang="pt-BR" dirty="0" smtClean="0">
                <a:solidFill>
                  <a:srgbClr val="262626"/>
                </a:solidFill>
                <a:latin typeface="Georgia" panose="02040502050405020303" pitchFamily="18" charset="0"/>
              </a:rPr>
              <a:t>  </a:t>
            </a:r>
            <a:endParaRPr lang="pt-BR" altLang="pt-BR" sz="10100" dirty="0" smtClean="0">
              <a:solidFill>
                <a:srgbClr val="262626"/>
              </a:solidFill>
              <a:latin typeface="Georgia" panose="02040502050405020303" pitchFamily="18" charset="0"/>
            </a:endParaRPr>
          </a:p>
        </p:txBody>
      </p:sp>
      <p:pic>
        <p:nvPicPr>
          <p:cNvPr id="4098" name="Picture 2" descr="imagens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3821" y="3058625"/>
            <a:ext cx="8978674" cy="2947944"/>
          </a:xfrm>
          <a:prstGeom prst="rect">
            <a:avLst/>
          </a:prstGeom>
          <a:noFill/>
          <a:extLst>
            <a:ext uri="{909E8E84-426E-40DD-AFC4-6F175D3DCCD1}">
              <a14:hiddenFill xmlns:a14="http://schemas.microsoft.com/office/drawing/2010/main">
                <a:solidFill>
                  <a:srgbClr val="FFFFFF"/>
                </a:solidFill>
              </a14:hiddenFill>
            </a:ext>
          </a:extLst>
        </p:spPr>
      </p:pic>
      <p:sp>
        <p:nvSpPr>
          <p:cNvPr id="11" name="Retângulo 10"/>
          <p:cNvSpPr/>
          <p:nvPr/>
        </p:nvSpPr>
        <p:spPr>
          <a:xfrm>
            <a:off x="1716999" y="6431850"/>
            <a:ext cx="8814908" cy="369332"/>
          </a:xfrm>
          <a:prstGeom prst="rect">
            <a:avLst/>
          </a:prstGeom>
        </p:spPr>
        <p:txBody>
          <a:bodyPr wrap="square">
            <a:spAutoFit/>
          </a:bodyPr>
          <a:lstStyle/>
          <a:p>
            <a:r>
              <a:rPr lang="pt-BR" b="1" dirty="0" smtClean="0">
                <a:hlinkClick r:id="rId7"/>
              </a:rPr>
              <a:t>Disponível em: https</a:t>
            </a:r>
            <a:r>
              <a:rPr lang="pt-BR" b="1" dirty="0">
                <a:hlinkClick r:id="rId7"/>
              </a:rPr>
              <a:t>://observador.pt/2016/05/17/teste-15-desafios-exercitar-cerebro/</a:t>
            </a:r>
            <a:endParaRPr lang="pt-BR" b="1" dirty="0"/>
          </a:p>
        </p:txBody>
      </p:sp>
    </p:spTree>
    <p:extLst>
      <p:ext uri="{BB962C8B-B14F-4D97-AF65-F5344CB8AC3E}">
        <p14:creationId xmlns:p14="http://schemas.microsoft.com/office/powerpoint/2010/main" val="4068806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Cantos Arredondados 6">
            <a:extLst>
              <a:ext uri="{FF2B5EF4-FFF2-40B4-BE49-F238E27FC236}">
                <a16:creationId xmlns="" xmlns:a16="http://schemas.microsoft.com/office/drawing/2014/main" id="{9EB6A182-01AA-4C9B-ABEF-AF425D6C29A5}"/>
              </a:ext>
            </a:extLst>
          </p:cNvPr>
          <p:cNvSpPr/>
          <p:nvPr/>
        </p:nvSpPr>
        <p:spPr>
          <a:xfrm>
            <a:off x="2532354" y="3329140"/>
            <a:ext cx="3419295" cy="559808"/>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solidFill>
                <a:srgbClr val="000000"/>
              </a:solidFill>
              <a:latin typeface="Lato"/>
            </a:endParaRPr>
          </a:p>
          <a:p>
            <a:endParaRPr lang="pt-BR" sz="1600" dirty="0">
              <a:solidFill>
                <a:srgbClr val="000000"/>
              </a:solidFill>
              <a:latin typeface="Lato"/>
            </a:endParaRPr>
          </a:p>
          <a:p>
            <a:pPr algn="ctr"/>
            <a:r>
              <a:rPr lang="pt-BR" sz="1600" dirty="0" smtClean="0">
                <a:solidFill>
                  <a:srgbClr val="000000"/>
                </a:solidFill>
                <a:latin typeface="Lato"/>
              </a:rPr>
              <a:t>Ônibus, igreja, pasta, olho e peixe</a:t>
            </a:r>
            <a:endParaRPr lang="pt-BR" sz="1600" dirty="0">
              <a:solidFill>
                <a:srgbClr val="000000"/>
              </a:solidFill>
              <a:latin typeface="Lato"/>
            </a:endParaRPr>
          </a:p>
          <a:p>
            <a:r>
              <a:rPr lang="pt-BR" sz="1600" dirty="0"/>
              <a:t/>
            </a:r>
            <a:br>
              <a:rPr lang="pt-BR" sz="1600" dirty="0"/>
            </a:br>
            <a:endParaRPr lang="pt-BR" sz="1600" dirty="0"/>
          </a:p>
        </p:txBody>
      </p:sp>
      <p:sp>
        <p:nvSpPr>
          <p:cNvPr id="8" name="Elipse 7">
            <a:extLst>
              <a:ext uri="{FF2B5EF4-FFF2-40B4-BE49-F238E27FC236}">
                <a16:creationId xmlns="" xmlns:a16="http://schemas.microsoft.com/office/drawing/2014/main" id="{A7678121-DB0D-4FEF-BB23-474E2832669B}"/>
              </a:ext>
            </a:extLst>
          </p:cNvPr>
          <p:cNvSpPr/>
          <p:nvPr/>
        </p:nvSpPr>
        <p:spPr>
          <a:xfrm>
            <a:off x="1883533" y="3303291"/>
            <a:ext cx="512534" cy="394282"/>
          </a:xfrm>
          <a:prstGeom prst="ellipse">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n w="0"/>
                <a:solidFill>
                  <a:schemeClr val="tx1"/>
                </a:solidFill>
                <a:effectLst>
                  <a:outerShdw blurRad="38100" dist="19050" dir="2700000" algn="tl" rotWithShape="0">
                    <a:schemeClr val="dk1">
                      <a:alpha val="40000"/>
                    </a:schemeClr>
                  </a:outerShdw>
                </a:effectLst>
              </a:rPr>
              <a:t>A</a:t>
            </a:r>
          </a:p>
        </p:txBody>
      </p:sp>
      <p:sp>
        <p:nvSpPr>
          <p:cNvPr id="9" name="Retângulo: Cantos Arredondados 8">
            <a:extLst>
              <a:ext uri="{FF2B5EF4-FFF2-40B4-BE49-F238E27FC236}">
                <a16:creationId xmlns="" xmlns:a16="http://schemas.microsoft.com/office/drawing/2014/main" id="{6D45E38E-63EE-4A1D-98FB-D411CC4FBCA5}"/>
              </a:ext>
            </a:extLst>
          </p:cNvPr>
          <p:cNvSpPr/>
          <p:nvPr/>
        </p:nvSpPr>
        <p:spPr>
          <a:xfrm>
            <a:off x="7087581" y="3350077"/>
            <a:ext cx="3678562" cy="538871"/>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latin typeface="Arial" panose="020B0604020202020204" pitchFamily="34" charset="0"/>
                <a:cs typeface="Arial" panose="020B0604020202020204" pitchFamily="34" charset="0"/>
              </a:rPr>
              <a:t>Ônibus, igreja, pasta, avião, banana e Tv. </a:t>
            </a:r>
            <a:endParaRPr lang="pt-BR" sz="1600" dirty="0">
              <a:solidFill>
                <a:schemeClr val="tx1"/>
              </a:solidFill>
              <a:latin typeface="Arial" panose="020B0604020202020204" pitchFamily="34" charset="0"/>
              <a:cs typeface="Arial" panose="020B0604020202020204" pitchFamily="34" charset="0"/>
            </a:endParaRPr>
          </a:p>
        </p:txBody>
      </p:sp>
      <p:sp>
        <p:nvSpPr>
          <p:cNvPr id="10" name="Elipse 9">
            <a:extLst>
              <a:ext uri="{FF2B5EF4-FFF2-40B4-BE49-F238E27FC236}">
                <a16:creationId xmlns="" xmlns:a16="http://schemas.microsoft.com/office/drawing/2014/main" id="{894B84C5-9559-47F3-809B-32A7F250C000}"/>
              </a:ext>
            </a:extLst>
          </p:cNvPr>
          <p:cNvSpPr/>
          <p:nvPr/>
        </p:nvSpPr>
        <p:spPr>
          <a:xfrm>
            <a:off x="6445414" y="3335439"/>
            <a:ext cx="512534" cy="394282"/>
          </a:xfrm>
          <a:prstGeom prst="ellipse">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n w="0"/>
                <a:solidFill>
                  <a:schemeClr val="tx1"/>
                </a:solidFill>
                <a:effectLst>
                  <a:outerShdw blurRad="38100" dist="19050" dir="2700000" algn="tl" rotWithShape="0">
                    <a:schemeClr val="dk1">
                      <a:alpha val="40000"/>
                    </a:schemeClr>
                  </a:outerShdw>
                </a:effectLst>
              </a:rPr>
              <a:t>B</a:t>
            </a:r>
          </a:p>
        </p:txBody>
      </p:sp>
      <p:sp>
        <p:nvSpPr>
          <p:cNvPr id="11" name="Retângulo: Cantos Arredondados 10">
            <a:extLst>
              <a:ext uri="{FF2B5EF4-FFF2-40B4-BE49-F238E27FC236}">
                <a16:creationId xmlns="" xmlns:a16="http://schemas.microsoft.com/office/drawing/2014/main" id="{742691E0-763B-4FA8-9B51-DE4F4D97B730}"/>
              </a:ext>
            </a:extLst>
          </p:cNvPr>
          <p:cNvSpPr/>
          <p:nvPr/>
        </p:nvSpPr>
        <p:spPr>
          <a:xfrm>
            <a:off x="2532353" y="4213850"/>
            <a:ext cx="3419296" cy="525575"/>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latin typeface="Arial" panose="020B0604020202020204" pitchFamily="34" charset="0"/>
                <a:cs typeface="Arial" panose="020B0604020202020204" pitchFamily="34" charset="0"/>
              </a:rPr>
              <a:t>Igreja, pasta, olho, ônibus e avião</a:t>
            </a:r>
            <a:endParaRPr lang="pt-BR" sz="1600" dirty="0">
              <a:solidFill>
                <a:schemeClr val="tx1"/>
              </a:solidFill>
            </a:endParaRPr>
          </a:p>
        </p:txBody>
      </p:sp>
      <p:sp>
        <p:nvSpPr>
          <p:cNvPr id="12" name="Elipse 11">
            <a:extLst>
              <a:ext uri="{FF2B5EF4-FFF2-40B4-BE49-F238E27FC236}">
                <a16:creationId xmlns="" xmlns:a16="http://schemas.microsoft.com/office/drawing/2014/main" id="{1A97FAB2-27B2-4D49-9151-FF2EBBC09957}"/>
              </a:ext>
            </a:extLst>
          </p:cNvPr>
          <p:cNvSpPr/>
          <p:nvPr/>
        </p:nvSpPr>
        <p:spPr>
          <a:xfrm>
            <a:off x="1880912" y="4178439"/>
            <a:ext cx="512534" cy="394282"/>
          </a:xfrm>
          <a:prstGeom prst="ellipse">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n w="0"/>
                <a:solidFill>
                  <a:schemeClr val="tx1"/>
                </a:solidFill>
                <a:effectLst>
                  <a:outerShdw blurRad="38100" dist="19050" dir="2700000" algn="tl" rotWithShape="0">
                    <a:schemeClr val="dk1">
                      <a:alpha val="40000"/>
                    </a:schemeClr>
                  </a:outerShdw>
                </a:effectLst>
              </a:rPr>
              <a:t>C</a:t>
            </a:r>
          </a:p>
        </p:txBody>
      </p:sp>
      <p:sp>
        <p:nvSpPr>
          <p:cNvPr id="13" name="Retângulo: Cantos Arredondados 12">
            <a:extLst>
              <a:ext uri="{FF2B5EF4-FFF2-40B4-BE49-F238E27FC236}">
                <a16:creationId xmlns="" xmlns:a16="http://schemas.microsoft.com/office/drawing/2014/main" id="{F23C284D-E2BA-424B-8FC0-F9EAF362696A}"/>
              </a:ext>
            </a:extLst>
          </p:cNvPr>
          <p:cNvSpPr/>
          <p:nvPr/>
        </p:nvSpPr>
        <p:spPr>
          <a:xfrm>
            <a:off x="7070545" y="4202128"/>
            <a:ext cx="3695597" cy="537297"/>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ln w="0"/>
                <a:solidFill>
                  <a:schemeClr val="tx1"/>
                </a:solidFill>
                <a:latin typeface="Arial" panose="020B0604020202020204" pitchFamily="34" charset="0"/>
                <a:cs typeface="Arial" panose="020B0604020202020204" pitchFamily="34" charset="0"/>
              </a:rPr>
              <a:t>Tv, olho, avião, banana e folha.</a:t>
            </a:r>
            <a:endParaRPr lang="pt-BR" sz="1600" dirty="0">
              <a:ln w="0"/>
              <a:solidFill>
                <a:schemeClr val="tx1"/>
              </a:solidFill>
              <a:latin typeface="Arial" panose="020B0604020202020204" pitchFamily="34" charset="0"/>
              <a:cs typeface="Arial" panose="020B0604020202020204" pitchFamily="34" charset="0"/>
            </a:endParaRPr>
          </a:p>
        </p:txBody>
      </p:sp>
      <p:sp>
        <p:nvSpPr>
          <p:cNvPr id="14" name="Elipse 13">
            <a:extLst>
              <a:ext uri="{FF2B5EF4-FFF2-40B4-BE49-F238E27FC236}">
                <a16:creationId xmlns="" xmlns:a16="http://schemas.microsoft.com/office/drawing/2014/main" id="{B58FD407-D121-419B-9FAA-A40C4E239D03}"/>
              </a:ext>
            </a:extLst>
          </p:cNvPr>
          <p:cNvSpPr/>
          <p:nvPr/>
        </p:nvSpPr>
        <p:spPr>
          <a:xfrm>
            <a:off x="6445414" y="4143405"/>
            <a:ext cx="512534" cy="394282"/>
          </a:xfrm>
          <a:prstGeom prst="ellipse">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n w="0"/>
                <a:solidFill>
                  <a:schemeClr val="tx1"/>
                </a:solidFill>
                <a:effectLst>
                  <a:outerShdw blurRad="38100" dist="19050" dir="2700000" algn="tl" rotWithShape="0">
                    <a:schemeClr val="dk1">
                      <a:alpha val="40000"/>
                    </a:schemeClr>
                  </a:outerShdw>
                </a:effectLst>
              </a:rPr>
              <a:t>D</a:t>
            </a:r>
          </a:p>
        </p:txBody>
      </p:sp>
      <p:sp>
        <p:nvSpPr>
          <p:cNvPr id="15" name="Seta: para a Esquerda 14">
            <a:hlinkClick r:id="rId3" action="ppaction://hlinksldjump"/>
            <a:extLst>
              <a:ext uri="{FF2B5EF4-FFF2-40B4-BE49-F238E27FC236}">
                <a16:creationId xmlns="" xmlns:a16="http://schemas.microsoft.com/office/drawing/2014/main" id="{6BCC1A40-4022-4B70-B688-CB88F84A9BAA}"/>
              </a:ext>
            </a:extLst>
          </p:cNvPr>
          <p:cNvSpPr/>
          <p:nvPr/>
        </p:nvSpPr>
        <p:spPr>
          <a:xfrm>
            <a:off x="106812" y="6209642"/>
            <a:ext cx="1304657" cy="613097"/>
          </a:xfrm>
          <a:prstGeom prst="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ln w="0"/>
                <a:solidFill>
                  <a:schemeClr val="tx1"/>
                </a:solidFill>
                <a:effectLst>
                  <a:outerShdw blurRad="38100" dist="19050" dir="2700000" algn="tl" rotWithShape="0">
                    <a:schemeClr val="dk1">
                      <a:alpha val="40000"/>
                    </a:schemeClr>
                  </a:outerShdw>
                </a:effectLst>
              </a:rPr>
              <a:t>Página anterior</a:t>
            </a:r>
          </a:p>
        </p:txBody>
      </p:sp>
      <p:pic>
        <p:nvPicPr>
          <p:cNvPr id="16" name="Imagem 15">
            <a:hlinkClick r:id="rId4" action="ppaction://hlinksldjump"/>
            <a:extLst>
              <a:ext uri="{FF2B5EF4-FFF2-40B4-BE49-F238E27FC236}">
                <a16:creationId xmlns="" xmlns:a16="http://schemas.microsoft.com/office/drawing/2014/main" id="{0CF8FDE7-B14D-4BA8-8B25-A7CCF5D338AB}"/>
              </a:ext>
            </a:extLst>
          </p:cNvPr>
          <p:cNvPicPr>
            <a:picLocks noChangeAspect="1"/>
          </p:cNvPicPr>
          <p:nvPr/>
        </p:nvPicPr>
        <p:blipFill>
          <a:blip r:embed="rId5"/>
          <a:stretch>
            <a:fillRect/>
          </a:stretch>
        </p:blipFill>
        <p:spPr>
          <a:xfrm>
            <a:off x="10887343" y="6209642"/>
            <a:ext cx="1304657" cy="676715"/>
          </a:xfrm>
          <a:prstGeom prst="rect">
            <a:avLst/>
          </a:prstGeom>
        </p:spPr>
      </p:pic>
      <p:sp>
        <p:nvSpPr>
          <p:cNvPr id="4" name="Retângulo de cantos arredondados 3"/>
          <p:cNvSpPr/>
          <p:nvPr/>
        </p:nvSpPr>
        <p:spPr>
          <a:xfrm>
            <a:off x="2273210" y="1997648"/>
            <a:ext cx="8216632" cy="765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solidFill>
                  <a:schemeClr val="tx1"/>
                </a:solidFill>
                <a:latin typeface="Lato"/>
              </a:rPr>
              <a:t>As figuras que se encontram alteradas no segundo quadro são?</a:t>
            </a:r>
            <a:endParaRPr lang="pt-BR" sz="2000" b="0" i="0" dirty="0">
              <a:solidFill>
                <a:schemeClr val="tx1"/>
              </a:solidFill>
              <a:effectLst/>
              <a:latin typeface="Lato"/>
            </a:endParaRPr>
          </a:p>
        </p:txBody>
      </p:sp>
      <p:pic>
        <p:nvPicPr>
          <p:cNvPr id="17" name="Imagem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2414" y="872218"/>
            <a:ext cx="1192646" cy="1192646"/>
          </a:xfrm>
          <a:prstGeom prst="rect">
            <a:avLst/>
          </a:prstGeom>
        </p:spPr>
      </p:pic>
      <p:sp>
        <p:nvSpPr>
          <p:cNvPr id="18" name="Retângulo 17"/>
          <p:cNvSpPr/>
          <p:nvPr/>
        </p:nvSpPr>
        <p:spPr>
          <a:xfrm>
            <a:off x="2393446" y="1218198"/>
            <a:ext cx="3082895" cy="369332"/>
          </a:xfrm>
          <a:prstGeom prst="rect">
            <a:avLst/>
          </a:prstGeom>
        </p:spPr>
        <p:txBody>
          <a:bodyPr wrap="none">
            <a:spAutoFit/>
          </a:bodyPr>
          <a:lstStyle/>
          <a:p>
            <a:r>
              <a:rPr lang="pt-BR" b="1" dirty="0" smtClean="0">
                <a:solidFill>
                  <a:prstClr val="black"/>
                </a:solidFill>
                <a:latin typeface="Arial" panose="020B0604020202020204" pitchFamily="34" charset="0"/>
                <a:cs typeface="Arial" panose="020B0604020202020204" pitchFamily="34" charset="0"/>
              </a:rPr>
              <a:t>Agora, pense e responda: </a:t>
            </a:r>
            <a:endParaRPr lang="pt-BR" b="1" dirty="0">
              <a:solidFill>
                <a:prstClr val="black"/>
              </a:solidFill>
            </a:endParaRPr>
          </a:p>
        </p:txBody>
      </p:sp>
    </p:spTree>
    <p:extLst>
      <p:ext uri="{BB962C8B-B14F-4D97-AF65-F5344CB8AC3E}">
        <p14:creationId xmlns:p14="http://schemas.microsoft.com/office/powerpoint/2010/main" val="30883523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FF0000"/>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7"/>
                                        </p:tgtEl>
                                        <p:attrNameLst>
                                          <p:attrName>fillcolor</p:attrName>
                                        </p:attrNameLst>
                                      </p:cBhvr>
                                      <p:to>
                                        <a:srgbClr val="FF0000"/>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0"/>
                                        </p:tgtEl>
                                        <p:attrNameLst>
                                          <p:attrName>fillcolor</p:attrName>
                                        </p:attrNameLst>
                                      </p:cBhvr>
                                      <p:to>
                                        <a:srgbClr val="00B050"/>
                                      </p:to>
                                    </p:animClr>
                                    <p:set>
                                      <p:cBhvr>
                                        <p:cTn id="18" dur="2000" fill="hold"/>
                                        <p:tgtEl>
                                          <p:spTgt spid="10"/>
                                        </p:tgtEl>
                                        <p:attrNameLst>
                                          <p:attrName>fill.type</p:attrName>
                                        </p:attrNameLst>
                                      </p:cBhvr>
                                      <p:to>
                                        <p:strVal val="solid"/>
                                      </p:to>
                                    </p:set>
                                    <p:set>
                                      <p:cBhvr>
                                        <p:cTn id="19" dur="2000" fill="hold"/>
                                        <p:tgtEl>
                                          <p:spTgt spid="10"/>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applause.wav"/>
                                        </p:tgtEl>
                                      </p:cMediaNode>
                                    </p:audio>
                                  </p:subTnLst>
                                </p:cTn>
                              </p:par>
                              <p:par>
                                <p:cTn id="20" presetID="1" presetClass="emph" presetSubtype="2" fill="hold" nodeType="withEffect">
                                  <p:stCondLst>
                                    <p:cond delay="0"/>
                                  </p:stCondLst>
                                  <p:childTnLst>
                                    <p:animClr clrSpc="rgb" dir="cw">
                                      <p:cBhvr>
                                        <p:cTn id="21" dur="2000" fill="hold"/>
                                        <p:tgtEl>
                                          <p:spTgt spid="9"/>
                                        </p:tgtEl>
                                        <p:attrNameLst>
                                          <p:attrName>fillcolor</p:attrName>
                                        </p:attrNameLst>
                                      </p:cBhvr>
                                      <p:to>
                                        <a:srgbClr val="00B050"/>
                                      </p:to>
                                    </p:animClr>
                                    <p:set>
                                      <p:cBhvr>
                                        <p:cTn id="22" dur="2000" fill="hold"/>
                                        <p:tgtEl>
                                          <p:spTgt spid="9"/>
                                        </p:tgtEl>
                                        <p:attrNameLst>
                                          <p:attrName>fill.type</p:attrName>
                                        </p:attrNameLst>
                                      </p:cBhvr>
                                      <p:to>
                                        <p:strVal val="solid"/>
                                      </p:to>
                                    </p:set>
                                    <p:set>
                                      <p:cBhvr>
                                        <p:cTn id="23" dur="2000" fill="hold"/>
                                        <p:tgtEl>
                                          <p:spTgt spid="9"/>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2"/>
                                        </p:tgtEl>
                                        <p:attrNameLst>
                                          <p:attrName>fillcolor</p:attrName>
                                        </p:attrNameLst>
                                      </p:cBhvr>
                                      <p:to>
                                        <a:srgbClr val="FF0000"/>
                                      </p:to>
                                    </p:animClr>
                                    <p:set>
                                      <p:cBhvr>
                                        <p:cTn id="29" dur="2000" fill="hold"/>
                                        <p:tgtEl>
                                          <p:spTgt spid="12"/>
                                        </p:tgtEl>
                                        <p:attrNameLst>
                                          <p:attrName>fill.type</p:attrName>
                                        </p:attrNameLst>
                                      </p:cBhvr>
                                      <p:to>
                                        <p:strVal val="solid"/>
                                      </p:to>
                                    </p:set>
                                    <p:set>
                                      <p:cBhvr>
                                        <p:cTn id="30" dur="2000" fill="hold"/>
                                        <p:tgtEl>
                                          <p:spTgt spid="12"/>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11"/>
                                        </p:tgtEl>
                                        <p:attrNameLst>
                                          <p:attrName>fillcolor</p:attrName>
                                        </p:attrNameLst>
                                      </p:cBhvr>
                                      <p:to>
                                        <a:srgbClr val="FF0000"/>
                                      </p:to>
                                    </p:animClr>
                                    <p:set>
                                      <p:cBhvr>
                                        <p:cTn id="33" dur="2000" fill="hold"/>
                                        <p:tgtEl>
                                          <p:spTgt spid="11"/>
                                        </p:tgtEl>
                                        <p:attrNameLst>
                                          <p:attrName>fill.type</p:attrName>
                                        </p:attrNameLst>
                                      </p:cBhvr>
                                      <p:to>
                                        <p:strVal val="solid"/>
                                      </p:to>
                                    </p:set>
                                    <p:set>
                                      <p:cBhvr>
                                        <p:cTn id="34" dur="20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4"/>
                                        </p:tgtEl>
                                        <p:attrNameLst>
                                          <p:attrName>fillcolor</p:attrName>
                                        </p:attrNameLst>
                                      </p:cBhvr>
                                      <p:to>
                                        <a:srgbClr val="FF0000"/>
                                      </p:to>
                                    </p:animClr>
                                    <p:set>
                                      <p:cBhvr>
                                        <p:cTn id="40" dur="2000" fill="hold"/>
                                        <p:tgtEl>
                                          <p:spTgt spid="14"/>
                                        </p:tgtEl>
                                        <p:attrNameLst>
                                          <p:attrName>fill.type</p:attrName>
                                        </p:attrNameLst>
                                      </p:cBhvr>
                                      <p:to>
                                        <p:strVal val="solid"/>
                                      </p:to>
                                    </p:set>
                                    <p:set>
                                      <p:cBhvr>
                                        <p:cTn id="41" dur="2000" fill="hold"/>
                                        <p:tgtEl>
                                          <p:spTgt spid="14"/>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13"/>
                                        </p:tgtEl>
                                        <p:attrNameLst>
                                          <p:attrName>fillcolor</p:attrName>
                                        </p:attrNameLst>
                                      </p:cBhvr>
                                      <p:to>
                                        <a:srgbClr val="FF0000"/>
                                      </p:to>
                                    </p:animClr>
                                    <p:set>
                                      <p:cBhvr>
                                        <p:cTn id="44" dur="2000" fill="hold"/>
                                        <p:tgtEl>
                                          <p:spTgt spid="13"/>
                                        </p:tgtEl>
                                        <p:attrNameLst>
                                          <p:attrName>fill.type</p:attrName>
                                        </p:attrNameLst>
                                      </p:cBhvr>
                                      <p:to>
                                        <p:strVal val="solid"/>
                                      </p:to>
                                    </p:set>
                                    <p:set>
                                      <p:cBhvr>
                                        <p:cTn id="45" dur="2000" fill="hold"/>
                                        <p:tgtEl>
                                          <p:spTgt spid="13"/>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ta: para a Esquerda 14">
            <a:hlinkClick r:id="rId2" action="ppaction://hlinksldjump"/>
            <a:extLst>
              <a:ext uri="{FF2B5EF4-FFF2-40B4-BE49-F238E27FC236}">
                <a16:creationId xmlns="" xmlns:a16="http://schemas.microsoft.com/office/drawing/2014/main" id="{6BCC1A40-4022-4B70-B688-CB88F84A9BAA}"/>
              </a:ext>
            </a:extLst>
          </p:cNvPr>
          <p:cNvSpPr/>
          <p:nvPr/>
        </p:nvSpPr>
        <p:spPr>
          <a:xfrm>
            <a:off x="106812" y="6209642"/>
            <a:ext cx="1304657" cy="613097"/>
          </a:xfrm>
          <a:prstGeom prst="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ln w="0"/>
                <a:solidFill>
                  <a:schemeClr val="tx1"/>
                </a:solidFill>
                <a:effectLst>
                  <a:outerShdw blurRad="38100" dist="19050" dir="2700000" algn="tl" rotWithShape="0">
                    <a:schemeClr val="dk1">
                      <a:alpha val="40000"/>
                    </a:schemeClr>
                  </a:outerShdw>
                </a:effectLst>
              </a:rPr>
              <a:t>Página anterior</a:t>
            </a:r>
          </a:p>
        </p:txBody>
      </p:sp>
      <p:pic>
        <p:nvPicPr>
          <p:cNvPr id="5" name="Imagem 4">
            <a:hlinkClick r:id="rId3" action="ppaction://hlinksldjump"/>
            <a:extLst>
              <a:ext uri="{FF2B5EF4-FFF2-40B4-BE49-F238E27FC236}">
                <a16:creationId xmlns="" xmlns:a16="http://schemas.microsoft.com/office/drawing/2014/main" id="{0CF8FDE7-B14D-4BA8-8B25-A7CCF5D338AB}"/>
              </a:ext>
            </a:extLst>
          </p:cNvPr>
          <p:cNvPicPr>
            <a:picLocks noChangeAspect="1"/>
          </p:cNvPicPr>
          <p:nvPr/>
        </p:nvPicPr>
        <p:blipFill>
          <a:blip r:embed="rId4"/>
          <a:stretch>
            <a:fillRect/>
          </a:stretch>
        </p:blipFill>
        <p:spPr>
          <a:xfrm>
            <a:off x="10797191" y="6211667"/>
            <a:ext cx="1304657" cy="676715"/>
          </a:xfrm>
          <a:prstGeom prst="rect">
            <a:avLst/>
          </a:prstGeom>
        </p:spPr>
      </p:pic>
      <p:pic>
        <p:nvPicPr>
          <p:cNvPr id="6" name="Image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413" y="872217"/>
            <a:ext cx="1730939" cy="1519204"/>
          </a:xfrm>
          <a:prstGeom prst="rect">
            <a:avLst/>
          </a:prstGeom>
        </p:spPr>
      </p:pic>
      <p:sp>
        <p:nvSpPr>
          <p:cNvPr id="7" name="Retângulo de cantos arredondados 6"/>
          <p:cNvSpPr/>
          <p:nvPr/>
        </p:nvSpPr>
        <p:spPr>
          <a:xfrm>
            <a:off x="1411469" y="2691684"/>
            <a:ext cx="9385722" cy="3219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400" dirty="0" smtClean="0">
              <a:solidFill>
                <a:schemeClr val="tx1"/>
              </a:solidFill>
              <a:latin typeface="Arial" panose="020B0604020202020204" pitchFamily="34" charset="0"/>
              <a:cs typeface="Arial" panose="020B0604020202020204" pitchFamily="34" charset="0"/>
            </a:endParaRPr>
          </a:p>
          <a:p>
            <a:pPr algn="just"/>
            <a:r>
              <a:rPr lang="pt-BR" sz="2400" dirty="0" smtClean="0">
                <a:solidFill>
                  <a:srgbClr val="262626"/>
                </a:solidFill>
                <a:latin typeface="Arial" panose="020B0604020202020204" pitchFamily="34" charset="0"/>
                <a:cs typeface="Arial" panose="020B0604020202020204" pitchFamily="34" charset="0"/>
              </a:rPr>
              <a:t>No </a:t>
            </a:r>
            <a:r>
              <a:rPr lang="pt-BR" sz="2400" dirty="0">
                <a:solidFill>
                  <a:srgbClr val="262626"/>
                </a:solidFill>
                <a:latin typeface="Arial" panose="020B0604020202020204" pitchFamily="34" charset="0"/>
                <a:cs typeface="Arial" panose="020B0604020202020204" pitchFamily="34" charset="0"/>
              </a:rPr>
              <a:t>exercício seguinte existem várias palavras com nomes de cores que estão preenchidas em 2 cores diferentes: </a:t>
            </a:r>
            <a:r>
              <a:rPr lang="pt-BR" sz="2400" b="1" dirty="0">
                <a:solidFill>
                  <a:srgbClr val="26262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branco ou preto</a:t>
            </a:r>
            <a:r>
              <a:rPr lang="pt-BR" sz="2400" dirty="0">
                <a:solidFill>
                  <a:srgbClr val="262626"/>
                </a:solidFill>
                <a:latin typeface="Arial" panose="020B0604020202020204" pitchFamily="34" charset="0"/>
                <a:cs typeface="Arial" panose="020B0604020202020204" pitchFamily="34" charset="0"/>
              </a:rPr>
              <a:t>. Diga em voz alta a cor em que a palavra está escrita e não o que lá está escrito. </a:t>
            </a:r>
            <a:r>
              <a:rPr lang="pt-BR" sz="2400" dirty="0" smtClean="0">
                <a:solidFill>
                  <a:srgbClr val="262626"/>
                </a:solidFill>
                <a:latin typeface="Arial" panose="020B0604020202020204" pitchFamily="34" charset="0"/>
                <a:cs typeface="Arial" panose="020B0604020202020204" pitchFamily="34" charset="0"/>
              </a:rPr>
              <a:t>Tente quantas vezes quiser e registre </a:t>
            </a:r>
            <a:r>
              <a:rPr lang="pt-BR" sz="2400" dirty="0">
                <a:solidFill>
                  <a:srgbClr val="262626"/>
                </a:solidFill>
                <a:latin typeface="Arial" panose="020B0604020202020204" pitchFamily="34" charset="0"/>
                <a:cs typeface="Arial" panose="020B0604020202020204" pitchFamily="34" charset="0"/>
              </a:rPr>
              <a:t>o tempo que demorou.</a:t>
            </a:r>
          </a:p>
          <a:p>
            <a:r>
              <a:rPr lang="pt-BR" sz="2400" dirty="0">
                <a:latin typeface="Arial" panose="020B0604020202020204" pitchFamily="34" charset="0"/>
                <a:cs typeface="Arial" panose="020B0604020202020204" pitchFamily="34" charset="0"/>
              </a:rPr>
              <a:t/>
            </a:r>
            <a:br>
              <a:rPr lang="pt-BR" sz="2400" dirty="0">
                <a:latin typeface="Arial" panose="020B0604020202020204" pitchFamily="34" charset="0"/>
                <a:cs typeface="Arial" panose="020B0604020202020204" pitchFamily="34" charset="0"/>
              </a:rPr>
            </a:br>
            <a:endParaRPr lang="pt-BR" sz="2400" dirty="0">
              <a:latin typeface="Arial" panose="020B0604020202020204" pitchFamily="34" charset="0"/>
              <a:cs typeface="Arial" panose="020B0604020202020204" pitchFamily="34" charset="0"/>
            </a:endParaRPr>
          </a:p>
        </p:txBody>
      </p:sp>
      <p:sp>
        <p:nvSpPr>
          <p:cNvPr id="8" name="Retângulo 7"/>
          <p:cNvSpPr/>
          <p:nvPr/>
        </p:nvSpPr>
        <p:spPr>
          <a:xfrm rot="5400000">
            <a:off x="8141138" y="3789556"/>
            <a:ext cx="7824725" cy="276999"/>
          </a:xfrm>
          <a:prstGeom prst="rect">
            <a:avLst/>
          </a:prstGeom>
        </p:spPr>
        <p:txBody>
          <a:bodyPr wrap="square">
            <a:spAutoFit/>
          </a:bodyPr>
          <a:lstStyle/>
          <a:p>
            <a:r>
              <a:rPr lang="pt-BR" sz="1200" b="1" dirty="0" smtClean="0"/>
              <a:t>Disponível em: https</a:t>
            </a:r>
            <a:r>
              <a:rPr lang="pt-BR" sz="1200" b="1" dirty="0"/>
              <a:t>://s3.observador.pt/wp-content/uploads/2016/05/17163534/cores_cores.jpg</a:t>
            </a:r>
          </a:p>
        </p:txBody>
      </p:sp>
      <p:sp>
        <p:nvSpPr>
          <p:cNvPr id="9" name="Retângulo 8"/>
          <p:cNvSpPr/>
          <p:nvPr/>
        </p:nvSpPr>
        <p:spPr>
          <a:xfrm>
            <a:off x="3391181" y="1223508"/>
            <a:ext cx="6096000" cy="646331"/>
          </a:xfrm>
          <a:prstGeom prst="rect">
            <a:avLst/>
          </a:prstGeom>
        </p:spPr>
        <p:txBody>
          <a:bodyPr>
            <a:spAutoFit/>
          </a:bodyPr>
          <a:lstStyle/>
          <a:p>
            <a:r>
              <a:rPr lang="pt-BR" dirty="0"/>
              <a:t/>
            </a:r>
            <a:br>
              <a:rPr lang="pt-BR" dirty="0"/>
            </a:br>
            <a:endParaRPr lang="pt-BR" dirty="0"/>
          </a:p>
        </p:txBody>
      </p:sp>
      <p:sp>
        <p:nvSpPr>
          <p:cNvPr id="10" name="Retângulo 9"/>
          <p:cNvSpPr/>
          <p:nvPr/>
        </p:nvSpPr>
        <p:spPr>
          <a:xfrm>
            <a:off x="3080411" y="1469729"/>
            <a:ext cx="4293765" cy="400110"/>
          </a:xfrm>
          <a:prstGeom prst="rect">
            <a:avLst/>
          </a:prstGeom>
        </p:spPr>
        <p:txBody>
          <a:bodyPr wrap="square">
            <a:spAutoFit/>
          </a:bodyPr>
          <a:lstStyle/>
          <a:p>
            <a:r>
              <a:rPr lang="pt-BR" sz="2000" b="1" dirty="0" smtClean="0">
                <a:solidFill>
                  <a:prstClr val="black"/>
                </a:solidFill>
                <a:latin typeface="Arial" panose="020B0604020202020204" pitchFamily="34" charset="0"/>
                <a:cs typeface="Arial" panose="020B0604020202020204" pitchFamily="34" charset="0"/>
              </a:rPr>
              <a:t>Leia e siga a orientação abaixo:</a:t>
            </a:r>
            <a:endParaRPr lang="pt-BR" sz="2000" b="1" dirty="0">
              <a:solidFill>
                <a:prstClr val="black"/>
              </a:solidFill>
            </a:endParaRPr>
          </a:p>
        </p:txBody>
      </p:sp>
      <p:sp>
        <p:nvSpPr>
          <p:cNvPr id="11" name="Retângulo 10"/>
          <p:cNvSpPr/>
          <p:nvPr/>
        </p:nvSpPr>
        <p:spPr>
          <a:xfrm>
            <a:off x="1696876" y="6453407"/>
            <a:ext cx="8814908" cy="369332"/>
          </a:xfrm>
          <a:prstGeom prst="rect">
            <a:avLst/>
          </a:prstGeom>
        </p:spPr>
        <p:txBody>
          <a:bodyPr wrap="square">
            <a:spAutoFit/>
          </a:bodyPr>
          <a:lstStyle/>
          <a:p>
            <a:r>
              <a:rPr lang="pt-BR" b="1" dirty="0" smtClean="0">
                <a:hlinkClick r:id="rId6"/>
              </a:rPr>
              <a:t>Disponível em: https</a:t>
            </a:r>
            <a:r>
              <a:rPr lang="pt-BR" b="1" dirty="0">
                <a:hlinkClick r:id="rId6"/>
              </a:rPr>
              <a:t>://observador.pt/2016/05/17/teste-15-desafios-exercitar-cerebro/</a:t>
            </a:r>
            <a:endParaRPr lang="pt-BR" b="1" dirty="0"/>
          </a:p>
        </p:txBody>
      </p:sp>
    </p:spTree>
    <p:extLst>
      <p:ext uri="{BB962C8B-B14F-4D97-AF65-F5344CB8AC3E}">
        <p14:creationId xmlns:p14="http://schemas.microsoft.com/office/powerpoint/2010/main" val="8906145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â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â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ânico">
  <a:themeElements>
    <a:clrScheme name="Orgâ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â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944</TotalTime>
  <Words>468</Words>
  <Application>Microsoft Office PowerPoint</Application>
  <PresentationFormat>Widescreen</PresentationFormat>
  <Paragraphs>84</Paragraphs>
  <Slides>11</Slides>
  <Notes>0</Notes>
  <HiddenSlides>0</HiddenSlides>
  <MMClips>0</MMClips>
  <ScaleCrop>false</ScaleCrop>
  <HeadingPairs>
    <vt:vector size="6" baseType="variant">
      <vt:variant>
        <vt:lpstr>Fontes usadas</vt:lpstr>
      </vt:variant>
      <vt:variant>
        <vt:i4>8</vt:i4>
      </vt:variant>
      <vt:variant>
        <vt:lpstr>Tema</vt:lpstr>
      </vt:variant>
      <vt:variant>
        <vt:i4>2</vt:i4>
      </vt:variant>
      <vt:variant>
        <vt:lpstr>Títulos de slides</vt:lpstr>
      </vt:variant>
      <vt:variant>
        <vt:i4>11</vt:i4>
      </vt:variant>
    </vt:vector>
  </HeadingPairs>
  <TitlesOfParts>
    <vt:vector size="21" baseType="lpstr">
      <vt:lpstr>Arial</vt:lpstr>
      <vt:lpstr>Calibri</vt:lpstr>
      <vt:lpstr>Century</vt:lpstr>
      <vt:lpstr>Century Gothic</vt:lpstr>
      <vt:lpstr>Garamond</vt:lpstr>
      <vt:lpstr>Georgia</vt:lpstr>
      <vt:lpstr>Lato</vt:lpstr>
      <vt:lpstr>Times New Roman</vt:lpstr>
      <vt:lpstr>Orgânico</vt:lpstr>
      <vt:lpstr>1_Orgânico</vt:lpstr>
      <vt:lpstr>Apresentação do PowerPoint</vt:lpstr>
      <vt:lpstr>Apresentação do PowerPoint</vt:lpstr>
      <vt:lpstr>Apresentação do PowerPoint</vt:lpstr>
      <vt:lpstr>Apresentação do PowerPoint</vt:lpstr>
      <vt:lpstr>Apresentação do PowerPoint</vt:lpstr>
      <vt:lpstr>                        </vt:lpstr>
      <vt:lpstr>                        </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smec26</dc:creator>
  <cp:lastModifiedBy>smec01</cp:lastModifiedBy>
  <cp:revision>135</cp:revision>
  <dcterms:created xsi:type="dcterms:W3CDTF">2020-06-03T11:56:49Z</dcterms:created>
  <dcterms:modified xsi:type="dcterms:W3CDTF">2020-07-14T12:31:55Z</dcterms:modified>
</cp:coreProperties>
</file>