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938"/>
    <a:srgbClr val="663300"/>
    <a:srgbClr val="99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67393-6AAE-4704-A79B-E988A0659F62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2B2FF-1818-42CF-9BEA-49F58F1AE9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3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2B2FF-1818-42CF-9BEA-49F58F1AE9B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63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9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46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71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6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43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3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4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87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0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0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3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4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0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2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14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B4ADB1-9ED7-4B5C-B5EC-7F94F74AE14D}" type="datetimeFigureOut">
              <a:rPr lang="pt-BR" smtClean="0"/>
              <a:t>30/07/2020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4FA40-BA54-4952-AB48-D144AD2797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3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mbomzinha.blogs.sapo.pt/tag/gifs+de+passarinho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iajenaweb.com/amp/arvores-famosas-que-se-tornaram-pontos-turisticos/" TargetMode="External"/><Relationship Id="rId3" Type="http://schemas.openxmlformats.org/officeDocument/2006/relationships/image" Target="../media/image26.gif"/><Relationship Id="rId7" Type="http://schemas.openxmlformats.org/officeDocument/2006/relationships/hyperlink" Target="https://www.youtube.com/watch?v=nbPHXF2BJG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QQJ-lxftro&amp;t=130s" TargetMode="External"/><Relationship Id="rId11" Type="http://schemas.openxmlformats.org/officeDocument/2006/relationships/hyperlink" Target="https://br.pinterest.com/pin/529313762435663701/" TargetMode="External"/><Relationship Id="rId5" Type="http://schemas.openxmlformats.org/officeDocument/2006/relationships/image" Target="../media/image28.gif"/><Relationship Id="rId10" Type="http://schemas.openxmlformats.org/officeDocument/2006/relationships/hyperlink" Target="http://www.jroman.com.br/mensagem.html" TargetMode="External"/><Relationship Id="rId4" Type="http://schemas.openxmlformats.org/officeDocument/2006/relationships/image" Target="../media/image27.gif"/><Relationship Id="rId9" Type="http://schemas.openxmlformats.org/officeDocument/2006/relationships/hyperlink" Target="https://giphy.com/gifs/fBTt6PU5Ob80U/html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.com.br/2020/05/19/desmatamento-da-amazonia-em-abril-de-2020-e-o-maior-em-dez-ano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YjOOHV8LqM" TargetMode="External"/><Relationship Id="rId7" Type="http://schemas.openxmlformats.org/officeDocument/2006/relationships/hyperlink" Target="https://br.pinterest.com/pin/406098091370621413/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hyperlink" Target="https://www.recantodasletras.com.br/cronicas/181754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545428204870738071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ntinelacapixaba.com.br/escola-adventista-realiza-hoje-as-1700-horas-inauguracao-do-projeto-arvore-literaria/" TargetMode="External"/><Relationship Id="rId4" Type="http://schemas.openxmlformats.org/officeDocument/2006/relationships/hyperlink" Target="https://iema.es.gov.br/Media/iema/Downloads/GEA/2016.12.13%20-%20GEA%20-%20Entre_Clim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mbomzinha.blogs.sapo.pt/tag/gifs+de+passarinhos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olha.uol.com.br/ambiente/2019/06/desmatamento-e-a-questao-ambiental-que-mais-preocupa-brasileiros.s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ombomzinha.blogs.sapo.pt/tag/gifs+de+passarinhos" TargetMode="Externa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bombomzinha.blogs.sapo.pt/tag/gifs+de+passarinh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hyperlink" Target="https://agenciabrasil.ebc.com.br/economia/noticia/2019-08/estimativa-da-populacao-do-brasil-passa-de-210-milhoes-diz-ibge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352477108325865582/" TargetMode="External"/><Relationship Id="rId5" Type="http://schemas.openxmlformats.org/officeDocument/2006/relationships/hyperlink" Target="https://www.luso-poemas.net/modules/news/article.php?storyid=270988" TargetMode="External"/><Relationship Id="rId4" Type="http://schemas.openxmlformats.org/officeDocument/2006/relationships/hyperlink" Target="https://www.youtube.com/watch?v=3fKYYssje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mbomzinha.blogs.sapo.pt/tag/gifs+de+passarinho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r.pinterest.com/pin/696721004831425345/" TargetMode="External"/><Relationship Id="rId3" Type="http://schemas.openxmlformats.org/officeDocument/2006/relationships/image" Target="../media/image22.gif"/><Relationship Id="rId7" Type="http://schemas.openxmlformats.org/officeDocument/2006/relationships/hyperlink" Target="https://gr.pinterest.com/pin/573997914999788322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educa%C3%A7%C3%A3o-fora-da-caixa/ferramenta-1-%C3%A1rvore-da-vida-f64d14516459" TargetMode="External"/><Relationship Id="rId5" Type="http://schemas.openxmlformats.org/officeDocument/2006/relationships/hyperlink" Target="https://www.youtube.com/watch?v=mEVOb2IKG1w" TargetMode="Externa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A088343F-0AA7-456B-BC9B-2954767E7E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69" y="1643270"/>
            <a:ext cx="1020418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4456E491-629E-49DF-9F3B-795BB11E9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730" y="2391351"/>
            <a:ext cx="6798366" cy="262393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9º ano</a:t>
            </a: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E57615-37F3-4B47-95A1-AEC8D68E6121}"/>
              </a:ext>
            </a:extLst>
          </p:cNvPr>
          <p:cNvSpPr txBox="1"/>
          <p:nvPr/>
        </p:nvSpPr>
        <p:spPr>
          <a:xfrm>
            <a:off x="2310763" y="4522839"/>
            <a:ext cx="83033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1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3E78772-95C7-4EE6-BF26-90E13798E31B}"/>
              </a:ext>
            </a:extLst>
          </p:cNvPr>
          <p:cNvSpPr txBox="1"/>
          <p:nvPr/>
        </p:nvSpPr>
        <p:spPr>
          <a:xfrm>
            <a:off x="2887578" y="727771"/>
            <a:ext cx="723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Na cartilha “Entre no Clima”, indicada para a leitura, apresenta algumas dicas para a preservação do Meio Ambiente.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Abaixo, você vai ler uma delas para resolver a atividade a seguir.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F39ABF7-6A44-4251-93E2-9C222C1F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7" y="2009695"/>
            <a:ext cx="7230979" cy="113021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72E64B75-FF8A-4D9D-8F5C-85CA28ED5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65624"/>
              </p:ext>
            </p:extLst>
          </p:nvPr>
        </p:nvGraphicFramePr>
        <p:xfrm>
          <a:off x="2959767" y="1979241"/>
          <a:ext cx="7086600" cy="1191126"/>
        </p:xfrm>
        <a:graphic>
          <a:graphicData uri="http://schemas.openxmlformats.org/drawingml/2006/table">
            <a:tbl>
              <a:tblPr/>
              <a:tblGrid>
                <a:gridCol w="7086600">
                  <a:extLst>
                    <a:ext uri="{9D8B030D-6E8A-4147-A177-3AD203B41FA5}">
                      <a16:colId xmlns:a16="http://schemas.microsoft.com/office/drawing/2014/main" xmlns="" val="539134700"/>
                    </a:ext>
                  </a:extLst>
                </a:gridCol>
              </a:tblGrid>
              <a:tr h="119112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6393419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C525473-8378-4671-AD4A-ABF5973954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6" y="661736"/>
            <a:ext cx="1654968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D6B97B8-E187-4059-9B0B-327980DA118F}"/>
              </a:ext>
            </a:extLst>
          </p:cNvPr>
          <p:cNvSpPr txBox="1"/>
          <p:nvPr/>
        </p:nvSpPr>
        <p:spPr>
          <a:xfrm>
            <a:off x="2803358" y="3389529"/>
            <a:ext cx="7447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Das alternativas abaixo, qual apresenta a escrita correta, em notação científica, do número sublinhado acima?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xmlns="" id="{ACA9DAE1-8FBC-4348-A55E-8645758CF4F2}"/>
              </a:ext>
            </a:extLst>
          </p:cNvPr>
          <p:cNvSpPr/>
          <p:nvPr/>
        </p:nvSpPr>
        <p:spPr>
          <a:xfrm>
            <a:off x="2856453" y="4532896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/>
              <a:t>0,2 x 10</a:t>
            </a:r>
            <a:r>
              <a:rPr lang="pt-BR" b="1" baseline="30000" dirty="0"/>
              <a:t>7</a:t>
            </a:r>
            <a:endParaRPr lang="pt-BR" dirty="0"/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06C71D1F-D833-4CEA-BD69-5DEAE2F2C1BA}"/>
              </a:ext>
            </a:extLst>
          </p:cNvPr>
          <p:cNvSpPr/>
          <p:nvPr/>
        </p:nvSpPr>
        <p:spPr>
          <a:xfrm>
            <a:off x="2554565" y="4532896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AB3EE4B0-963E-4CC1-9201-529A29ED7998}"/>
              </a:ext>
            </a:extLst>
          </p:cNvPr>
          <p:cNvSpPr/>
          <p:nvPr/>
        </p:nvSpPr>
        <p:spPr>
          <a:xfrm>
            <a:off x="3252614" y="4602149"/>
            <a:ext cx="1112805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x 10</a:t>
            </a:r>
            <a:r>
              <a:rPr lang="pt-BR" b="1" baseline="30000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5">
            <a:extLst>
              <a:ext uri="{FF2B5EF4-FFF2-40B4-BE49-F238E27FC236}">
                <a16:creationId xmlns:a16="http://schemas.microsoft.com/office/drawing/2014/main" xmlns="" id="{9E417C54-5660-49D2-BE99-DED9349538BA}"/>
              </a:ext>
            </a:extLst>
          </p:cNvPr>
          <p:cNvSpPr/>
          <p:nvPr/>
        </p:nvSpPr>
        <p:spPr>
          <a:xfrm>
            <a:off x="2909717" y="5374249"/>
            <a:ext cx="1455702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0,2 x 10</a:t>
            </a:r>
            <a:r>
              <a:rPr lang="pt-BR" b="1" baseline="30000" dirty="0"/>
              <a:t>8</a:t>
            </a:r>
            <a:endParaRPr lang="pt-BR" dirty="0"/>
          </a:p>
          <a:p>
            <a:pPr algn="ctr"/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2DE86C45-E9E8-4EC8-8EFC-EA21A25CCD66}"/>
              </a:ext>
            </a:extLst>
          </p:cNvPr>
          <p:cNvSpPr/>
          <p:nvPr/>
        </p:nvSpPr>
        <p:spPr>
          <a:xfrm>
            <a:off x="2585689" y="5374249"/>
            <a:ext cx="574269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047430AA-E98F-4C96-B7B7-35D331052261}"/>
              </a:ext>
            </a:extLst>
          </p:cNvPr>
          <p:cNvSpPr/>
          <p:nvPr/>
        </p:nvSpPr>
        <p:spPr>
          <a:xfrm>
            <a:off x="3251716" y="5405804"/>
            <a:ext cx="1112805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0,2 x 10</a:t>
            </a:r>
            <a:r>
              <a:rPr lang="pt-BR" b="1" baseline="30000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tângulo de cantos arredondados 3">
            <a:extLst>
              <a:ext uri="{FF2B5EF4-FFF2-40B4-BE49-F238E27FC236}">
                <a16:creationId xmlns:a16="http://schemas.microsoft.com/office/drawing/2014/main" xmlns="" id="{03003918-8450-4821-99F5-9C0F54800CBC}"/>
              </a:ext>
            </a:extLst>
          </p:cNvPr>
          <p:cNvSpPr/>
          <p:nvPr/>
        </p:nvSpPr>
        <p:spPr>
          <a:xfrm>
            <a:off x="5848240" y="4502887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/>
              <a:t>2 x 10</a:t>
            </a:r>
            <a:r>
              <a:rPr lang="pt-BR" b="1" baseline="30000" dirty="0"/>
              <a:t>5</a:t>
            </a:r>
            <a:endParaRPr lang="pt-BR" dirty="0"/>
          </a:p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E816DDE3-489B-4440-A78D-BD23D704C45D}"/>
              </a:ext>
            </a:extLst>
          </p:cNvPr>
          <p:cNvSpPr/>
          <p:nvPr/>
        </p:nvSpPr>
        <p:spPr>
          <a:xfrm>
            <a:off x="5546352" y="4502887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CCC502DF-071D-4D20-B20C-027F3E770230}"/>
              </a:ext>
            </a:extLst>
          </p:cNvPr>
          <p:cNvSpPr/>
          <p:nvPr/>
        </p:nvSpPr>
        <p:spPr>
          <a:xfrm>
            <a:off x="6309809" y="4569906"/>
            <a:ext cx="918841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10</a:t>
            </a:r>
            <a:r>
              <a:rPr lang="pt-BR" b="1" baseline="30000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tângulo de cantos arredondados 3">
            <a:extLst>
              <a:ext uri="{FF2B5EF4-FFF2-40B4-BE49-F238E27FC236}">
                <a16:creationId xmlns:a16="http://schemas.microsoft.com/office/drawing/2014/main" xmlns="" id="{01B40FCD-8737-4BE7-977F-FDFF0317A279}"/>
              </a:ext>
            </a:extLst>
          </p:cNvPr>
          <p:cNvSpPr/>
          <p:nvPr/>
        </p:nvSpPr>
        <p:spPr>
          <a:xfrm>
            <a:off x="5848240" y="5271764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rgbClr val="663300"/>
                </a:solidFill>
                <a:latin typeface="Century Gothic" panose="020B0502020202020204" pitchFamily="34" charset="0"/>
              </a:rPr>
              <a:t>   </a:t>
            </a:r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0F049BE1-06B4-4029-B2D2-34BF9EDE5C7E}"/>
              </a:ext>
            </a:extLst>
          </p:cNvPr>
          <p:cNvSpPr/>
          <p:nvPr/>
        </p:nvSpPr>
        <p:spPr>
          <a:xfrm>
            <a:off x="5546352" y="5271764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B8B0CBA5-1CD9-4A64-9562-F3F092759742}"/>
              </a:ext>
            </a:extLst>
          </p:cNvPr>
          <p:cNvSpPr/>
          <p:nvPr/>
        </p:nvSpPr>
        <p:spPr>
          <a:xfrm>
            <a:off x="6309809" y="5338783"/>
            <a:ext cx="918841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10</a:t>
            </a:r>
            <a:r>
              <a:rPr lang="pt-BR" b="1" baseline="30000" dirty="0">
                <a:solidFill>
                  <a:srgbClr val="6633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8B5F9209-33C3-474D-9A33-1769C20F4128}"/>
              </a:ext>
            </a:extLst>
          </p:cNvPr>
          <p:cNvSpPr/>
          <p:nvPr/>
        </p:nvSpPr>
        <p:spPr>
          <a:xfrm rot="5400000">
            <a:off x="9137914" y="3162315"/>
            <a:ext cx="4391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https://bombomzinha.blogs.sapo.pt/tag/gifs+de+passarinhos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Arvores famosas que se tornaram Pontos Turísticos – Viaje na Web">
            <a:extLst>
              <a:ext uri="{FF2B5EF4-FFF2-40B4-BE49-F238E27FC236}">
                <a16:creationId xmlns:a16="http://schemas.microsoft.com/office/drawing/2014/main" xmlns="" id="{85BAF84C-E02A-4B0E-AA29-7D82CEBB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6" y="688808"/>
            <a:ext cx="5325784" cy="55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ducation Sticker for iOS &amp; Android | GIPHY">
            <a:extLst>
              <a:ext uri="{FF2B5EF4-FFF2-40B4-BE49-F238E27FC236}">
                <a16:creationId xmlns:a16="http://schemas.microsoft.com/office/drawing/2014/main" xmlns="" id="{21F21D61-6013-462C-B59D-158C9EE27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76" y="4012091"/>
            <a:ext cx="27813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n em Meus">
            <a:extLst>
              <a:ext uri="{FF2B5EF4-FFF2-40B4-BE49-F238E27FC236}">
                <a16:creationId xmlns:a16="http://schemas.microsoft.com/office/drawing/2014/main" xmlns="" id="{12EC8D86-CC06-4AAC-A0D1-3E7CF848AE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192">
            <a:off x="812460" y="661738"/>
            <a:ext cx="1490830" cy="155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JRoman - Mensagens em pps - slides em pps - musicas">
            <a:extLst>
              <a:ext uri="{FF2B5EF4-FFF2-40B4-BE49-F238E27FC236}">
                <a16:creationId xmlns:a16="http://schemas.microsoft.com/office/drawing/2014/main" xmlns="" id="{79410C5E-5B2B-4E2A-B41B-A318C4091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248" flipH="1">
            <a:off x="2628545" y="5206937"/>
            <a:ext cx="1341132" cy="7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xmlns="" id="{941354BB-9C36-4441-83F6-B881B3F69945}"/>
              </a:ext>
            </a:extLst>
          </p:cNvPr>
          <p:cNvSpPr/>
          <p:nvPr/>
        </p:nvSpPr>
        <p:spPr>
          <a:xfrm rot="1297511">
            <a:off x="4448413" y="765904"/>
            <a:ext cx="4267508" cy="3316260"/>
          </a:xfrm>
          <a:prstGeom prst="cloud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D20A9B9-36CC-4E57-9E36-696DA90BC40B}"/>
              </a:ext>
            </a:extLst>
          </p:cNvPr>
          <p:cNvSpPr txBox="1"/>
          <p:nvPr/>
        </p:nvSpPr>
        <p:spPr>
          <a:xfrm>
            <a:off x="4716379" y="1258147"/>
            <a:ext cx="409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Sugestões de videoaulas para a atividade III do slide anterior: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C696CF3-93FD-46B1-8575-9F857A812258}"/>
              </a:ext>
            </a:extLst>
          </p:cNvPr>
          <p:cNvSpPr/>
          <p:nvPr/>
        </p:nvSpPr>
        <p:spPr>
          <a:xfrm>
            <a:off x="4922786" y="1754066"/>
            <a:ext cx="3677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https://www.youtube.com/watch?v=MQQJ-lxftro&amp;t=130s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175B55F-0F2D-4729-B517-7364F9486FEA}"/>
              </a:ext>
            </a:extLst>
          </p:cNvPr>
          <p:cNvSpPr/>
          <p:nvPr/>
        </p:nvSpPr>
        <p:spPr>
          <a:xfrm>
            <a:off x="5283750" y="2342731"/>
            <a:ext cx="2955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https://www.youtube.com/watch?v=nbPHXF2BJGg</a:t>
            </a:r>
            <a:endParaRPr lang="pt-BR" sz="16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156E454-C125-47FE-820A-1F1A1D72E3CC}"/>
              </a:ext>
            </a:extLst>
          </p:cNvPr>
          <p:cNvSpPr txBox="1"/>
          <p:nvPr/>
        </p:nvSpPr>
        <p:spPr>
          <a:xfrm>
            <a:off x="5632739" y="2927506"/>
            <a:ext cx="238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Copie os links acima para assistir às aulas no </a:t>
            </a:r>
            <a:r>
              <a:rPr lang="pt-BR" sz="1600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sz="16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42320BD-177F-4CE2-ADD5-C5A0283A4F4C}"/>
              </a:ext>
            </a:extLst>
          </p:cNvPr>
          <p:cNvSpPr/>
          <p:nvPr/>
        </p:nvSpPr>
        <p:spPr>
          <a:xfrm rot="5400000">
            <a:off x="8243553" y="361369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b="1">
                <a:solidFill>
                  <a:srgbClr val="6633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https://viajenaweb.com/amp/arvores-famosas-que-se-tornaram-pontos-turisticos/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AC7D9F4-644F-4732-AF7C-3EB0797F2E07}"/>
              </a:ext>
            </a:extLst>
          </p:cNvPr>
          <p:cNvSpPr/>
          <p:nvPr/>
        </p:nvSpPr>
        <p:spPr>
          <a:xfrm rot="5400000">
            <a:off x="9632274" y="4279319"/>
            <a:ext cx="29498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https://giphy.com/gifs/fBTt6PU5Ob80U/html5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28A7B512-9633-460E-827F-4F953826D112}"/>
              </a:ext>
            </a:extLst>
          </p:cNvPr>
          <p:cNvSpPr/>
          <p:nvPr/>
        </p:nvSpPr>
        <p:spPr>
          <a:xfrm rot="5400000">
            <a:off x="9409765" y="4219100"/>
            <a:ext cx="29258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http://www.jroman.com.br/mensagem.html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250B0720-7CCF-4336-9766-B833846636AD}"/>
              </a:ext>
            </a:extLst>
          </p:cNvPr>
          <p:cNvSpPr/>
          <p:nvPr/>
        </p:nvSpPr>
        <p:spPr>
          <a:xfrm rot="5400000">
            <a:off x="8988402" y="4153643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>
                <a:solidFill>
                  <a:srgbClr val="663300"/>
                </a:solidFill>
                <a:latin typeface="Century Gothic" panose="020B0502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https://br.pinterest.com/pin/529313762435663701/</a:t>
            </a:r>
            <a:endParaRPr lang="pt-BR" sz="10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8BD16B1-BCEB-4043-A6B6-79A77453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21" y="1534459"/>
            <a:ext cx="7297152" cy="11144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FAFA8AC-0B78-45BB-893F-0A56BAF3A2CD}"/>
              </a:ext>
            </a:extLst>
          </p:cNvPr>
          <p:cNvSpPr txBox="1"/>
          <p:nvPr/>
        </p:nvSpPr>
        <p:spPr>
          <a:xfrm>
            <a:off x="3170321" y="918229"/>
            <a:ext cx="691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Veja a reportagem abaixo e responda a atividade a seguir.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A2435E7-C925-4A82-AE78-F5024137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321" y="2648884"/>
            <a:ext cx="5215689" cy="5429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AB0F752-93FC-48DF-81F4-980F5BC1E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560" y="3260559"/>
            <a:ext cx="7395913" cy="258678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6BDD77DC-354D-4852-A30E-1CB3BB7555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8" y="854241"/>
            <a:ext cx="1654968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6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2C4F033-B492-4E6C-A3CB-1731153D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96" y="685800"/>
            <a:ext cx="8987588" cy="513748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F0C1C1F-999F-44C2-8463-814AA332AA21}"/>
              </a:ext>
            </a:extLst>
          </p:cNvPr>
          <p:cNvSpPr/>
          <p:nvPr/>
        </p:nvSpPr>
        <p:spPr>
          <a:xfrm>
            <a:off x="4291263" y="57105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solidFill>
                  <a:srgbClr val="6633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https://www.brasildefato.com.br/2020/05/19/desmatamento-da-amazonia-em-abril-de-2020-e-o-maior-em-dez-anos</a:t>
            </a:r>
            <a:endParaRPr lang="pt-BR" sz="12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D028A24-B259-40D6-93B3-0A3AA0956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08" y="854241"/>
            <a:ext cx="1654968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3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972AA22-51BA-4651-9A9D-B78C761573D9}"/>
              </a:ext>
            </a:extLst>
          </p:cNvPr>
          <p:cNvSpPr txBox="1"/>
          <p:nvPr/>
        </p:nvSpPr>
        <p:spPr>
          <a:xfrm>
            <a:off x="2658979" y="926430"/>
            <a:ext cx="103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IV-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De acordo com o gráfico do slide anterior, é correto afirmar que</a:t>
            </a:r>
          </a:p>
        </p:txBody>
      </p:sp>
      <p:sp>
        <p:nvSpPr>
          <p:cNvPr id="7" name="Retângulo de cantos arredondados 3">
            <a:extLst>
              <a:ext uri="{FF2B5EF4-FFF2-40B4-BE49-F238E27FC236}">
                <a16:creationId xmlns:a16="http://schemas.microsoft.com/office/drawing/2014/main" xmlns="" id="{CF9DC1FF-4A3A-47A3-BCD1-042988AC6DDD}"/>
              </a:ext>
            </a:extLst>
          </p:cNvPr>
          <p:cNvSpPr/>
          <p:nvPr/>
        </p:nvSpPr>
        <p:spPr>
          <a:xfrm>
            <a:off x="3177436" y="1705567"/>
            <a:ext cx="751863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a área desmatada em abril de 2017 corresponde a 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1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da área       desmatada em abril de 2019.                                         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9CEF8812-AD16-425E-BCF2-4C6BBA4C25DB}"/>
              </a:ext>
            </a:extLst>
          </p:cNvPr>
          <p:cNvSpPr/>
          <p:nvPr/>
        </p:nvSpPr>
        <p:spPr>
          <a:xfrm>
            <a:off x="2603167" y="1705567"/>
            <a:ext cx="661737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" name="Retângulo de cantos arredondados 3">
            <a:extLst>
              <a:ext uri="{FF2B5EF4-FFF2-40B4-BE49-F238E27FC236}">
                <a16:creationId xmlns:a16="http://schemas.microsoft.com/office/drawing/2014/main" xmlns="" id="{BCBA526F-C5FF-4465-A9ED-6DC30B6FE228}"/>
              </a:ext>
            </a:extLst>
          </p:cNvPr>
          <p:cNvSpPr/>
          <p:nvPr/>
        </p:nvSpPr>
        <p:spPr>
          <a:xfrm>
            <a:off x="3177436" y="2612700"/>
            <a:ext cx="751863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a área desmatada em abril de 2011 corresponde ao dobro  da  área  desmatada em abril de 2013.                                        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E5CDFAFB-49EB-4C70-A7E7-C3746F1A1656}"/>
              </a:ext>
            </a:extLst>
          </p:cNvPr>
          <p:cNvSpPr/>
          <p:nvPr/>
        </p:nvSpPr>
        <p:spPr>
          <a:xfrm>
            <a:off x="2603167" y="2612700"/>
            <a:ext cx="661737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1" name="Retângulo de cantos arredondados 5">
            <a:extLst>
              <a:ext uri="{FF2B5EF4-FFF2-40B4-BE49-F238E27FC236}">
                <a16:creationId xmlns:a16="http://schemas.microsoft.com/office/drawing/2014/main" xmlns="" id="{0442C7B5-6483-4CFE-9872-5C86AC70E1B9}"/>
              </a:ext>
            </a:extLst>
          </p:cNvPr>
          <p:cNvSpPr/>
          <p:nvPr/>
        </p:nvSpPr>
        <p:spPr>
          <a:xfrm>
            <a:off x="3067021" y="3618870"/>
            <a:ext cx="7518637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 média das áreas desmatadas na Amazônia nos últimos dois anos é igual a 362 km². 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F074400-5053-47D5-B403-E3F8AA1C4DFA}"/>
              </a:ext>
            </a:extLst>
          </p:cNvPr>
          <p:cNvSpPr/>
          <p:nvPr/>
        </p:nvSpPr>
        <p:spPr>
          <a:xfrm>
            <a:off x="2553370" y="3618870"/>
            <a:ext cx="574269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3" name="Retângulo de cantos arredondados 3">
            <a:extLst>
              <a:ext uri="{FF2B5EF4-FFF2-40B4-BE49-F238E27FC236}">
                <a16:creationId xmlns:a16="http://schemas.microsoft.com/office/drawing/2014/main" xmlns="" id="{E43EB22A-B7D7-443A-896E-02AD1E23E449}"/>
              </a:ext>
            </a:extLst>
          </p:cNvPr>
          <p:cNvSpPr/>
          <p:nvPr/>
        </p:nvSpPr>
        <p:spPr>
          <a:xfrm>
            <a:off x="3127639" y="4526003"/>
            <a:ext cx="7518638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em abril de 2017 apresentou a menor área desmatada na Amazônia nos últimos dez anos.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5C2E8545-36A4-43A9-AF46-D9BBDEA07D86}"/>
              </a:ext>
            </a:extLst>
          </p:cNvPr>
          <p:cNvSpPr/>
          <p:nvPr/>
        </p:nvSpPr>
        <p:spPr>
          <a:xfrm>
            <a:off x="2553370" y="4526003"/>
            <a:ext cx="661737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6AA5AF41-78B0-4F5A-AC4A-9945BC534D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0" y="854241"/>
            <a:ext cx="1528010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FLORESTA AMAZÔNICA PRECISA DE SOCORRO">
            <a:extLst>
              <a:ext uri="{FF2B5EF4-FFF2-40B4-BE49-F238E27FC236}">
                <a16:creationId xmlns:a16="http://schemas.microsoft.com/office/drawing/2014/main" xmlns="" id="{4FFEC473-F36B-4948-832A-09DE2A5AA2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8" y="638676"/>
            <a:ext cx="5536326" cy="558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CB9BF54-8E34-4FA1-8DE6-4996C3D82AAD}"/>
              </a:ext>
            </a:extLst>
          </p:cNvPr>
          <p:cNvSpPr txBox="1"/>
          <p:nvPr/>
        </p:nvSpPr>
        <p:spPr>
          <a:xfrm>
            <a:off x="7206195" y="1019459"/>
            <a:ext cx="328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Caso tenha dúvida para calcular a Média, segue, abaixo, o link para você assistir à aula no </a:t>
            </a:r>
            <a:r>
              <a:rPr lang="pt-BR" b="1" dirty="0" err="1">
                <a:solidFill>
                  <a:srgbClr val="663300"/>
                </a:solidFill>
                <a:latin typeface="Century Gothic" panose="020B0502020202020204" pitchFamily="34" charset="0"/>
              </a:rPr>
              <a:t>youtube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, </a:t>
            </a:r>
          </a:p>
          <a:p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6EC656F-0D33-49AD-B5BF-00C402FA6BE9}"/>
              </a:ext>
            </a:extLst>
          </p:cNvPr>
          <p:cNvSpPr/>
          <p:nvPr/>
        </p:nvSpPr>
        <p:spPr>
          <a:xfrm>
            <a:off x="7397277" y="2450848"/>
            <a:ext cx="3252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https://www.youtube.com/watch?v=-YjOOHV8LqM</a:t>
            </a:r>
            <a:endParaRPr lang="pt-BR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C10BA633-3665-4C19-8F61-14A8021C39E8}"/>
              </a:ext>
            </a:extLst>
          </p:cNvPr>
          <p:cNvSpPr/>
          <p:nvPr/>
        </p:nvSpPr>
        <p:spPr>
          <a:xfrm rot="5400000">
            <a:off x="9401308" y="2810655"/>
            <a:ext cx="38363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https://www.recantodasletras.com.br/cronicas/1817542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2" name="Picture 6" descr="Animation Moving 3D Animated | 3D Animated Gifs - Animation 3D ...">
            <a:extLst>
              <a:ext uri="{FF2B5EF4-FFF2-40B4-BE49-F238E27FC236}">
                <a16:creationId xmlns:a16="http://schemas.microsoft.com/office/drawing/2014/main" xmlns="" id="{B1E40E0D-E174-468E-8942-ADF057EE90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51" y="787756"/>
            <a:ext cx="2248362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xmlns="" id="{3EA3C485-E5EC-4D16-B801-198E8CDAEAA1}"/>
              </a:ext>
            </a:extLst>
          </p:cNvPr>
          <p:cNvSpPr/>
          <p:nvPr/>
        </p:nvSpPr>
        <p:spPr>
          <a:xfrm rot="5400000">
            <a:off x="7151636" y="151967"/>
            <a:ext cx="3390465" cy="4270515"/>
          </a:xfrm>
          <a:prstGeom prst="cloudCallou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769698C-4127-4D85-AB2D-5B2D94372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111" y="3117308"/>
            <a:ext cx="1538136" cy="54505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A164DE9-F30B-44B4-B0C8-BFA1640600AC}"/>
              </a:ext>
            </a:extLst>
          </p:cNvPr>
          <p:cNvSpPr/>
          <p:nvPr/>
        </p:nvSpPr>
        <p:spPr>
          <a:xfrm rot="5400000">
            <a:off x="9085040" y="4671101"/>
            <a:ext cx="416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https://br.pinterest.com/pin/406098091370621413</a:t>
            </a:r>
            <a:r>
              <a:rPr lang="pt-BR" dirty="0">
                <a:solidFill>
                  <a:srgbClr val="A8BF4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48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B7FFD2-759D-42C2-AE1E-1DC3AD8F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377" y="2599135"/>
            <a:ext cx="9601196" cy="3318936"/>
          </a:xfrm>
        </p:spPr>
        <p:txBody>
          <a:bodyPr/>
          <a:lstStyle/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I- C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II- D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III- B</a:t>
            </a:r>
          </a:p>
          <a:p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 IV- C</a:t>
            </a:r>
            <a:endParaRPr lang="pt-BR" dirty="0">
              <a:solidFill>
                <a:srgbClr val="663300"/>
              </a:solidFill>
            </a:endParaRPr>
          </a:p>
        </p:txBody>
      </p:sp>
      <p:sp>
        <p:nvSpPr>
          <p:cNvPr id="4" name="Ondulado Duplo 3">
            <a:extLst>
              <a:ext uri="{FF2B5EF4-FFF2-40B4-BE49-F238E27FC236}">
                <a16:creationId xmlns:a16="http://schemas.microsoft.com/office/drawing/2014/main" xmlns="" id="{B92D8729-4B47-4C12-A7D0-03DB36D1A7BD}"/>
              </a:ext>
            </a:extLst>
          </p:cNvPr>
          <p:cNvSpPr/>
          <p:nvPr/>
        </p:nvSpPr>
        <p:spPr>
          <a:xfrm>
            <a:off x="3432313" y="804701"/>
            <a:ext cx="5632174" cy="967408"/>
          </a:xfrm>
          <a:prstGeom prst="doubleWav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VAMOS CONFERIR AS RESPOSTAS?</a:t>
            </a:r>
            <a:endParaRPr lang="pt-BR"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06D44FD5-9469-4B34-AAD7-153FFF38E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14844"/>
              </p:ext>
            </p:extLst>
          </p:nvPr>
        </p:nvGraphicFramePr>
        <p:xfrm>
          <a:off x="4472353" y="2539347"/>
          <a:ext cx="3179298" cy="2208628"/>
        </p:xfrm>
        <a:graphic>
          <a:graphicData uri="http://schemas.openxmlformats.org/drawingml/2006/table">
            <a:tbl>
              <a:tblPr/>
              <a:tblGrid>
                <a:gridCol w="3179298">
                  <a:extLst>
                    <a:ext uri="{9D8B030D-6E8A-4147-A177-3AD203B41FA5}">
                      <a16:colId xmlns:a16="http://schemas.microsoft.com/office/drawing/2014/main" xmlns="" val="45115343"/>
                    </a:ext>
                  </a:extLst>
                </a:gridCol>
              </a:tblGrid>
              <a:tr h="220862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7328125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CC8BA7A-E71C-4535-B782-44C895BCD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25" y="966783"/>
            <a:ext cx="1448786" cy="3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48EFC9F-5634-464A-B319-90ED9AD7D8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17" y="966783"/>
            <a:ext cx="1448786" cy="36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1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6C16614-AC1A-406F-A0C8-3CFCFC70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03" y="639288"/>
            <a:ext cx="6718156" cy="554715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77EE8A3-ADC5-4B44-8F4A-38EED921E33C}"/>
              </a:ext>
            </a:extLst>
          </p:cNvPr>
          <p:cNvSpPr/>
          <p:nvPr/>
        </p:nvSpPr>
        <p:spPr>
          <a:xfrm rot="5400000">
            <a:off x="8682724" y="3131958"/>
            <a:ext cx="52469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https://br.pinterest.com/pin/545428204870738071/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8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6EC5A83-60BB-43B7-A734-C888EECC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35" y="2444306"/>
            <a:ext cx="1919997" cy="21632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0935DE9-591F-4458-8EE5-F5F75C74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643057"/>
            <a:ext cx="3478080" cy="5532457"/>
          </a:xfrm>
          <a:prstGeom prst="rect">
            <a:avLst/>
          </a:prstGeom>
        </p:spPr>
      </p:pic>
      <p:sp>
        <p:nvSpPr>
          <p:cNvPr id="5" name="Rolagem: Vertical 4">
            <a:extLst>
              <a:ext uri="{FF2B5EF4-FFF2-40B4-BE49-F238E27FC236}">
                <a16:creationId xmlns:a16="http://schemas.microsoft.com/office/drawing/2014/main" xmlns="" id="{CED51B21-B190-46E6-AD63-14C18C3D4A3E}"/>
              </a:ext>
            </a:extLst>
          </p:cNvPr>
          <p:cNvSpPr/>
          <p:nvPr/>
        </p:nvSpPr>
        <p:spPr>
          <a:xfrm>
            <a:off x="3555332" y="682486"/>
            <a:ext cx="4591878" cy="5532457"/>
          </a:xfrm>
          <a:prstGeom prst="verticalScroll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C275A54B-FBA8-4DC5-892A-1FAFC60D1525}"/>
              </a:ext>
            </a:extLst>
          </p:cNvPr>
          <p:cNvSpPr/>
          <p:nvPr/>
        </p:nvSpPr>
        <p:spPr>
          <a:xfrm>
            <a:off x="7834065" y="4607577"/>
            <a:ext cx="321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https://iema.es.gov.br/Media/iema/Downloads/GEA/2016.12.13%20-%20GEA%20-%20Entre_Clima.pdf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298E7D3-EB4B-42F6-8833-9A9186182588}"/>
              </a:ext>
            </a:extLst>
          </p:cNvPr>
          <p:cNvSpPr txBox="1"/>
          <p:nvPr/>
        </p:nvSpPr>
        <p:spPr>
          <a:xfrm rot="5400000">
            <a:off x="8462778" y="3221751"/>
            <a:ext cx="5600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Imagem disponível em: 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https://sentinelacapixaba.com.br/escola-adventista-realiza-hoje-as-1700-horas-inauguracao-do-projeto-arvore-literaria/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6BEE0B5-ED41-4780-AA56-B54B1FD41300}"/>
              </a:ext>
            </a:extLst>
          </p:cNvPr>
          <p:cNvSpPr txBox="1"/>
          <p:nvPr/>
        </p:nvSpPr>
        <p:spPr>
          <a:xfrm>
            <a:off x="4181544" y="1250861"/>
            <a:ext cx="3448879" cy="49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É com grande alegria que convidamos você a resolver as atividades de Matemática, com o tema “</a:t>
            </a:r>
            <a:r>
              <a:rPr lang="pt-BR" sz="1400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MEIO AMBIENTE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O assunto é de suma importância, pois precisamos ter a conscientização da  preservação do Meio Ambiente para a nossa vida e   de todos os seres vivos.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Ao lado, apresentamos a você a cartilha com informações sobre o tema. Para acessá-la, deverá copiar o link, abaixo da cartilha, e realizar a leitura.</a:t>
            </a:r>
          </a:p>
          <a:p>
            <a:pPr algn="just">
              <a:lnSpc>
                <a:spcPct val="150000"/>
              </a:lnSpc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Vamos lá? </a:t>
            </a:r>
          </a:p>
        </p:txBody>
      </p:sp>
    </p:spTree>
    <p:extLst>
      <p:ext uri="{BB962C8B-B14F-4D97-AF65-F5344CB8AC3E}">
        <p14:creationId xmlns:p14="http://schemas.microsoft.com/office/powerpoint/2010/main" val="122319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4F12BED-6E8F-4420-9C24-A6E3D090EA73}"/>
              </a:ext>
            </a:extLst>
          </p:cNvPr>
          <p:cNvSpPr txBox="1"/>
          <p:nvPr/>
        </p:nvSpPr>
        <p:spPr>
          <a:xfrm>
            <a:off x="3541850" y="697836"/>
            <a:ext cx="696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Leia a reportagem abaixo e a manchete, a seguir, para resolver a atividade I.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535BBC0-53E7-4BCB-B891-5CE694A7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0" y="1418351"/>
            <a:ext cx="7288695" cy="21033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9927AC-A324-487B-AEE7-699F714D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614" y="3663363"/>
            <a:ext cx="1533733" cy="33879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6016F1E-7AAC-40D4-A2DA-410616F8F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0" y="4111435"/>
            <a:ext cx="7413349" cy="158612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4E826A9-2ED3-452E-B0D4-AD81C9D89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4" y="779905"/>
            <a:ext cx="1856857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573A627-EC45-4977-A8C4-CC8C02CD6262}"/>
              </a:ext>
            </a:extLst>
          </p:cNvPr>
          <p:cNvSpPr/>
          <p:nvPr/>
        </p:nvSpPr>
        <p:spPr>
          <a:xfrm rot="5400000">
            <a:off x="9180031" y="2939239"/>
            <a:ext cx="4391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https://bombomzinha.blogs.sapo.pt/tag/gifs+de+passarinhos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6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EA77F63-A0E8-4778-84F9-AA324D1B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0" y="797616"/>
            <a:ext cx="7454969" cy="38008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1214A84-0186-4BA4-B0B9-DE6CF4056846}"/>
              </a:ext>
            </a:extLst>
          </p:cNvPr>
          <p:cNvSpPr/>
          <p:nvPr/>
        </p:nvSpPr>
        <p:spPr>
          <a:xfrm>
            <a:off x="5098461" y="4770783"/>
            <a:ext cx="581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https://www1.folha.uol.com.br/ambiente/2019/06/desmatamento-e-a-questao-ambiental-que-mais-preocupa-brasileiros.shtml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1F700531-52F1-48C4-9158-B41233452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6" y="841449"/>
            <a:ext cx="1899009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55BB6F5-5CED-426D-90E1-F72FCA0811BD}"/>
              </a:ext>
            </a:extLst>
          </p:cNvPr>
          <p:cNvSpPr/>
          <p:nvPr/>
        </p:nvSpPr>
        <p:spPr>
          <a:xfrm rot="5400000">
            <a:off x="9116213" y="2801566"/>
            <a:ext cx="4391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https://bombomzinha.blogs.sapo.pt/tag/gifs+de+passarinhos</a:t>
            </a:r>
            <a:endParaRPr lang="pt-BR" sz="11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2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FA89070-2D8E-485F-BACE-D6D33855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610" y="626659"/>
            <a:ext cx="6801989" cy="10677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2DA5323-255A-459C-900E-E5201235C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93" y="1646901"/>
            <a:ext cx="5619750" cy="24765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B41A84E-B7D6-48B2-8561-F496D862D3C6}"/>
              </a:ext>
            </a:extLst>
          </p:cNvPr>
          <p:cNvSpPr/>
          <p:nvPr/>
        </p:nvSpPr>
        <p:spPr>
          <a:xfrm>
            <a:off x="4578832" y="1877072"/>
            <a:ext cx="5426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https://agenciabrasil.ebc.com.br/economia/noticia/2019-08/estimativa-da-populacao-do-brasil-passa-de-210-milhoes-diz-ibge</a:t>
            </a:r>
            <a:endParaRPr lang="pt-BR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545F9EFB-D0CA-44DE-8C5A-99B43192E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10331"/>
              </p:ext>
            </p:extLst>
          </p:nvPr>
        </p:nvGraphicFramePr>
        <p:xfrm>
          <a:off x="2749205" y="693822"/>
          <a:ext cx="7759770" cy="1810840"/>
        </p:xfrm>
        <a:graphic>
          <a:graphicData uri="http://schemas.openxmlformats.org/drawingml/2006/table">
            <a:tbl>
              <a:tblPr/>
              <a:tblGrid>
                <a:gridCol w="7759770">
                  <a:extLst>
                    <a:ext uri="{9D8B030D-6E8A-4147-A177-3AD203B41FA5}">
                      <a16:colId xmlns:a16="http://schemas.microsoft.com/office/drawing/2014/main" xmlns="" val="1111701511"/>
                    </a:ext>
                  </a:extLst>
                </a:gridCol>
              </a:tblGrid>
              <a:tr h="181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6067208"/>
                  </a:ext>
                </a:extLst>
              </a:tr>
            </a:tbl>
          </a:graphicData>
        </a:graphic>
      </p:graphicFrame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93FD67EC-79AC-40A5-93E5-54408CD09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1" y="697836"/>
            <a:ext cx="1510226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DA08E06-0E7B-4B15-9431-53A653F00E4E}"/>
              </a:ext>
            </a:extLst>
          </p:cNvPr>
          <p:cNvSpPr txBox="1"/>
          <p:nvPr/>
        </p:nvSpPr>
        <p:spPr>
          <a:xfrm>
            <a:off x="2355264" y="2533750"/>
            <a:ext cx="854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ATIVIDADES</a:t>
            </a:r>
          </a:p>
          <a:p>
            <a:endParaRPr lang="pt-BR" sz="2400" b="1" u="sng" dirty="0">
              <a:latin typeface="Century Gothic" panose="020B0502020202020204" pitchFamily="34" charset="0"/>
            </a:endParaRPr>
          </a:p>
          <a:p>
            <a:pPr algn="just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I-</a:t>
            </a:r>
            <a:r>
              <a:rPr lang="pt-BR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o trecho da reportagem anterior: “</a:t>
            </a:r>
            <a:r>
              <a:rPr lang="pt-BR" b="1" u="sng" dirty="0">
                <a:solidFill>
                  <a:srgbClr val="663300"/>
                </a:solidFill>
                <a:latin typeface="Century Gothic" panose="020B0502020202020204" pitchFamily="34" charset="0"/>
              </a:rPr>
              <a:t>O desmatamento é a questão ambiental que mais importa para 53% dos brasileiros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, ...”. Considerando a população aproximada do Brasil de 210 milhões, o número de brasileiros que mais importa com o desmatamento é igual a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 </a:t>
            </a:r>
            <a:endParaRPr lang="pt-BR" sz="24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xmlns="" id="{428DA7FB-FF0D-40AC-8922-7121CF4B3A65}"/>
              </a:ext>
            </a:extLst>
          </p:cNvPr>
          <p:cNvSpPr/>
          <p:nvPr/>
        </p:nvSpPr>
        <p:spPr>
          <a:xfrm>
            <a:off x="2718649" y="4711781"/>
            <a:ext cx="230392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11.300.000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6B93D0F-C192-455B-9C25-6B8C66AC3C44}"/>
              </a:ext>
            </a:extLst>
          </p:cNvPr>
          <p:cNvSpPr/>
          <p:nvPr/>
        </p:nvSpPr>
        <p:spPr>
          <a:xfrm>
            <a:off x="2416762" y="4711781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2" name="Retângulo de cantos arredondados 3">
            <a:extLst>
              <a:ext uri="{FF2B5EF4-FFF2-40B4-BE49-F238E27FC236}">
                <a16:creationId xmlns:a16="http://schemas.microsoft.com/office/drawing/2014/main" xmlns="" id="{5D00BF13-E0D6-432A-ABBE-C6CDFCF2CEDB}"/>
              </a:ext>
            </a:extLst>
          </p:cNvPr>
          <p:cNvSpPr/>
          <p:nvPr/>
        </p:nvSpPr>
        <p:spPr>
          <a:xfrm>
            <a:off x="2657151" y="5534567"/>
            <a:ext cx="230392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105.300.000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A90D4245-5654-4D41-9899-5F3A43B9F140}"/>
              </a:ext>
            </a:extLst>
          </p:cNvPr>
          <p:cNvSpPr/>
          <p:nvPr/>
        </p:nvSpPr>
        <p:spPr>
          <a:xfrm>
            <a:off x="2355264" y="5534567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" name="Retângulo de cantos arredondados 5">
            <a:extLst>
              <a:ext uri="{FF2B5EF4-FFF2-40B4-BE49-F238E27FC236}">
                <a16:creationId xmlns:a16="http://schemas.microsoft.com/office/drawing/2014/main" xmlns="" id="{AE61F3A8-E888-4323-9356-5EE1FDC25E1F}"/>
              </a:ext>
            </a:extLst>
          </p:cNvPr>
          <p:cNvSpPr/>
          <p:nvPr/>
        </p:nvSpPr>
        <p:spPr>
          <a:xfrm>
            <a:off x="6267459" y="4747246"/>
            <a:ext cx="226694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111.300.000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33ECFD1-3255-49E3-BBB8-E89903597218}"/>
              </a:ext>
            </a:extLst>
          </p:cNvPr>
          <p:cNvSpPr/>
          <p:nvPr/>
        </p:nvSpPr>
        <p:spPr>
          <a:xfrm>
            <a:off x="5851676" y="4747246"/>
            <a:ext cx="666026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Retângulo de cantos arredondados 3">
            <a:extLst>
              <a:ext uri="{FF2B5EF4-FFF2-40B4-BE49-F238E27FC236}">
                <a16:creationId xmlns:a16="http://schemas.microsoft.com/office/drawing/2014/main" xmlns="" id="{E93474D0-93FF-4686-8817-C604940C3034}"/>
              </a:ext>
            </a:extLst>
          </p:cNvPr>
          <p:cNvSpPr/>
          <p:nvPr/>
        </p:nvSpPr>
        <p:spPr>
          <a:xfrm>
            <a:off x="6217017" y="5534567"/>
            <a:ext cx="2303925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  113.000.000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AF649524-AEFA-4717-91B5-8EAE57EB92BB}"/>
              </a:ext>
            </a:extLst>
          </p:cNvPr>
          <p:cNvSpPr/>
          <p:nvPr/>
        </p:nvSpPr>
        <p:spPr>
          <a:xfrm>
            <a:off x="5915130" y="5534567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B3CA71D0-5A81-49CF-80AB-30D88534732D}"/>
              </a:ext>
            </a:extLst>
          </p:cNvPr>
          <p:cNvSpPr/>
          <p:nvPr/>
        </p:nvSpPr>
        <p:spPr>
          <a:xfrm rot="5400000">
            <a:off x="9137914" y="3162315"/>
            <a:ext cx="4391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https://bombomzinha.blogs.sapo.pt/tag/gifs+de+passarinhos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ragem - Poemas | Luso-Poemas">
            <a:extLst>
              <a:ext uri="{FF2B5EF4-FFF2-40B4-BE49-F238E27FC236}">
                <a16:creationId xmlns:a16="http://schemas.microsoft.com/office/drawing/2014/main" xmlns="" id="{A46F0FC5-9628-4846-AF22-E31E613FC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73" y="655984"/>
            <a:ext cx="5300719" cy="55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FB5F63A-B71E-4BC1-B250-E206F7BA50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7" y="4600490"/>
            <a:ext cx="2488095" cy="14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1B2DEEFE-75A3-4E51-BE03-339E642E9AE6}"/>
              </a:ext>
            </a:extLst>
          </p:cNvPr>
          <p:cNvSpPr/>
          <p:nvPr/>
        </p:nvSpPr>
        <p:spPr>
          <a:xfrm rot="17003466">
            <a:off x="1369963" y="883832"/>
            <a:ext cx="3207818" cy="423217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2EFE2BE-F6D6-46F7-9414-E2BDAD7B7778}"/>
              </a:ext>
            </a:extLst>
          </p:cNvPr>
          <p:cNvSpPr txBox="1"/>
          <p:nvPr/>
        </p:nvSpPr>
        <p:spPr>
          <a:xfrm>
            <a:off x="1341430" y="1544010"/>
            <a:ext cx="26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Sugestão de videoaula para </a:t>
            </a:r>
          </a:p>
          <a:p>
            <a:r>
              <a:rPr lang="pt-BR" b="1" dirty="0">
                <a:latin typeface="Century Gothic" panose="020B0502020202020204" pitchFamily="34" charset="0"/>
              </a:rPr>
              <a:t>a atividade I do slide anterior: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FB18A22-6C87-4F16-8684-E49EA48AFC9D}"/>
              </a:ext>
            </a:extLst>
          </p:cNvPr>
          <p:cNvSpPr/>
          <p:nvPr/>
        </p:nvSpPr>
        <p:spPr>
          <a:xfrm>
            <a:off x="1341430" y="2891117"/>
            <a:ext cx="322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https://www.youtube.com/watch?v=3fKYYssjeLY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314B240-962D-4B23-A680-3292394740A7}"/>
              </a:ext>
            </a:extLst>
          </p:cNvPr>
          <p:cNvSpPr txBox="1"/>
          <p:nvPr/>
        </p:nvSpPr>
        <p:spPr>
          <a:xfrm>
            <a:off x="1671977" y="3573187"/>
            <a:ext cx="348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Copie o link acima para assistir à aula no </a:t>
            </a:r>
            <a:r>
              <a:rPr lang="pt-BR" b="1" dirty="0" err="1">
                <a:latin typeface="Century Gothic" panose="020B0502020202020204" pitchFamily="34" charset="0"/>
              </a:rPr>
              <a:t>youtube</a:t>
            </a:r>
            <a:r>
              <a:rPr lang="pt-BR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AE3E946-F8A8-436B-9537-FBBD60654F6B}"/>
              </a:ext>
            </a:extLst>
          </p:cNvPr>
          <p:cNvSpPr/>
          <p:nvPr/>
        </p:nvSpPr>
        <p:spPr>
          <a:xfrm rot="5400000">
            <a:off x="8248256" y="3640661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https://www.luso-poemas.net/modules/news/article.php?storyid=270988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38F2AD2-BD56-4008-9B7C-00469A8D0EAE}"/>
              </a:ext>
            </a:extLst>
          </p:cNvPr>
          <p:cNvSpPr/>
          <p:nvPr/>
        </p:nvSpPr>
        <p:spPr>
          <a:xfrm rot="5400000">
            <a:off x="9310135" y="2554787"/>
            <a:ext cx="34644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https://br.pinterest.com/pin/352477108325865582/</a:t>
            </a:r>
            <a:endParaRPr lang="pt-BR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7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1C8C9DA-4E2B-42E6-B0EF-D9436C21EF3A}"/>
              </a:ext>
            </a:extLst>
          </p:cNvPr>
          <p:cNvSpPr txBox="1"/>
          <p:nvPr/>
        </p:nvSpPr>
        <p:spPr>
          <a:xfrm>
            <a:off x="2771336" y="745588"/>
            <a:ext cx="775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Leia a informação abaixo, retirada da cartilha “Entre no Clima”, indicada para a leitura. Em seguida, resolva a atividade abaixo.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645087-9300-425E-9897-1EFE50DC0B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1" y="745588"/>
            <a:ext cx="1477841" cy="43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6772126-6A3F-497D-96AD-9C6B9B8D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36" y="1604009"/>
            <a:ext cx="7469944" cy="13783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1DCAE05-0FD6-4094-A766-6E7964C5F8E4}"/>
              </a:ext>
            </a:extLst>
          </p:cNvPr>
          <p:cNvSpPr txBox="1"/>
          <p:nvPr/>
        </p:nvSpPr>
        <p:spPr>
          <a:xfrm>
            <a:off x="2644726" y="3193366"/>
            <a:ext cx="7596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II- </a:t>
            </a:r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 informação acima nos mostra o volume de água gasto na produção de papel e o volume de água gasto quando é reciclado. Na reciclagem do papel, há uma redução no volume de água equivalente a</a:t>
            </a:r>
          </a:p>
        </p:txBody>
      </p:sp>
      <p:sp>
        <p:nvSpPr>
          <p:cNvPr id="8" name="Retângulo de cantos arredondados 3">
            <a:extLst>
              <a:ext uri="{FF2B5EF4-FFF2-40B4-BE49-F238E27FC236}">
                <a16:creationId xmlns:a16="http://schemas.microsoft.com/office/drawing/2014/main" xmlns="" id="{869D221E-0CDE-4F83-B878-E1652C9CA5A1}"/>
              </a:ext>
            </a:extLst>
          </p:cNvPr>
          <p:cNvSpPr/>
          <p:nvPr/>
        </p:nvSpPr>
        <p:spPr>
          <a:xfrm>
            <a:off x="2798737" y="4629240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80% 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5E1FA71-036B-481C-9CBC-EDCF02E46143}"/>
              </a:ext>
            </a:extLst>
          </p:cNvPr>
          <p:cNvSpPr/>
          <p:nvPr/>
        </p:nvSpPr>
        <p:spPr>
          <a:xfrm>
            <a:off x="2496849" y="4629240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Retângulo de cantos arredondados 3">
            <a:extLst>
              <a:ext uri="{FF2B5EF4-FFF2-40B4-BE49-F238E27FC236}">
                <a16:creationId xmlns:a16="http://schemas.microsoft.com/office/drawing/2014/main" xmlns="" id="{7039AB0E-3FCD-43F7-A8F6-DB84409519EA}"/>
              </a:ext>
            </a:extLst>
          </p:cNvPr>
          <p:cNvSpPr/>
          <p:nvPr/>
        </p:nvSpPr>
        <p:spPr>
          <a:xfrm>
            <a:off x="2796381" y="5485025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90% 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D21F3F65-22E4-46BC-9602-758A7F70A5F2}"/>
              </a:ext>
            </a:extLst>
          </p:cNvPr>
          <p:cNvSpPr/>
          <p:nvPr/>
        </p:nvSpPr>
        <p:spPr>
          <a:xfrm>
            <a:off x="2494493" y="5485025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2" name="Retângulo de cantos arredondados 5">
            <a:extLst>
              <a:ext uri="{FF2B5EF4-FFF2-40B4-BE49-F238E27FC236}">
                <a16:creationId xmlns:a16="http://schemas.microsoft.com/office/drawing/2014/main" xmlns="" id="{C952DCF0-488B-4B72-8F35-9BFF9D14560C}"/>
              </a:ext>
            </a:extLst>
          </p:cNvPr>
          <p:cNvSpPr/>
          <p:nvPr/>
        </p:nvSpPr>
        <p:spPr>
          <a:xfrm>
            <a:off x="5701937" y="5555954"/>
            <a:ext cx="1455702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98%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A1BA723F-3907-4C1E-B47F-5960627AB7A6}"/>
              </a:ext>
            </a:extLst>
          </p:cNvPr>
          <p:cNvSpPr/>
          <p:nvPr/>
        </p:nvSpPr>
        <p:spPr>
          <a:xfrm>
            <a:off x="5377909" y="5555954"/>
            <a:ext cx="574269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4" name="Retângulo de cantos arredondados 3">
            <a:extLst>
              <a:ext uri="{FF2B5EF4-FFF2-40B4-BE49-F238E27FC236}">
                <a16:creationId xmlns:a16="http://schemas.microsoft.com/office/drawing/2014/main" xmlns="" id="{7F24FAA7-FBA8-4BDE-96A8-F3C56F76CE44}"/>
              </a:ext>
            </a:extLst>
          </p:cNvPr>
          <p:cNvSpPr/>
          <p:nvPr/>
        </p:nvSpPr>
        <p:spPr>
          <a:xfrm>
            <a:off x="5679798" y="4629240"/>
            <a:ext cx="1477841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 92% 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4C243BB2-AFB9-4DCB-BA0E-D3E8D61B60D3}"/>
              </a:ext>
            </a:extLst>
          </p:cNvPr>
          <p:cNvSpPr/>
          <p:nvPr/>
        </p:nvSpPr>
        <p:spPr>
          <a:xfrm>
            <a:off x="5377910" y="4629240"/>
            <a:ext cx="666026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8067251-AA14-4366-9F27-9F5DAEA59650}"/>
              </a:ext>
            </a:extLst>
          </p:cNvPr>
          <p:cNvSpPr/>
          <p:nvPr/>
        </p:nvSpPr>
        <p:spPr>
          <a:xfrm rot="5400000">
            <a:off x="9137914" y="3162315"/>
            <a:ext cx="4391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rgbClr val="6633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Imagem disponível em: https://bombomzinha.blogs.sapo.pt/tag/gifs+de+passarinhos</a:t>
            </a:r>
            <a:endParaRPr lang="pt-BR" sz="11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Árvore da Vida (Kit Fora da Caixa) | by Alex Bretas | Educação ...">
            <a:extLst>
              <a:ext uri="{FF2B5EF4-FFF2-40B4-BE49-F238E27FC236}">
                <a16:creationId xmlns:a16="http://schemas.microsoft.com/office/drawing/2014/main" xmlns="" id="{6F50E3D6-5088-4D54-8AAF-40BE024C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96" y="661916"/>
            <a:ext cx="5268035" cy="55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s em movimento efeito agua | Imagem em movimento, Artesanato ...">
            <a:extLst>
              <a:ext uri="{FF2B5EF4-FFF2-40B4-BE49-F238E27FC236}">
                <a16:creationId xmlns:a16="http://schemas.microsoft.com/office/drawing/2014/main" xmlns="" id="{9E2B827F-AE2E-4104-AA47-19996DDA2C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64" y="2165589"/>
            <a:ext cx="2692478" cy="24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xmlns="" id="{74201AB1-7A2C-4980-9D3B-73385608D5AE}"/>
              </a:ext>
            </a:extLst>
          </p:cNvPr>
          <p:cNvSpPr/>
          <p:nvPr/>
        </p:nvSpPr>
        <p:spPr>
          <a:xfrm rot="1377792">
            <a:off x="5717499" y="897580"/>
            <a:ext cx="3976644" cy="1615155"/>
          </a:xfrm>
          <a:prstGeom prst="cloudCallou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550D166-36C9-4C3B-B83A-0C8E6F03807E}"/>
              </a:ext>
            </a:extLst>
          </p:cNvPr>
          <p:cNvSpPr txBox="1"/>
          <p:nvPr/>
        </p:nvSpPr>
        <p:spPr>
          <a:xfrm>
            <a:off x="5864823" y="868732"/>
            <a:ext cx="2518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63300"/>
                </a:solidFill>
                <a:latin typeface="Century Gothic" panose="020B0502020202020204" pitchFamily="34" charset="0"/>
              </a:rPr>
              <a:t>Sugestão de videoaula para a atividade II do slide anterior:</a:t>
            </a:r>
          </a:p>
        </p:txBody>
      </p:sp>
      <p:pic>
        <p:nvPicPr>
          <p:cNvPr id="5128" name="Picture 8" descr="Borboletas::: | Gifs de flores, Borboletas, Rosas roxas">
            <a:extLst>
              <a:ext uri="{FF2B5EF4-FFF2-40B4-BE49-F238E27FC236}">
                <a16:creationId xmlns:a16="http://schemas.microsoft.com/office/drawing/2014/main" xmlns="" id="{6E3ACEEE-39ED-488E-9432-535384A6B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24" y="837849"/>
            <a:ext cx="1733265" cy="11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Borboletas::: | Gifs de flores, Borboletas, Rosas roxas">
            <a:extLst>
              <a:ext uri="{FF2B5EF4-FFF2-40B4-BE49-F238E27FC236}">
                <a16:creationId xmlns:a16="http://schemas.microsoft.com/office/drawing/2014/main" xmlns="" id="{BA5CB82F-D093-4162-B78E-E30932BCAD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855">
            <a:off x="738043" y="985642"/>
            <a:ext cx="1733265" cy="12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BC03E8B-5216-48DC-95AE-0F685FB22245}"/>
              </a:ext>
            </a:extLst>
          </p:cNvPr>
          <p:cNvSpPr/>
          <p:nvPr/>
        </p:nvSpPr>
        <p:spPr>
          <a:xfrm>
            <a:off x="7124130" y="1558274"/>
            <a:ext cx="2362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6633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https://www.youtube.com/watch?v=mEVOb2IKG1w</a:t>
            </a:r>
            <a:endParaRPr lang="pt-BR" sz="140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8A763CA-4EB3-48D1-896B-3FC1ED84735E}"/>
              </a:ext>
            </a:extLst>
          </p:cNvPr>
          <p:cNvSpPr/>
          <p:nvPr/>
        </p:nvSpPr>
        <p:spPr>
          <a:xfrm rot="5400000">
            <a:off x="8907492" y="4287171"/>
            <a:ext cx="46586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https://medium.com/educa%C3%A7%C3%A3o-fora-da-caixa/ferramenta-1-%C3%A1rvore-da-vida-f64d14516459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CA0B1B9-06D1-4FF5-A6FD-D7511EC36306}"/>
              </a:ext>
            </a:extLst>
          </p:cNvPr>
          <p:cNvSpPr/>
          <p:nvPr/>
        </p:nvSpPr>
        <p:spPr>
          <a:xfrm rot="5400000">
            <a:off x="9171068" y="4159886"/>
            <a:ext cx="34563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https://gr.pinterest.com/pin/573997914999788322/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C2A0684-613A-44C4-B638-85D083348C6A}"/>
              </a:ext>
            </a:extLst>
          </p:cNvPr>
          <p:cNvSpPr/>
          <p:nvPr/>
        </p:nvSpPr>
        <p:spPr>
          <a:xfrm rot="5400000">
            <a:off x="8950965" y="4211275"/>
            <a:ext cx="34563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https://br.pinterest.com/pin/696721004831425345/</a:t>
            </a:r>
            <a:endParaRPr lang="pt-BR" sz="1050" b="1" dirty="0">
              <a:solidFill>
                <a:srgbClr val="66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70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668</Words>
  <Application>Microsoft Office PowerPoint</Application>
  <PresentationFormat>Widescreen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63</cp:revision>
  <dcterms:created xsi:type="dcterms:W3CDTF">2020-07-21T17:09:58Z</dcterms:created>
  <dcterms:modified xsi:type="dcterms:W3CDTF">2020-07-30T15:24:50Z</dcterms:modified>
</cp:coreProperties>
</file>