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3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WoyueUThO-nxSdyKAnOOgd7SHI4m9jOE/view?fbclid=IwAR2VG49PA8Y8BeUoPEAimUSzWotsFsndPTF-A4I9ycLgx3X5dzbHh10FsdU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5.png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7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slide" Target="slide6.xml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slide" Target="slide7.xml"/><Relationship Id="rId4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slide" Target="slide8.xml"/><Relationship Id="rId4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br.pinterest.com/pin/388928117819787774/" TargetMode="External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996930" y="2460203"/>
            <a:ext cx="8915399" cy="3743170"/>
          </a:xfrm>
        </p:spPr>
        <p:txBody>
          <a:bodyPr>
            <a:normAutofit fontScale="70000" lnSpcReduction="20000"/>
          </a:bodyPr>
          <a:lstStyle/>
          <a:p>
            <a:pPr algn="ctr">
              <a:lnSpc>
                <a:spcPct val="150000"/>
              </a:lnSpc>
            </a:pPr>
            <a:endParaRPr lang="pt-BR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t-BR" sz="5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pt-BR" sz="5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° ANO – ENSINO FUNDAMENTAL II</a:t>
            </a:r>
          </a:p>
          <a:p>
            <a:pPr algn="ctr">
              <a:lnSpc>
                <a:spcPct val="150000"/>
              </a:lnSpc>
            </a:pPr>
            <a:r>
              <a:rPr lang="pt-BR" sz="5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LÍNGUA PORTUGUESA</a:t>
            </a:r>
            <a:endParaRPr lang="pt-BR" sz="5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pt-BR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pt-B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pt-BR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pt-BR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SECRETARIA </a:t>
            </a:r>
            <a:r>
              <a:rPr lang="pt-BR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MUNICIPAL DE EDUCAÇÃO E CULTURA DE ALFENAS</a:t>
            </a:r>
          </a:p>
          <a:p>
            <a:pPr algn="ctr"/>
            <a:endParaRPr lang="pt-B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8505" y="506603"/>
            <a:ext cx="2192247" cy="1758616"/>
          </a:xfrm>
          <a:prstGeom prst="rect">
            <a:avLst/>
          </a:prstGeom>
        </p:spPr>
      </p:pic>
      <p:sp>
        <p:nvSpPr>
          <p:cNvPr id="4" name="Seta: para a Direita 3">
            <a:hlinkClick r:id="rId3" action="ppaction://hlinksldjump"/>
            <a:extLst>
              <a:ext uri="{FF2B5EF4-FFF2-40B4-BE49-F238E27FC236}">
                <a16:creationId xmlns:a16="http://schemas.microsoft.com/office/drawing/2014/main" xmlns="" id="{A0FCE417-3216-4935-B935-728B223EAA8D}"/>
              </a:ext>
            </a:extLst>
          </p:cNvPr>
          <p:cNvSpPr/>
          <p:nvPr/>
        </p:nvSpPr>
        <p:spPr>
          <a:xfrm>
            <a:off x="10503017" y="5763237"/>
            <a:ext cx="1283514" cy="620785"/>
          </a:xfrm>
          <a:prstGeom prst="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Clique aqui para continuar</a:t>
            </a:r>
          </a:p>
        </p:txBody>
      </p:sp>
    </p:spTree>
    <p:extLst>
      <p:ext uri="{BB962C8B-B14F-4D97-AF65-F5344CB8AC3E}">
        <p14:creationId xmlns:p14="http://schemas.microsoft.com/office/powerpoint/2010/main" val="483192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rofessora fica no quadro-negro. | Vetor Premi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4548553" y="1254371"/>
            <a:ext cx="6096000" cy="24622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pt-BR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NÃO HÁ NECESSIDADE DE REALIZAR A IMPRESSÃO DESTE MATERIAL. </a:t>
            </a:r>
          </a:p>
          <a:p>
            <a:pPr algn="just"/>
            <a:r>
              <a:rPr lang="pt-BR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ATIVIDADES </a:t>
            </a:r>
            <a:r>
              <a:rPr lang="pt-BR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NÃO SÃO OBRIGATÓRIAS. </a:t>
            </a:r>
          </a:p>
          <a:p>
            <a:pPr algn="just"/>
            <a:r>
              <a:rPr lang="pt-BR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pt-BR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 ALUNOS IRÃO REVER ESTAS ATIVIDADES NA VOLTA ÀS AULAS. </a:t>
            </a:r>
          </a:p>
          <a:p>
            <a:pPr algn="just"/>
            <a:endParaRPr lang="pt-BR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VAMOS COMEÇAR!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1374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22520" y="1186779"/>
            <a:ext cx="4663056" cy="4184362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1911927" y="499538"/>
            <a:ext cx="9364085" cy="640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1114425" algn="l"/>
              </a:tabLst>
            </a:pPr>
            <a:r>
              <a:rPr lang="pt-BR" sz="1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ALUNO,</a:t>
            </a:r>
            <a:endParaRPr lang="pt-BR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BR" sz="1400" b="1" dirty="0">
                <a:latin typeface="Arial" panose="020B0604020202020204" pitchFamily="34" charset="0"/>
                <a:ea typeface="Calibri" panose="020F0502020204030204" pitchFamily="34" charset="0"/>
              </a:rPr>
              <a:t>REALIZE A LEITURA DA CARTILHA PARA A RESOLUÇÃO DAS ATIVIDADES PROPOSTAS.</a:t>
            </a:r>
            <a:endParaRPr lang="pt-BR" sz="1400" dirty="0"/>
          </a:p>
        </p:txBody>
      </p:sp>
      <p:sp>
        <p:nvSpPr>
          <p:cNvPr id="9" name="Retângulo 8"/>
          <p:cNvSpPr/>
          <p:nvPr/>
        </p:nvSpPr>
        <p:spPr>
          <a:xfrm>
            <a:off x="5104605" y="5525036"/>
            <a:ext cx="1489364" cy="322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1114425" algn="l"/>
              </a:tabLst>
            </a:pPr>
            <a:r>
              <a:rPr lang="pt-BR" sz="1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Disponível em:</a:t>
            </a:r>
            <a:endParaRPr lang="pt-BR" sz="1400" dirty="0"/>
          </a:p>
        </p:txBody>
      </p:sp>
      <p:sp>
        <p:nvSpPr>
          <p:cNvPr id="7" name="Retângulo 6"/>
          <p:cNvSpPr/>
          <p:nvPr/>
        </p:nvSpPr>
        <p:spPr>
          <a:xfrm>
            <a:off x="1354426" y="5847881"/>
            <a:ext cx="9921586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://drive.google.com/file/d/1WoyueUThO-nxSdyKAnOOgd7SHI4m9jOE/view?fbclid=IwAR2VG49PA8Y8BeUoPEAimUSzWotsFsndPTF-A4I9ycLgx3X5dzbHh10FsdU</a:t>
            </a:r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856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24086" y="905959"/>
            <a:ext cx="3397828" cy="696192"/>
          </a:xfrm>
        </p:spPr>
        <p:txBody>
          <a:bodyPr>
            <a:normAutofit fontScale="90000"/>
          </a:bodyPr>
          <a:lstStyle/>
          <a:p>
            <a:r>
              <a:rPr lang="pt-BR" sz="2000" b="1" dirty="0" smtClean="0"/>
              <a:t>Questão 1</a:t>
            </a:r>
            <a:br>
              <a:rPr lang="pt-BR" sz="2000" b="1" dirty="0" smtClean="0"/>
            </a:br>
            <a:r>
              <a:rPr lang="pt-BR" sz="2000" b="1" dirty="0" smtClean="0"/>
              <a:t/>
            </a:r>
            <a:br>
              <a:rPr lang="pt-BR" sz="2000" b="1" dirty="0" smtClean="0"/>
            </a:br>
            <a: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Observe atentamente a figura ao lado e responda.</a:t>
            </a:r>
            <a:endParaRPr lang="pt-BR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Máscara de Coronavírus GIF - Máscara de Coronavírus GIFs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980" y="561110"/>
            <a:ext cx="1041040" cy="1041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/>
          <p:cNvSpPr/>
          <p:nvPr/>
        </p:nvSpPr>
        <p:spPr>
          <a:xfrm>
            <a:off x="943208" y="2395370"/>
            <a:ext cx="6135365" cy="1636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Releia o trecho: “Para que os vírus possam se multiplicar, precisam entrar na célula de um hospedeiro”. As palavras “possam” e “precisam” estão conjugadas em qual tempo verbal?</a:t>
            </a:r>
          </a:p>
          <a:p>
            <a:pPr lvl="0" algn="just">
              <a:spcBef>
                <a:spcPts val="1000"/>
              </a:spcBef>
              <a:buClr>
                <a:srgbClr val="A53010"/>
              </a:buClr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m 2">
            <a:hlinkClick r:id="rId4" action="ppaction://hlinksldjump"/>
            <a:extLst>
              <a:ext uri="{FF2B5EF4-FFF2-40B4-BE49-F238E27FC236}">
                <a16:creationId xmlns="" xmlns:a16="http://schemas.microsoft.com/office/drawing/2014/main" id="{70040930-3118-4B87-AFAE-85577E14FF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98727" y="6107185"/>
            <a:ext cx="1304657" cy="676715"/>
          </a:xfrm>
          <a:prstGeom prst="rect">
            <a:avLst/>
          </a:prstGeom>
        </p:spPr>
      </p:pic>
      <p:sp>
        <p:nvSpPr>
          <p:cNvPr id="4" name="Seta: para a Esquerda 3">
            <a:hlinkClick r:id="rId6" action="ppaction://hlinksldjump"/>
            <a:extLst>
              <a:ext uri="{FF2B5EF4-FFF2-40B4-BE49-F238E27FC236}">
                <a16:creationId xmlns="" xmlns:a16="http://schemas.microsoft.com/office/drawing/2014/main" id="{DE63EEE1-2D11-4138-B43B-9AEEC98A6568}"/>
              </a:ext>
            </a:extLst>
          </p:cNvPr>
          <p:cNvSpPr/>
          <p:nvPr/>
        </p:nvSpPr>
        <p:spPr>
          <a:xfrm>
            <a:off x="1484851" y="6107185"/>
            <a:ext cx="1304657" cy="613097"/>
          </a:xfrm>
          <a:prstGeom prst="lef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Página anterior</a:t>
            </a: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="" xmlns:a16="http://schemas.microsoft.com/office/drawing/2014/main" id="{FCC3788D-60D5-40B5-B7FC-5FD6683EB533}"/>
              </a:ext>
            </a:extLst>
          </p:cNvPr>
          <p:cNvSpPr/>
          <p:nvPr/>
        </p:nvSpPr>
        <p:spPr>
          <a:xfrm>
            <a:off x="2592197" y="3784297"/>
            <a:ext cx="2130803" cy="33555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passado</a:t>
            </a:r>
            <a:endParaRPr lang="pt-BR" dirty="0"/>
          </a:p>
        </p:txBody>
      </p:sp>
      <p:sp>
        <p:nvSpPr>
          <p:cNvPr id="5" name="Elipse 4">
            <a:extLst>
              <a:ext uri="{FF2B5EF4-FFF2-40B4-BE49-F238E27FC236}">
                <a16:creationId xmlns="" xmlns:a16="http://schemas.microsoft.com/office/drawing/2014/main" id="{37B24E76-A9FA-48C6-A18D-B3EC6ED3A4C9}"/>
              </a:ext>
            </a:extLst>
          </p:cNvPr>
          <p:cNvSpPr/>
          <p:nvPr/>
        </p:nvSpPr>
        <p:spPr>
          <a:xfrm>
            <a:off x="2182165" y="3765403"/>
            <a:ext cx="419450" cy="39428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="" xmlns:a16="http://schemas.microsoft.com/office/drawing/2014/main" id="{ABF03409-4DF1-46AE-B55B-B844C2C131A2}"/>
              </a:ext>
            </a:extLst>
          </p:cNvPr>
          <p:cNvSpPr/>
          <p:nvPr/>
        </p:nvSpPr>
        <p:spPr>
          <a:xfrm>
            <a:off x="2592197" y="4315794"/>
            <a:ext cx="2130803" cy="33555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futuro</a:t>
            </a:r>
            <a:endParaRPr lang="pt-BR" dirty="0"/>
          </a:p>
        </p:txBody>
      </p:sp>
      <p:sp>
        <p:nvSpPr>
          <p:cNvPr id="10" name="Elipse 9">
            <a:extLst>
              <a:ext uri="{FF2B5EF4-FFF2-40B4-BE49-F238E27FC236}">
                <a16:creationId xmlns="" xmlns:a16="http://schemas.microsoft.com/office/drawing/2014/main" id="{25990D39-0E79-4CFD-A192-7ADFF1CE4DA1}"/>
              </a:ext>
            </a:extLst>
          </p:cNvPr>
          <p:cNvSpPr/>
          <p:nvPr/>
        </p:nvSpPr>
        <p:spPr>
          <a:xfrm>
            <a:off x="2172747" y="4289991"/>
            <a:ext cx="419450" cy="39428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="" xmlns:a16="http://schemas.microsoft.com/office/drawing/2014/main" id="{3C5DF113-9F73-4D16-BCDF-C38A436D5271}"/>
              </a:ext>
            </a:extLst>
          </p:cNvPr>
          <p:cNvSpPr/>
          <p:nvPr/>
        </p:nvSpPr>
        <p:spPr>
          <a:xfrm>
            <a:off x="2592197" y="4861418"/>
            <a:ext cx="2130803" cy="33555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presente</a:t>
            </a:r>
            <a:endParaRPr lang="pt-BR" dirty="0"/>
          </a:p>
        </p:txBody>
      </p:sp>
      <p:sp>
        <p:nvSpPr>
          <p:cNvPr id="12" name="Elipse 11">
            <a:extLst>
              <a:ext uri="{FF2B5EF4-FFF2-40B4-BE49-F238E27FC236}">
                <a16:creationId xmlns="" xmlns:a16="http://schemas.microsoft.com/office/drawing/2014/main" id="{DD8B4EB3-0DAA-4808-B82F-D628E4D89D97}"/>
              </a:ext>
            </a:extLst>
          </p:cNvPr>
          <p:cNvSpPr/>
          <p:nvPr/>
        </p:nvSpPr>
        <p:spPr>
          <a:xfrm>
            <a:off x="2172747" y="4802695"/>
            <a:ext cx="419450" cy="39428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="" xmlns:a16="http://schemas.microsoft.com/office/drawing/2014/main" id="{732C2EBA-6958-4F57-BDAE-7D348D1DC181}"/>
              </a:ext>
            </a:extLst>
          </p:cNvPr>
          <p:cNvSpPr/>
          <p:nvPr/>
        </p:nvSpPr>
        <p:spPr>
          <a:xfrm>
            <a:off x="2592197" y="5388527"/>
            <a:ext cx="2218794" cy="33555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pt-B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uturo do presente</a:t>
            </a:r>
            <a:endParaRPr lang="pt-B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Elipse 13">
            <a:extLst>
              <a:ext uri="{FF2B5EF4-FFF2-40B4-BE49-F238E27FC236}">
                <a16:creationId xmlns="" xmlns:a16="http://schemas.microsoft.com/office/drawing/2014/main" id="{17E194FB-B22A-4882-9FE1-F6D7B1A88348}"/>
              </a:ext>
            </a:extLst>
          </p:cNvPr>
          <p:cNvSpPr/>
          <p:nvPr/>
        </p:nvSpPr>
        <p:spPr>
          <a:xfrm>
            <a:off x="2172747" y="5327283"/>
            <a:ext cx="419450" cy="41854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27954" y="1475509"/>
            <a:ext cx="4575429" cy="4495437"/>
          </a:xfrm>
          <a:prstGeom prst="rect">
            <a:avLst/>
          </a:prstGeom>
        </p:spPr>
      </p:pic>
      <p:sp>
        <p:nvSpPr>
          <p:cNvPr id="16" name="Retângulo 15"/>
          <p:cNvSpPr/>
          <p:nvPr/>
        </p:nvSpPr>
        <p:spPr>
          <a:xfrm>
            <a:off x="1837242" y="351045"/>
            <a:ext cx="388814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800" dirty="0" err="1" smtClean="0"/>
              <a:t>Gif</a:t>
            </a:r>
            <a:r>
              <a:rPr lang="pt-BR" sz="800" dirty="0" smtClean="0"/>
              <a:t>/fonte: https</a:t>
            </a:r>
            <a:r>
              <a:rPr lang="pt-BR" sz="800" dirty="0"/>
              <a:t>://tenor.com/view/coronavirus-mask-sweaty-gif-16735375</a:t>
            </a:r>
          </a:p>
        </p:txBody>
      </p:sp>
      <p:sp>
        <p:nvSpPr>
          <p:cNvPr id="17" name="Fluxograma: Fita perfurada 16"/>
          <p:cNvSpPr/>
          <p:nvPr/>
        </p:nvSpPr>
        <p:spPr>
          <a:xfrm rot="956363">
            <a:off x="9744412" y="260376"/>
            <a:ext cx="2048774" cy="1089385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smtClean="0"/>
              <a:t>Responda em seu caderno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2154545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916" y="623456"/>
            <a:ext cx="1087148" cy="1087148"/>
          </a:xfrm>
        </p:spPr>
      </p:pic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3002971" y="623457"/>
            <a:ext cx="2389910" cy="696192"/>
          </a:xfrm>
        </p:spPr>
        <p:txBody>
          <a:bodyPr>
            <a:normAutofit fontScale="90000"/>
          </a:bodyPr>
          <a:lstStyle/>
          <a:p>
            <a:r>
              <a:rPr lang="pt-BR" sz="2000" b="1" dirty="0"/>
              <a:t>                        Questão 2</a:t>
            </a:r>
          </a:p>
        </p:txBody>
      </p:sp>
      <p:sp>
        <p:nvSpPr>
          <p:cNvPr id="6" name="Retângulo 5"/>
          <p:cNvSpPr/>
          <p:nvPr/>
        </p:nvSpPr>
        <p:spPr>
          <a:xfrm>
            <a:off x="1080655" y="2131105"/>
            <a:ext cx="5631873" cy="1795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Existem dois tipos principais de linguagem: a linguagem verbal e a linguagem não verbal. A imagem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ao lado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utiliza qual tipo de linguagem?</a:t>
            </a:r>
          </a:p>
          <a:p>
            <a:pPr lvl="0" algn="just">
              <a:spcBef>
                <a:spcPts val="1000"/>
              </a:spcBef>
              <a:buClr>
                <a:srgbClr val="A53010"/>
              </a:buClr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spcBef>
                <a:spcPts val="1000"/>
              </a:spcBef>
              <a:buClr>
                <a:srgbClr val="A53010"/>
              </a:buClr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eta: para a Esquerda 6">
            <a:hlinkClick r:id="rId4" action="ppaction://hlinksldjump"/>
            <a:extLst>
              <a:ext uri="{FF2B5EF4-FFF2-40B4-BE49-F238E27FC236}">
                <a16:creationId xmlns="" xmlns:a16="http://schemas.microsoft.com/office/drawing/2014/main" id="{59B1B3D6-CE24-4463-AAC3-52B028EF1198}"/>
              </a:ext>
            </a:extLst>
          </p:cNvPr>
          <p:cNvSpPr/>
          <p:nvPr/>
        </p:nvSpPr>
        <p:spPr>
          <a:xfrm>
            <a:off x="1484851" y="6107185"/>
            <a:ext cx="1304657" cy="613097"/>
          </a:xfrm>
          <a:prstGeom prst="lef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Página anterior</a:t>
            </a:r>
          </a:p>
        </p:txBody>
      </p:sp>
      <p:pic>
        <p:nvPicPr>
          <p:cNvPr id="8" name="Imagem 7">
            <a:hlinkClick r:id="rId5" action="ppaction://hlinksldjump"/>
            <a:extLst>
              <a:ext uri="{FF2B5EF4-FFF2-40B4-BE49-F238E27FC236}">
                <a16:creationId xmlns="" xmlns:a16="http://schemas.microsoft.com/office/drawing/2014/main" id="{5A1F09AF-6676-45E5-9BFA-0A05827B38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70012" y="6043567"/>
            <a:ext cx="1304657" cy="676715"/>
          </a:xfrm>
          <a:prstGeom prst="rect">
            <a:avLst/>
          </a:prstGeom>
        </p:spPr>
      </p:pic>
      <p:sp>
        <p:nvSpPr>
          <p:cNvPr id="9" name="Retângulo: Cantos Arredondados 8">
            <a:extLst>
              <a:ext uri="{FF2B5EF4-FFF2-40B4-BE49-F238E27FC236}">
                <a16:creationId xmlns="" xmlns:a16="http://schemas.microsoft.com/office/drawing/2014/main" id="{47B67968-84E0-48E6-A1DA-6EFDD4F2A1B8}"/>
              </a:ext>
            </a:extLst>
          </p:cNvPr>
          <p:cNvSpPr/>
          <p:nvPr/>
        </p:nvSpPr>
        <p:spPr>
          <a:xfrm>
            <a:off x="2372921" y="3928051"/>
            <a:ext cx="3560287" cy="33555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verbal</a:t>
            </a:r>
            <a:endParaRPr lang="pt-B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Elipse 9">
            <a:extLst>
              <a:ext uri="{FF2B5EF4-FFF2-40B4-BE49-F238E27FC236}">
                <a16:creationId xmlns="" xmlns:a16="http://schemas.microsoft.com/office/drawing/2014/main" id="{8BB26271-313D-4DE2-9FC3-8050552B296E}"/>
              </a:ext>
            </a:extLst>
          </p:cNvPr>
          <p:cNvSpPr/>
          <p:nvPr/>
        </p:nvSpPr>
        <p:spPr>
          <a:xfrm>
            <a:off x="1927454" y="3883662"/>
            <a:ext cx="419450" cy="39428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="" xmlns:a16="http://schemas.microsoft.com/office/drawing/2014/main" id="{693D4622-879B-4877-97B6-5445A0DD8DAC}"/>
              </a:ext>
            </a:extLst>
          </p:cNvPr>
          <p:cNvSpPr/>
          <p:nvPr/>
        </p:nvSpPr>
        <p:spPr>
          <a:xfrm>
            <a:off x="2357295" y="4394808"/>
            <a:ext cx="3575914" cy="33555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pt-B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ão verbal</a:t>
            </a:r>
            <a:endParaRPr lang="pt-B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Elipse 11">
            <a:extLst>
              <a:ext uri="{FF2B5EF4-FFF2-40B4-BE49-F238E27FC236}">
                <a16:creationId xmlns="" xmlns:a16="http://schemas.microsoft.com/office/drawing/2014/main" id="{208E340A-4B91-478B-86F4-44E107E65F50}"/>
              </a:ext>
            </a:extLst>
          </p:cNvPr>
          <p:cNvSpPr/>
          <p:nvPr/>
        </p:nvSpPr>
        <p:spPr>
          <a:xfrm>
            <a:off x="1901519" y="4365447"/>
            <a:ext cx="419450" cy="39428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="" xmlns:a16="http://schemas.microsoft.com/office/drawing/2014/main" id="{5E9F9D21-3F98-468B-BFAD-B712BC227215}"/>
              </a:ext>
            </a:extLst>
          </p:cNvPr>
          <p:cNvSpPr/>
          <p:nvPr/>
        </p:nvSpPr>
        <p:spPr>
          <a:xfrm>
            <a:off x="2346904" y="5285429"/>
            <a:ext cx="3575914" cy="33555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Nenhuma das alternativas</a:t>
            </a:r>
            <a:endParaRPr lang="pt-B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Elipse 13">
            <a:extLst>
              <a:ext uri="{FF2B5EF4-FFF2-40B4-BE49-F238E27FC236}">
                <a16:creationId xmlns="" xmlns:a16="http://schemas.microsoft.com/office/drawing/2014/main" id="{D29071DE-B718-44DE-9C3B-4AE43B8C30AF}"/>
              </a:ext>
            </a:extLst>
          </p:cNvPr>
          <p:cNvSpPr/>
          <p:nvPr/>
        </p:nvSpPr>
        <p:spPr>
          <a:xfrm>
            <a:off x="1901519" y="5261715"/>
            <a:ext cx="419450" cy="39428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</a:p>
        </p:txBody>
      </p:sp>
      <p:sp>
        <p:nvSpPr>
          <p:cNvPr id="15" name="Retângulo: Cantos Arredondados 14">
            <a:extLst>
              <a:ext uri="{FF2B5EF4-FFF2-40B4-BE49-F238E27FC236}">
                <a16:creationId xmlns="" xmlns:a16="http://schemas.microsoft.com/office/drawing/2014/main" id="{054CCB50-E41D-4D73-AD15-C3CBE08E8490}"/>
              </a:ext>
            </a:extLst>
          </p:cNvPr>
          <p:cNvSpPr/>
          <p:nvPr/>
        </p:nvSpPr>
        <p:spPr>
          <a:xfrm>
            <a:off x="2387678" y="4857005"/>
            <a:ext cx="3560287" cy="33555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pt-B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erbal e não verbal</a:t>
            </a:r>
            <a:endParaRPr lang="pt-B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Elipse 15">
            <a:extLst>
              <a:ext uri="{FF2B5EF4-FFF2-40B4-BE49-F238E27FC236}">
                <a16:creationId xmlns="" xmlns:a16="http://schemas.microsoft.com/office/drawing/2014/main" id="{6644F990-BAA9-4F9F-9201-1D6B05957FC3}"/>
              </a:ext>
            </a:extLst>
          </p:cNvPr>
          <p:cNvSpPr/>
          <p:nvPr/>
        </p:nvSpPr>
        <p:spPr>
          <a:xfrm>
            <a:off x="1927454" y="4816635"/>
            <a:ext cx="419450" cy="39428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  <a:endParaRPr lang="pt-B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21590" y="2044864"/>
            <a:ext cx="4919898" cy="3915575"/>
          </a:xfrm>
          <a:prstGeom prst="rect">
            <a:avLst/>
          </a:prstGeom>
        </p:spPr>
      </p:pic>
      <p:sp>
        <p:nvSpPr>
          <p:cNvPr id="17" name="Retângulo 16"/>
          <p:cNvSpPr/>
          <p:nvPr/>
        </p:nvSpPr>
        <p:spPr>
          <a:xfrm>
            <a:off x="1766453" y="1677155"/>
            <a:ext cx="4156365" cy="215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800" dirty="0" smtClean="0"/>
              <a:t>Disponível em: https</a:t>
            </a:r>
            <a:r>
              <a:rPr lang="pt-BR" sz="800" dirty="0"/>
              <a:t>://tenor.com/view/coronavirus-mask-sweaty-gif-16735375</a:t>
            </a:r>
          </a:p>
        </p:txBody>
      </p:sp>
      <p:sp>
        <p:nvSpPr>
          <p:cNvPr id="18" name="Fluxograma: Fita perfurada 17"/>
          <p:cNvSpPr/>
          <p:nvPr/>
        </p:nvSpPr>
        <p:spPr>
          <a:xfrm rot="956363">
            <a:off x="9645625" y="435353"/>
            <a:ext cx="2048774" cy="1089385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smtClean="0"/>
              <a:t>Responda em seu caderno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950676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55663" y="761114"/>
            <a:ext cx="3174030" cy="1033892"/>
          </a:xfrm>
        </p:spPr>
        <p:txBody>
          <a:bodyPr>
            <a:normAutofit/>
          </a:bodyPr>
          <a:lstStyle/>
          <a:p>
            <a:r>
              <a:rPr lang="pt-BR" sz="18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Questão 3</a:t>
            </a:r>
            <a:br>
              <a:rPr lang="pt-BR" sz="1800" b="1" dirty="0">
                <a:solidFill>
                  <a:prstClr val="black">
                    <a:lumMod val="85000"/>
                    <a:lumOff val="15000"/>
                  </a:prstClr>
                </a:solidFill>
              </a:rPr>
            </a:br>
            <a:r>
              <a:rPr lang="pt-BR" sz="18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/>
            </a:r>
            <a:br>
              <a:rPr lang="pt-BR" sz="1800" b="1" dirty="0">
                <a:solidFill>
                  <a:prstClr val="black">
                    <a:lumMod val="85000"/>
                    <a:lumOff val="15000"/>
                  </a:prstClr>
                </a:solidFill>
              </a:rPr>
            </a:br>
            <a:r>
              <a:rPr lang="pt-BR" sz="18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Observe a figura abaixo: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Máscara de Coronavírus GIF - Máscara de Coronavírus GIFs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680" y="744035"/>
            <a:ext cx="1041040" cy="1041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6208960" y="2078181"/>
            <a:ext cx="5496792" cy="383304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pt-BR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trecho: “Essas gotinhas (que as vezes </a:t>
            </a:r>
            <a:r>
              <a:rPr lang="pt-BR" sz="1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 vemos</a:t>
            </a:r>
            <a:r>
              <a:rPr lang="pt-BR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podem estar em lugares como ...”. </a:t>
            </a:r>
          </a:p>
          <a:p>
            <a:pPr algn="just">
              <a:lnSpc>
                <a:spcPct val="150000"/>
              </a:lnSpc>
            </a:pPr>
            <a:r>
              <a:rPr lang="pt-BR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 </a:t>
            </a:r>
            <a:r>
              <a:rPr lang="pt-BR" sz="1600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parênteses “( )” </a:t>
            </a:r>
            <a:r>
              <a:rPr lang="pt-BR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são usados para:</a:t>
            </a:r>
          </a:p>
          <a:p>
            <a:pPr>
              <a:lnSpc>
                <a:spcPct val="150000"/>
              </a:lnSpc>
            </a:pPr>
            <a:endParaRPr lang="pt-BR" sz="1600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6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/>
            </a:r>
            <a:br>
              <a:rPr lang="pt-BR" sz="1600" b="1" dirty="0">
                <a:solidFill>
                  <a:prstClr val="black">
                    <a:lumMod val="85000"/>
                    <a:lumOff val="15000"/>
                  </a:prstClr>
                </a:solidFill>
              </a:rPr>
            </a:b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="" xmlns:a16="http://schemas.microsoft.com/office/drawing/2014/main" id="{9EB6A182-01AA-4C9B-ABEF-AF425D6C29A5}"/>
              </a:ext>
            </a:extLst>
          </p:cNvPr>
          <p:cNvSpPr/>
          <p:nvPr/>
        </p:nvSpPr>
        <p:spPr>
          <a:xfrm>
            <a:off x="6507018" y="3816069"/>
            <a:ext cx="5423070" cy="33555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formular perguntas diretas</a:t>
            </a:r>
            <a:endParaRPr lang="pt-BR" sz="1600" dirty="0"/>
          </a:p>
        </p:txBody>
      </p:sp>
      <p:sp>
        <p:nvSpPr>
          <p:cNvPr id="8" name="Elipse 7">
            <a:extLst>
              <a:ext uri="{FF2B5EF4-FFF2-40B4-BE49-F238E27FC236}">
                <a16:creationId xmlns="" xmlns:a16="http://schemas.microsoft.com/office/drawing/2014/main" id="{A7678121-DB0D-4FEF-BB23-474E2832669B}"/>
              </a:ext>
            </a:extLst>
          </p:cNvPr>
          <p:cNvSpPr/>
          <p:nvPr/>
        </p:nvSpPr>
        <p:spPr>
          <a:xfrm>
            <a:off x="5899010" y="3797560"/>
            <a:ext cx="512534" cy="39428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="" xmlns:a16="http://schemas.microsoft.com/office/drawing/2014/main" id="{6D45E38E-63EE-4A1D-98FB-D411CC4FBCA5}"/>
              </a:ext>
            </a:extLst>
          </p:cNvPr>
          <p:cNvSpPr/>
          <p:nvPr/>
        </p:nvSpPr>
        <p:spPr>
          <a:xfrm>
            <a:off x="6507019" y="4356758"/>
            <a:ext cx="5423070" cy="71769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quando se quer explicar melhor algo que foi dito ou para fazer simples </a:t>
            </a:r>
            <a:r>
              <a:rPr lang="pt-BR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indicações</a:t>
            </a:r>
            <a:endParaRPr lang="pt-BR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Elipse 9">
            <a:extLst>
              <a:ext uri="{FF2B5EF4-FFF2-40B4-BE49-F238E27FC236}">
                <a16:creationId xmlns="" xmlns:a16="http://schemas.microsoft.com/office/drawing/2014/main" id="{894B84C5-9559-47F3-809B-32A7F250C000}"/>
              </a:ext>
            </a:extLst>
          </p:cNvPr>
          <p:cNvSpPr/>
          <p:nvPr/>
        </p:nvSpPr>
        <p:spPr>
          <a:xfrm>
            <a:off x="5920378" y="4530436"/>
            <a:ext cx="512534" cy="37557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="" xmlns:a16="http://schemas.microsoft.com/office/drawing/2014/main" id="{742691E0-763B-4FA8-9B51-DE4F4D97B730}"/>
              </a:ext>
            </a:extLst>
          </p:cNvPr>
          <p:cNvSpPr/>
          <p:nvPr/>
        </p:nvSpPr>
        <p:spPr>
          <a:xfrm>
            <a:off x="6536595" y="5189901"/>
            <a:ext cx="5363916" cy="33555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são usadas para </a:t>
            </a:r>
            <a:r>
              <a:rPr lang="pt-BR" sz="1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afirmar</a:t>
            </a:r>
            <a:endParaRPr lang="pt-BR" sz="1600" dirty="0"/>
          </a:p>
        </p:txBody>
      </p:sp>
      <p:sp>
        <p:nvSpPr>
          <p:cNvPr id="12" name="Elipse 11">
            <a:extLst>
              <a:ext uri="{FF2B5EF4-FFF2-40B4-BE49-F238E27FC236}">
                <a16:creationId xmlns="" xmlns:a16="http://schemas.microsoft.com/office/drawing/2014/main" id="{1A97FAB2-27B2-4D49-9151-FF2EBBC09957}"/>
              </a:ext>
            </a:extLst>
          </p:cNvPr>
          <p:cNvSpPr/>
          <p:nvPr/>
        </p:nvSpPr>
        <p:spPr>
          <a:xfrm>
            <a:off x="5970477" y="5160540"/>
            <a:ext cx="512534" cy="39428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="" xmlns:a16="http://schemas.microsoft.com/office/drawing/2014/main" id="{F23C284D-E2BA-424B-8FC0-F9EAF362696A}"/>
              </a:ext>
            </a:extLst>
          </p:cNvPr>
          <p:cNvSpPr/>
          <p:nvPr/>
        </p:nvSpPr>
        <p:spPr>
          <a:xfrm>
            <a:off x="6536596" y="5631954"/>
            <a:ext cx="5363916" cy="33555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60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final de frases para indicar uma pausa total.</a:t>
            </a:r>
            <a:endParaRPr lang="pt-BR" sz="160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Elipse 13">
            <a:extLst>
              <a:ext uri="{FF2B5EF4-FFF2-40B4-BE49-F238E27FC236}">
                <a16:creationId xmlns="" xmlns:a16="http://schemas.microsoft.com/office/drawing/2014/main" id="{B58FD407-D121-419B-9FAA-A40C4E239D03}"/>
              </a:ext>
            </a:extLst>
          </p:cNvPr>
          <p:cNvSpPr/>
          <p:nvPr/>
        </p:nvSpPr>
        <p:spPr>
          <a:xfrm>
            <a:off x="5970477" y="5629523"/>
            <a:ext cx="512534" cy="39428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</a:p>
        </p:txBody>
      </p:sp>
      <p:sp>
        <p:nvSpPr>
          <p:cNvPr id="15" name="Seta: para a Esquerda 14">
            <a:hlinkClick r:id="rId4" action="ppaction://hlinksldjump"/>
            <a:extLst>
              <a:ext uri="{FF2B5EF4-FFF2-40B4-BE49-F238E27FC236}">
                <a16:creationId xmlns="" xmlns:a16="http://schemas.microsoft.com/office/drawing/2014/main" id="{6BCC1A40-4022-4B70-B688-CB88F84A9BAA}"/>
              </a:ext>
            </a:extLst>
          </p:cNvPr>
          <p:cNvSpPr/>
          <p:nvPr/>
        </p:nvSpPr>
        <p:spPr>
          <a:xfrm>
            <a:off x="1484851" y="6107185"/>
            <a:ext cx="1304657" cy="613097"/>
          </a:xfrm>
          <a:prstGeom prst="lef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Página anterior</a:t>
            </a:r>
          </a:p>
        </p:txBody>
      </p:sp>
      <p:pic>
        <p:nvPicPr>
          <p:cNvPr id="16" name="Imagem 15">
            <a:hlinkClick r:id="rId5" action="ppaction://hlinksldjump"/>
            <a:extLst>
              <a:ext uri="{FF2B5EF4-FFF2-40B4-BE49-F238E27FC236}">
                <a16:creationId xmlns="" xmlns:a16="http://schemas.microsoft.com/office/drawing/2014/main" id="{0CF8FDE7-B14D-4BA8-8B25-A7CCF5D338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70012" y="6043567"/>
            <a:ext cx="1304657" cy="676715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5931" y="1955302"/>
            <a:ext cx="4821791" cy="4012211"/>
          </a:xfrm>
          <a:prstGeom prst="rect">
            <a:avLst/>
          </a:prstGeom>
        </p:spPr>
      </p:pic>
      <p:sp>
        <p:nvSpPr>
          <p:cNvPr id="17" name="Fluxograma: Fita perfurada 16"/>
          <p:cNvSpPr/>
          <p:nvPr/>
        </p:nvSpPr>
        <p:spPr>
          <a:xfrm rot="956363">
            <a:off x="9741538" y="459669"/>
            <a:ext cx="2048774" cy="1089385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smtClean="0"/>
              <a:t>Responda em seu caderno</a:t>
            </a:r>
            <a:endParaRPr lang="pt-BR" sz="1600" dirty="0"/>
          </a:p>
        </p:txBody>
      </p:sp>
      <p:sp>
        <p:nvSpPr>
          <p:cNvPr id="18" name="Retângulo 17"/>
          <p:cNvSpPr/>
          <p:nvPr/>
        </p:nvSpPr>
        <p:spPr>
          <a:xfrm>
            <a:off x="1322752" y="465522"/>
            <a:ext cx="388814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800" dirty="0" err="1" smtClean="0"/>
              <a:t>Gif</a:t>
            </a:r>
            <a:r>
              <a:rPr lang="pt-BR" sz="800" dirty="0" smtClean="0"/>
              <a:t>/fonte: https</a:t>
            </a:r>
            <a:r>
              <a:rPr lang="pt-BR" sz="800" dirty="0"/>
              <a:t>://tenor.com/view/coronavirus-mask-sweaty-gif-16735375</a:t>
            </a:r>
          </a:p>
        </p:txBody>
      </p:sp>
    </p:spTree>
    <p:extLst>
      <p:ext uri="{BB962C8B-B14F-4D97-AF65-F5344CB8AC3E}">
        <p14:creationId xmlns:p14="http://schemas.microsoft.com/office/powerpoint/2010/main" val="308835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61808" y="2133600"/>
            <a:ext cx="5577833" cy="4055988"/>
          </a:xfrm>
        </p:spPr>
        <p:txBody>
          <a:bodyPr/>
          <a:lstStyle/>
          <a:p>
            <a:endParaRPr lang="pt-BR" dirty="0"/>
          </a:p>
          <a:p>
            <a:endParaRPr lang="pt-BR" dirty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2956606" y="1058751"/>
            <a:ext cx="3516929" cy="806652"/>
          </a:xfrm>
        </p:spPr>
        <p:txBody>
          <a:bodyPr>
            <a:normAutofit fontScale="90000"/>
          </a:bodyPr>
          <a:lstStyle/>
          <a:p>
            <a:r>
              <a:rPr lang="pt-BR" sz="18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Questão 4</a:t>
            </a:r>
            <a:br>
              <a:rPr lang="pt-BR" sz="1800" b="1" dirty="0">
                <a:solidFill>
                  <a:prstClr val="black">
                    <a:lumMod val="85000"/>
                    <a:lumOff val="15000"/>
                  </a:prstClr>
                </a:solidFill>
              </a:rPr>
            </a:br>
            <a:r>
              <a:rPr lang="pt-BR" sz="18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/>
            </a:r>
            <a:br>
              <a:rPr lang="pt-BR" sz="1800" b="1" dirty="0">
                <a:solidFill>
                  <a:prstClr val="black">
                    <a:lumMod val="85000"/>
                    <a:lumOff val="15000"/>
                  </a:prstClr>
                </a:solidFill>
              </a:rPr>
            </a:br>
            <a:r>
              <a:rPr lang="pt-BR" sz="18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Observe a informação a seguir:</a:t>
            </a:r>
            <a:br>
              <a:rPr lang="pt-BR" sz="18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2200" y="774124"/>
            <a:ext cx="1091279" cy="1091279"/>
          </a:xfrm>
          <a:prstGeom prst="rect">
            <a:avLst/>
          </a:prstGeom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6242849" y="1865404"/>
            <a:ext cx="5496792" cy="41781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pt-BR" sz="1600" dirty="0">
                <a:solidFill>
                  <a:schemeClr val="tx1"/>
                </a:solidFill>
                <a:latin typeface="NewsGothicMt"/>
              </a:rPr>
              <a:t>O que </a:t>
            </a:r>
            <a:r>
              <a:rPr lang="pt-BR" sz="1600" dirty="0" smtClean="0">
                <a:solidFill>
                  <a:schemeClr val="tx1"/>
                </a:solidFill>
                <a:latin typeface="NewsGothicMt"/>
              </a:rPr>
              <a:t>é um glossário? Qual é a sua função?</a:t>
            </a:r>
            <a:endParaRPr lang="pt-BR" sz="1600" dirty="0">
              <a:solidFill>
                <a:schemeClr val="tx1"/>
              </a:solidFill>
              <a:latin typeface="NewsGothicMt"/>
            </a:endParaRPr>
          </a:p>
          <a:p>
            <a:pPr>
              <a:lnSpc>
                <a:spcPct val="150000"/>
              </a:lnSpc>
            </a:pPr>
            <a:endParaRPr lang="pt-BR" sz="1600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pt-BR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="" xmlns:a16="http://schemas.microsoft.com/office/drawing/2014/main" id="{7045549E-8F6D-4237-B083-50D7E86A2E7A}"/>
              </a:ext>
            </a:extLst>
          </p:cNvPr>
          <p:cNvSpPr/>
          <p:nvPr/>
        </p:nvSpPr>
        <p:spPr>
          <a:xfrm>
            <a:off x="6868246" y="2837814"/>
            <a:ext cx="4603318" cy="87947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 o nome dado à arte de narrar histórias por meio de desenhos e textos dispostos em sequência, normalmente na horizontal.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="" xmlns:a16="http://schemas.microsoft.com/office/drawing/2014/main" id="{697E5047-5DDD-49BE-94C8-8B32ECF3AF70}"/>
              </a:ext>
            </a:extLst>
          </p:cNvPr>
          <p:cNvSpPr/>
          <p:nvPr/>
        </p:nvSpPr>
        <p:spPr>
          <a:xfrm>
            <a:off x="6378991" y="3029323"/>
            <a:ext cx="419450" cy="39428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="" xmlns:a16="http://schemas.microsoft.com/office/drawing/2014/main" id="{C19B6AD2-0EF6-4A54-995E-AA4AA01B7EB2}"/>
              </a:ext>
            </a:extLst>
          </p:cNvPr>
          <p:cNvSpPr/>
          <p:nvPr/>
        </p:nvSpPr>
        <p:spPr>
          <a:xfrm>
            <a:off x="6934583" y="3836126"/>
            <a:ext cx="4603317" cy="65093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 um estilo de ilustração que tem por finalidade </a:t>
            </a:r>
            <a:r>
              <a:rPr lang="pt-BR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satirizar.</a:t>
            </a:r>
            <a:endParaRPr lang="pt-BR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Elipse 11">
            <a:extLst>
              <a:ext uri="{FF2B5EF4-FFF2-40B4-BE49-F238E27FC236}">
                <a16:creationId xmlns="" xmlns:a16="http://schemas.microsoft.com/office/drawing/2014/main" id="{DBC4AFA7-C8AB-43C2-985E-92555C0A33CE}"/>
              </a:ext>
            </a:extLst>
          </p:cNvPr>
          <p:cNvSpPr/>
          <p:nvPr/>
        </p:nvSpPr>
        <p:spPr>
          <a:xfrm>
            <a:off x="6381974" y="3965916"/>
            <a:ext cx="419450" cy="39428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="" xmlns:a16="http://schemas.microsoft.com/office/drawing/2014/main" id="{FD3A7042-2699-442C-8A5D-4889817D6AA9}"/>
              </a:ext>
            </a:extLst>
          </p:cNvPr>
          <p:cNvSpPr/>
          <p:nvPr/>
        </p:nvSpPr>
        <p:spPr>
          <a:xfrm>
            <a:off x="6967382" y="4605903"/>
            <a:ext cx="4603317" cy="76230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São quadros e figuras (fotos, gráficos, mapas, desenhos, plantas, gravuras) </a:t>
            </a:r>
            <a:r>
              <a:rPr lang="pt-BR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são </a:t>
            </a:r>
            <a:r>
              <a:rPr lang="pt-BR" sz="16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representações ilustrativas.</a:t>
            </a:r>
            <a:endParaRPr lang="pt-BR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Elipse 13">
            <a:extLst>
              <a:ext uri="{FF2B5EF4-FFF2-40B4-BE49-F238E27FC236}">
                <a16:creationId xmlns="" xmlns:a16="http://schemas.microsoft.com/office/drawing/2014/main" id="{E1D461A6-2DA8-4D1C-9625-FE2F33B14C2E}"/>
              </a:ext>
            </a:extLst>
          </p:cNvPr>
          <p:cNvSpPr/>
          <p:nvPr/>
        </p:nvSpPr>
        <p:spPr>
          <a:xfrm>
            <a:off x="6439806" y="4789915"/>
            <a:ext cx="419450" cy="39428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</a:p>
        </p:txBody>
      </p:sp>
      <p:sp>
        <p:nvSpPr>
          <p:cNvPr id="15" name="Retângulo: Cantos Arredondados 14">
            <a:extLst>
              <a:ext uri="{FF2B5EF4-FFF2-40B4-BE49-F238E27FC236}">
                <a16:creationId xmlns="" xmlns:a16="http://schemas.microsoft.com/office/drawing/2014/main" id="{AC5CF7A1-D62E-424D-92D1-00260A14A1AA}"/>
              </a:ext>
            </a:extLst>
          </p:cNvPr>
          <p:cNvSpPr/>
          <p:nvPr/>
        </p:nvSpPr>
        <p:spPr>
          <a:xfrm>
            <a:off x="6967381" y="5507925"/>
            <a:ext cx="4603317" cy="57263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60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 um tipo de dicionário específico para palavras e expressões pouco conhecidas.</a:t>
            </a:r>
            <a:endParaRPr lang="pt-BR" sz="160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Elipse 15">
            <a:extLst>
              <a:ext uri="{FF2B5EF4-FFF2-40B4-BE49-F238E27FC236}">
                <a16:creationId xmlns="" xmlns:a16="http://schemas.microsoft.com/office/drawing/2014/main" id="{B1DAE9C6-3B7D-447D-BD18-BB6E0DFC5916}"/>
              </a:ext>
            </a:extLst>
          </p:cNvPr>
          <p:cNvSpPr/>
          <p:nvPr/>
        </p:nvSpPr>
        <p:spPr>
          <a:xfrm>
            <a:off x="6445327" y="5576228"/>
            <a:ext cx="419450" cy="39428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</a:p>
        </p:txBody>
      </p:sp>
      <p:sp>
        <p:nvSpPr>
          <p:cNvPr id="17" name="Seta: para a Esquerda 16">
            <a:hlinkClick r:id="rId4" action="ppaction://hlinksldjump"/>
            <a:extLst>
              <a:ext uri="{FF2B5EF4-FFF2-40B4-BE49-F238E27FC236}">
                <a16:creationId xmlns="" xmlns:a16="http://schemas.microsoft.com/office/drawing/2014/main" id="{685F83BD-7B52-4ECC-88C3-A6EF4A9F48A6}"/>
              </a:ext>
            </a:extLst>
          </p:cNvPr>
          <p:cNvSpPr/>
          <p:nvPr/>
        </p:nvSpPr>
        <p:spPr>
          <a:xfrm>
            <a:off x="1256251" y="6244903"/>
            <a:ext cx="1304657" cy="613097"/>
          </a:xfrm>
          <a:prstGeom prst="lef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Página anterior</a:t>
            </a:r>
          </a:p>
        </p:txBody>
      </p:sp>
      <p:pic>
        <p:nvPicPr>
          <p:cNvPr id="18" name="Imagem 17">
            <a:hlinkClick r:id="rId5" action="ppaction://hlinksldjump"/>
            <a:extLst>
              <a:ext uri="{FF2B5EF4-FFF2-40B4-BE49-F238E27FC236}">
                <a16:creationId xmlns="" xmlns:a16="http://schemas.microsoft.com/office/drawing/2014/main" id="{4A3F2534-F21C-493C-B290-6106B27585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70012" y="6043567"/>
            <a:ext cx="1304657" cy="676715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1817" y="1989080"/>
            <a:ext cx="4950381" cy="4200508"/>
          </a:xfrm>
          <a:prstGeom prst="rect">
            <a:avLst/>
          </a:prstGeom>
        </p:spPr>
      </p:pic>
      <p:sp>
        <p:nvSpPr>
          <p:cNvPr id="19" name="Fluxograma: Fita perfurada 18"/>
          <p:cNvSpPr/>
          <p:nvPr/>
        </p:nvSpPr>
        <p:spPr>
          <a:xfrm rot="956363">
            <a:off x="9744412" y="515644"/>
            <a:ext cx="2048774" cy="1089385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smtClean="0"/>
              <a:t>Responda em seu caderno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41113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778578" y="846860"/>
            <a:ext cx="5276850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Conferindo os acertos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194213" y="1972041"/>
            <a:ext cx="4632613" cy="33239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Gabarito:</a:t>
            </a:r>
          </a:p>
          <a:p>
            <a:pPr>
              <a:lnSpc>
                <a:spcPct val="150000"/>
              </a:lnSpc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1- C</a:t>
            </a:r>
          </a:p>
          <a:p>
            <a:pPr>
              <a:lnSpc>
                <a:spcPct val="150000"/>
              </a:lnSpc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2- C</a:t>
            </a:r>
          </a:p>
          <a:p>
            <a:pPr>
              <a:lnSpc>
                <a:spcPct val="150000"/>
              </a:lnSpc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3- B</a:t>
            </a:r>
          </a:p>
          <a:p>
            <a:pPr>
              <a:lnSpc>
                <a:spcPct val="150000"/>
              </a:lnSpc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4- D</a:t>
            </a:r>
          </a:p>
          <a:p>
            <a:pPr>
              <a:lnSpc>
                <a:spcPct val="150000"/>
              </a:lnSpc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7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 txBox="1">
            <a:spLocks noGrp="1"/>
          </p:cNvSpPr>
          <p:nvPr>
            <p:ph type="title"/>
          </p:nvPr>
        </p:nvSpPr>
        <p:spPr>
          <a:xfrm>
            <a:off x="2088832" y="952357"/>
            <a:ext cx="8911687" cy="1280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i="1" dirty="0" smtClean="0"/>
              <a:t>Siga as dicas que você aprendeu e se cuide!</a:t>
            </a:r>
            <a:endParaRPr lang="pt-BR" sz="4000" b="1" i="1" dirty="0"/>
          </a:p>
        </p:txBody>
      </p:sp>
      <p:pic>
        <p:nvPicPr>
          <p:cNvPr id="4" name="Espaço Reservado para Conteú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898" y="2990193"/>
            <a:ext cx="2857500" cy="2857500"/>
          </a:xfrm>
          <a:prstGeom prst="rect">
            <a:avLst/>
          </a:prstGeom>
        </p:spPr>
      </p:pic>
      <p:sp>
        <p:nvSpPr>
          <p:cNvPr id="5" name="Texto explicativo em elipse 4"/>
          <p:cNvSpPr/>
          <p:nvPr/>
        </p:nvSpPr>
        <p:spPr>
          <a:xfrm>
            <a:off x="6352321" y="2460577"/>
            <a:ext cx="2554014" cy="1608083"/>
          </a:xfrm>
          <a:prstGeom prst="wedgeEllipse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TCHAU!!!</a:t>
            </a:r>
            <a:endParaRPr lang="pt-BR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tângulo 5"/>
          <p:cNvSpPr/>
          <p:nvPr/>
        </p:nvSpPr>
        <p:spPr>
          <a:xfrm rot="5400000">
            <a:off x="7755578" y="4055052"/>
            <a:ext cx="84794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Referência da imagem: </a:t>
            </a:r>
            <a:r>
              <a:rPr lang="pt-BR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https://br.pinterest.com/pin/388928117819787774</a:t>
            </a:r>
            <a:r>
              <a:rPr lang="pt-BR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/</a:t>
            </a:r>
            <a:endParaRPr lang="pt-BR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007051"/>
      </p:ext>
    </p:extLst>
  </p:cSld>
  <p:clrMapOvr>
    <a:masterClrMapping/>
  </p:clrMapOvr>
</p:sld>
</file>

<file path=ppt/theme/theme1.xml><?xml version="1.0" encoding="utf-8"?>
<a:theme xmlns:a="http://schemas.openxmlformats.org/drawingml/2006/main" name="Cacho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453</TotalTime>
  <Words>387</Words>
  <Application>Microsoft Office PowerPoint</Application>
  <PresentationFormat>Widescreen</PresentationFormat>
  <Paragraphs>81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6" baseType="lpstr">
      <vt:lpstr>Arial</vt:lpstr>
      <vt:lpstr>Calibri</vt:lpstr>
      <vt:lpstr>Century Gothic</vt:lpstr>
      <vt:lpstr>NewsGothicMt</vt:lpstr>
      <vt:lpstr>Times New Roman</vt:lpstr>
      <vt:lpstr>Wingdings 3</vt:lpstr>
      <vt:lpstr>Cacho</vt:lpstr>
      <vt:lpstr>Apresentação do PowerPoint</vt:lpstr>
      <vt:lpstr>Apresentação do PowerPoint</vt:lpstr>
      <vt:lpstr>Apresentação do PowerPoint</vt:lpstr>
      <vt:lpstr>Questão 1  Observe atentamente a figura ao lado e responda.</vt:lpstr>
      <vt:lpstr>                        Questão 2</vt:lpstr>
      <vt:lpstr>Questão 3  Observe a figura abaixo:</vt:lpstr>
      <vt:lpstr>Questão 4  Observe a informação a seguir: </vt:lpstr>
      <vt:lpstr>Apresentação do PowerPoint</vt:lpstr>
      <vt:lpstr>Siga as dicas que você aprendeu e se cuide!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smec26</dc:creator>
  <cp:lastModifiedBy>smec01</cp:lastModifiedBy>
  <cp:revision>59</cp:revision>
  <dcterms:created xsi:type="dcterms:W3CDTF">2020-06-03T11:56:49Z</dcterms:created>
  <dcterms:modified xsi:type="dcterms:W3CDTF">2020-06-15T14:17:51Z</dcterms:modified>
</cp:coreProperties>
</file>