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76E5D-377D-4ADF-9955-249C569808C5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9AFBA-EE23-4E45-AF12-1ED9D1076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4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2904-49A8-410F-BCB2-4AA9414EE27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93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1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9142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5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941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2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7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4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6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0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1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0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7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gif"/><Relationship Id="rId7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10" Type="http://schemas.openxmlformats.org/officeDocument/2006/relationships/hyperlink" Target="https://www.gratispng.com/png-jaeckj/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ciadosgifs.blogspot.com/2013/07/passarinhos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gif"/><Relationship Id="rId7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scolaeducacao.com.br/brincadeiras-folcloricas/" TargetMode="External"/><Relationship Id="rId3" Type="http://schemas.openxmlformats.org/officeDocument/2006/relationships/image" Target="../media/image6.gif"/><Relationship Id="rId7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6.gif"/><Relationship Id="rId7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9.jpeg"/><Relationship Id="rId9" Type="http://schemas.openxmlformats.org/officeDocument/2006/relationships/hyperlink" Target="https://www.youtube.com/watch?v=uYi2LCldBd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10" Type="http://schemas.openxmlformats.org/officeDocument/2006/relationships/hyperlink" Target="http://rosarios-artes.blogspot.com/2014/02/conjunto-ovelhinha-branca.html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www.youtube.com/watch?v=-xe7XGnDIdU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clipart.me/istock/blue-jay-on-bat-125864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9.gif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9.jpe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4" Type="http://schemas.openxmlformats.org/officeDocument/2006/relationships/image" Target="../media/image9.jpe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10" Type="http://schemas.openxmlformats.org/officeDocument/2006/relationships/image" Target="../media/image52.png"/><Relationship Id="rId4" Type="http://schemas.openxmlformats.org/officeDocument/2006/relationships/image" Target="../media/image9.jpe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4" Type="http://schemas.openxmlformats.org/officeDocument/2006/relationships/image" Target="../media/image9.jpeg"/><Relationship Id="rId9" Type="http://schemas.openxmlformats.org/officeDocument/2006/relationships/hyperlink" Target="https://www.culturamix.com/saude/culinaria/comidas-tipicas-do-folclore-brasileiro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10" Type="http://schemas.openxmlformats.org/officeDocument/2006/relationships/hyperlink" Target="https://br.pinterest.com/pin/229050331032403694/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www.youtube.com/watch?v=2oinjlWiX-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neyclassicosshow.fandom.com/pt-br/wiki/A_pequena_sereia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10" Type="http://schemas.openxmlformats.org/officeDocument/2006/relationships/hyperlink" Target="https://br.pinterest.com/pin/159314905550113688/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www.youtube.com/watch?v=83YehDupEF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hyperlink" Target="https://acegif.com/pt/gif-de-camomila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gif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asilescola.uol.com.br/historiab/folclore-brasileiro.htm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15.png"/><Relationship Id="rId10" Type="http://schemas.openxmlformats.org/officeDocument/2006/relationships/image" Target="../media/image19.gif"/><Relationship Id="rId4" Type="http://schemas.openxmlformats.org/officeDocument/2006/relationships/image" Target="../media/image9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gif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gif"/><Relationship Id="rId7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rasão">
            <a:extLst>
              <a:ext uri="{FF2B5EF4-FFF2-40B4-BE49-F238E27FC236}">
                <a16:creationId xmlns:a16="http://schemas.microsoft.com/office/drawing/2014/main" xmlns="" id="{870E5E88-5B6F-4D95-BD27-2A50B2D215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0" y="371061"/>
            <a:ext cx="1457739" cy="1404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FF64DFF3-DE4E-498A-9ABF-3EC02ABD2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693" y="1895061"/>
            <a:ext cx="8574157" cy="4247989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 Fundamental II</a:t>
            </a:r>
          </a:p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8º ano</a:t>
            </a:r>
          </a:p>
          <a:p>
            <a:pPr algn="ctr">
              <a:lnSpc>
                <a:spcPct val="150000"/>
              </a:lnSpc>
            </a:pPr>
            <a:r>
              <a:rPr lang="pt-B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</a:p>
          <a:p>
            <a:pPr algn="ctr">
              <a:lnSpc>
                <a:spcPct val="150000"/>
              </a:lnSpc>
            </a:pPr>
            <a:endParaRPr lang="pt-BR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>
              <a:lnSpc>
                <a:spcPct val="150000"/>
              </a:lnSpc>
            </a:pPr>
            <a:endParaRPr lang="pt-BR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2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842275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555302E2-5ED2-4F89-B727-C1299D864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1148027"/>
            <a:ext cx="9793297" cy="45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1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842275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788BBA28-1FF8-4F10-8B8D-47209B611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1033669"/>
            <a:ext cx="9793297" cy="47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842275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F8C5B26E-CF39-433D-8579-0912FCB58A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7" y="1046569"/>
            <a:ext cx="9812288" cy="46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1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842275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90DFCFD0-7C5E-4376-8E2E-330C83DEC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1082362"/>
            <a:ext cx="9766792" cy="238639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7EC2367A-D838-452F-BA97-6D2943210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328" y="3213745"/>
            <a:ext cx="9793297" cy="248375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18E4A3C-B498-46A9-9418-6F98DE25DC34}"/>
              </a:ext>
            </a:extLst>
          </p:cNvPr>
          <p:cNvSpPr txBox="1"/>
          <p:nvPr/>
        </p:nvSpPr>
        <p:spPr>
          <a:xfrm rot="5400000">
            <a:off x="8958497" y="4219754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https://ciadosgifs.blogspot.com/2013/07/passarinhos.html</a:t>
            </a:r>
            <a:endParaRPr lang="pt-BR" sz="105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DB85EC57-68BE-485E-AC4E-866BE2E50D30}"/>
              </a:ext>
            </a:extLst>
          </p:cNvPr>
          <p:cNvSpPr txBox="1"/>
          <p:nvPr/>
        </p:nvSpPr>
        <p:spPr>
          <a:xfrm rot="5400000">
            <a:off x="8689305" y="4424699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https://www.gratispng.com/png-jaeckj/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252072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842275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FD948682-1F22-48D8-85E0-F58C73011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7" y="1046571"/>
            <a:ext cx="9812288" cy="219036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2A1779D-7101-41A9-B8F9-E851002559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7" y="3084537"/>
            <a:ext cx="9812288" cy="26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14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842275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A7EF70B1-690A-4034-A41E-B093FCFE6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4790" y="1033670"/>
            <a:ext cx="9793297" cy="174928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54F62B2A-7F97-4858-9677-709F34C3EA18}"/>
              </a:ext>
            </a:extLst>
          </p:cNvPr>
          <p:cNvSpPr txBox="1"/>
          <p:nvPr/>
        </p:nvSpPr>
        <p:spPr>
          <a:xfrm>
            <a:off x="8341268" y="2644572"/>
            <a:ext cx="3167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https://escolaeducacao.com.br/brincadeiras-folcloricas/</a:t>
            </a:r>
            <a:endParaRPr lang="pt-BR" sz="12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EAAAAEAE-DE39-4C75-B263-E1877B5B0BB2}"/>
              </a:ext>
            </a:extLst>
          </p:cNvPr>
          <p:cNvSpPr txBox="1"/>
          <p:nvPr/>
        </p:nvSpPr>
        <p:spPr>
          <a:xfrm>
            <a:off x="3021525" y="31369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srgbClr val="663300"/>
                </a:solidFill>
              </a:rPr>
              <a:t>ATIVIDADE 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A843651-C319-4015-A745-8EE00562FD40}"/>
              </a:ext>
            </a:extLst>
          </p:cNvPr>
          <p:cNvSpPr txBox="1"/>
          <p:nvPr/>
        </p:nvSpPr>
        <p:spPr>
          <a:xfrm>
            <a:off x="1564790" y="3561987"/>
            <a:ext cx="979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Com quatro triângulos iguais aos da figura abaixo, Gustavo construiu uma pipa, com formato de losango.  A soma das medidas dos ângulos internos da pipa de Gustavo é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D171572-509D-453F-8DA0-97767CA27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0317" y="4162111"/>
            <a:ext cx="4115629" cy="1505749"/>
          </a:xfrm>
          <a:prstGeom prst="rect">
            <a:avLst/>
          </a:prstGeom>
        </p:spPr>
      </p:pic>
      <p:sp>
        <p:nvSpPr>
          <p:cNvPr id="19" name="Retângulo de cantos arredondados 3">
            <a:extLst>
              <a:ext uri="{FF2B5EF4-FFF2-40B4-BE49-F238E27FC236}">
                <a16:creationId xmlns:a16="http://schemas.microsoft.com/office/drawing/2014/main" xmlns="" id="{4417BFC5-8DEB-43EB-A08F-0AC2F7471AE8}"/>
              </a:ext>
            </a:extLst>
          </p:cNvPr>
          <p:cNvSpPr/>
          <p:nvPr/>
        </p:nvSpPr>
        <p:spPr>
          <a:xfrm>
            <a:off x="2327464" y="4376931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180º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B7062073-5D6E-4B53-8533-D7989323F7E6}"/>
              </a:ext>
            </a:extLst>
          </p:cNvPr>
          <p:cNvSpPr/>
          <p:nvPr/>
        </p:nvSpPr>
        <p:spPr>
          <a:xfrm>
            <a:off x="1564790" y="4376931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1" name="Retângulo de cantos arredondados 3">
            <a:extLst>
              <a:ext uri="{FF2B5EF4-FFF2-40B4-BE49-F238E27FC236}">
                <a16:creationId xmlns:a16="http://schemas.microsoft.com/office/drawing/2014/main" xmlns="" id="{E0A15158-5106-4DCC-AB69-FBF0F6DF94E2}"/>
              </a:ext>
            </a:extLst>
          </p:cNvPr>
          <p:cNvSpPr/>
          <p:nvPr/>
        </p:nvSpPr>
        <p:spPr>
          <a:xfrm>
            <a:off x="2327464" y="5116906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240º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A0FC0FA0-86B6-4CF5-AEA1-D2D35801AC0A}"/>
              </a:ext>
            </a:extLst>
          </p:cNvPr>
          <p:cNvSpPr/>
          <p:nvPr/>
        </p:nvSpPr>
        <p:spPr>
          <a:xfrm>
            <a:off x="1564790" y="5116906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6" name="Retângulo de cantos arredondados 5">
            <a:extLst>
              <a:ext uri="{FF2B5EF4-FFF2-40B4-BE49-F238E27FC236}">
                <a16:creationId xmlns:a16="http://schemas.microsoft.com/office/drawing/2014/main" xmlns="" id="{A484D536-ED4C-4615-B794-94206A0927FE}"/>
              </a:ext>
            </a:extLst>
          </p:cNvPr>
          <p:cNvSpPr/>
          <p:nvPr/>
        </p:nvSpPr>
        <p:spPr>
          <a:xfrm>
            <a:off x="4729482" y="4359866"/>
            <a:ext cx="1120947" cy="524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360º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F38CFEAF-0B4B-441B-8708-AD3EE79B7195}"/>
              </a:ext>
            </a:extLst>
          </p:cNvPr>
          <p:cNvSpPr/>
          <p:nvPr/>
        </p:nvSpPr>
        <p:spPr>
          <a:xfrm>
            <a:off x="4109011" y="4322553"/>
            <a:ext cx="762673" cy="56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8" name="Retângulo de cantos arredondados 3">
            <a:extLst>
              <a:ext uri="{FF2B5EF4-FFF2-40B4-BE49-F238E27FC236}">
                <a16:creationId xmlns:a16="http://schemas.microsoft.com/office/drawing/2014/main" xmlns="" id="{C5028E72-6313-4431-B767-1E454A1975BF}"/>
              </a:ext>
            </a:extLst>
          </p:cNvPr>
          <p:cNvSpPr/>
          <p:nvPr/>
        </p:nvSpPr>
        <p:spPr>
          <a:xfrm>
            <a:off x="4839240" y="5142619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720º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D0D181CF-6874-4443-8D44-03EA1F6D835F}"/>
              </a:ext>
            </a:extLst>
          </p:cNvPr>
          <p:cNvSpPr/>
          <p:nvPr/>
        </p:nvSpPr>
        <p:spPr>
          <a:xfrm>
            <a:off x="4076566" y="5142619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6410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25319"/>
            <a:ext cx="696112" cy="8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689525"/>
            <a:ext cx="823140" cy="8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80526" y="5735116"/>
            <a:ext cx="719090" cy="8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ifs de Crianças e Bebês com fundos Transparentes. - CANTINHO ...">
            <a:extLst>
              <a:ext uri="{FF2B5EF4-FFF2-40B4-BE49-F238E27FC236}">
                <a16:creationId xmlns:a16="http://schemas.microsoft.com/office/drawing/2014/main" xmlns="" id="{46A636AD-44C4-43CB-9D9E-19ABA725CE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07" y="2741040"/>
            <a:ext cx="3772877" cy="29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Pensamento: Nuvem 1">
            <a:extLst>
              <a:ext uri="{FF2B5EF4-FFF2-40B4-BE49-F238E27FC236}">
                <a16:creationId xmlns:a16="http://schemas.microsoft.com/office/drawing/2014/main" xmlns="" id="{9921CA7E-A3EE-4F1F-8297-8A65BBD15079}"/>
              </a:ext>
            </a:extLst>
          </p:cNvPr>
          <p:cNvSpPr/>
          <p:nvPr/>
        </p:nvSpPr>
        <p:spPr>
          <a:xfrm rot="1982613">
            <a:off x="5554350" y="1149190"/>
            <a:ext cx="4108203" cy="2255530"/>
          </a:xfrm>
          <a:prstGeom prst="cloudCallou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9909865-4C7F-4062-8EB3-0CD7AE6B4D16}"/>
              </a:ext>
            </a:extLst>
          </p:cNvPr>
          <p:cNvSpPr txBox="1"/>
          <p:nvPr/>
        </p:nvSpPr>
        <p:spPr>
          <a:xfrm>
            <a:off x="5956257" y="1056324"/>
            <a:ext cx="242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</a:rPr>
              <a:t>Sugestão de videoaula para essa atividade: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5E6B228F-45C9-4BF3-9047-846377DE3516}"/>
              </a:ext>
            </a:extLst>
          </p:cNvPr>
          <p:cNvSpPr txBox="1"/>
          <p:nvPr/>
        </p:nvSpPr>
        <p:spPr>
          <a:xfrm>
            <a:off x="6146532" y="1774678"/>
            <a:ext cx="2478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https://www.youtube.com/watch?v=uYi2LCldBdM</a:t>
            </a:r>
            <a:endParaRPr lang="pt-BR" sz="1600" b="1" dirty="0">
              <a:solidFill>
                <a:srgbClr val="6633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2CFBBD8-74FD-4024-8DDF-4DE5FE0697A5}"/>
              </a:ext>
            </a:extLst>
          </p:cNvPr>
          <p:cNvSpPr txBox="1"/>
          <p:nvPr/>
        </p:nvSpPr>
        <p:spPr>
          <a:xfrm>
            <a:off x="7156776" y="2437067"/>
            <a:ext cx="2146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</a:rPr>
              <a:t>Copie o link acima para assistir à aula no </a:t>
            </a:r>
            <a:r>
              <a:rPr lang="pt-BR" sz="1600" b="1" dirty="0" err="1">
                <a:solidFill>
                  <a:srgbClr val="663300"/>
                </a:solidFill>
              </a:rPr>
              <a:t>youtube</a:t>
            </a:r>
            <a:r>
              <a:rPr lang="pt-BR" sz="1600" b="1" dirty="0">
                <a:solidFill>
                  <a:srgbClr val="66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675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42B8685-8FD7-486B-B2A8-9691B3757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052" y="2658466"/>
            <a:ext cx="5094573" cy="3078733"/>
          </a:xfrm>
          <a:prstGeom prst="rect">
            <a:avLst/>
          </a:prstGeom>
        </p:spPr>
      </p:pic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842275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5A876462-0AEC-4564-B7D2-CF4F1FBFF24A}"/>
              </a:ext>
            </a:extLst>
          </p:cNvPr>
          <p:cNvSpPr txBox="1"/>
          <p:nvPr/>
        </p:nvSpPr>
        <p:spPr>
          <a:xfrm>
            <a:off x="2796209" y="123476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63300"/>
                </a:solidFill>
              </a:rPr>
              <a:t>ATIVIDADE II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2F16C91-4ECE-4D54-AB04-B6554942F41E}"/>
              </a:ext>
            </a:extLst>
          </p:cNvPr>
          <p:cNvSpPr txBox="1"/>
          <p:nvPr/>
        </p:nvSpPr>
        <p:spPr>
          <a:xfrm>
            <a:off x="1696338" y="1925760"/>
            <a:ext cx="9183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663300"/>
                </a:solidFill>
              </a:rPr>
              <a:t>Pipas são confeccionadas, geralmente, com papel de seda e varetas de bambu. Existem vários tipos de pipas. A representação a seguir é o modelo “Maranhão”.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</a:rPr>
              <a:t>De acordo com as medidas dadas no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</a:rPr>
              <a:t>desenho, qual a quantidade de papel de 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</a:rPr>
              <a:t>Seda, em centímetros quadrados, 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</a:rPr>
              <a:t>Utilizados na confecção dessa pipa?</a:t>
            </a:r>
          </a:p>
        </p:txBody>
      </p:sp>
      <p:sp>
        <p:nvSpPr>
          <p:cNvPr id="18" name="Retângulo de cantos arredondados 3">
            <a:extLst>
              <a:ext uri="{FF2B5EF4-FFF2-40B4-BE49-F238E27FC236}">
                <a16:creationId xmlns:a16="http://schemas.microsoft.com/office/drawing/2014/main" xmlns="" id="{58902955-5F87-40E2-B2CB-7F3E65392257}"/>
              </a:ext>
            </a:extLst>
          </p:cNvPr>
          <p:cNvSpPr/>
          <p:nvPr/>
        </p:nvSpPr>
        <p:spPr>
          <a:xfrm>
            <a:off x="2327464" y="4138659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115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F1AE8407-1CD5-4F14-AEAB-082A95A66DFF}"/>
              </a:ext>
            </a:extLst>
          </p:cNvPr>
          <p:cNvSpPr/>
          <p:nvPr/>
        </p:nvSpPr>
        <p:spPr>
          <a:xfrm>
            <a:off x="1564790" y="4138659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0" name="Retângulo de cantos arredondados 3">
            <a:extLst>
              <a:ext uri="{FF2B5EF4-FFF2-40B4-BE49-F238E27FC236}">
                <a16:creationId xmlns:a16="http://schemas.microsoft.com/office/drawing/2014/main" xmlns="" id="{2298939D-6D7A-4925-B8BE-696FCC5B3475}"/>
              </a:ext>
            </a:extLst>
          </p:cNvPr>
          <p:cNvSpPr/>
          <p:nvPr/>
        </p:nvSpPr>
        <p:spPr>
          <a:xfrm>
            <a:off x="2327464" y="5115892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144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5C64D0BA-10E2-4FF7-A46E-935035D5B227}"/>
              </a:ext>
            </a:extLst>
          </p:cNvPr>
          <p:cNvSpPr/>
          <p:nvPr/>
        </p:nvSpPr>
        <p:spPr>
          <a:xfrm>
            <a:off x="1564790" y="5115892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5" name="Retângulo de cantos arredondados 3">
            <a:extLst>
              <a:ext uri="{FF2B5EF4-FFF2-40B4-BE49-F238E27FC236}">
                <a16:creationId xmlns:a16="http://schemas.microsoft.com/office/drawing/2014/main" xmlns="" id="{2AE90A5C-A241-4FF5-B1AC-869750A6C56A}"/>
              </a:ext>
            </a:extLst>
          </p:cNvPr>
          <p:cNvSpPr/>
          <p:nvPr/>
        </p:nvSpPr>
        <p:spPr>
          <a:xfrm>
            <a:off x="4457979" y="4167893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2250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70EA7DEA-314D-487B-92AB-045EA228CB27}"/>
              </a:ext>
            </a:extLst>
          </p:cNvPr>
          <p:cNvSpPr/>
          <p:nvPr/>
        </p:nvSpPr>
        <p:spPr>
          <a:xfrm>
            <a:off x="3695305" y="4167893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7" name="Retângulo de cantos arredondados 5">
            <a:extLst>
              <a:ext uri="{FF2B5EF4-FFF2-40B4-BE49-F238E27FC236}">
                <a16:creationId xmlns:a16="http://schemas.microsoft.com/office/drawing/2014/main" xmlns="" id="{7B17A3C0-1CF1-42BE-A32A-065CDEB94445}"/>
              </a:ext>
            </a:extLst>
          </p:cNvPr>
          <p:cNvSpPr/>
          <p:nvPr/>
        </p:nvSpPr>
        <p:spPr>
          <a:xfrm>
            <a:off x="4370756" y="5083038"/>
            <a:ext cx="1120947" cy="524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2350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EA09752D-4CA8-45F9-A916-B84C0DD46AD8}"/>
              </a:ext>
            </a:extLst>
          </p:cNvPr>
          <p:cNvSpPr/>
          <p:nvPr/>
        </p:nvSpPr>
        <p:spPr>
          <a:xfrm>
            <a:off x="3750285" y="5045725"/>
            <a:ext cx="762673" cy="56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81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osarios-artes: Conjunto ovelhinha branca.">
            <a:extLst>
              <a:ext uri="{FF2B5EF4-FFF2-40B4-BE49-F238E27FC236}">
                <a16:creationId xmlns:a16="http://schemas.microsoft.com/office/drawing/2014/main" xmlns="" id="{B57FC4FC-E33C-4CC3-A638-B1A5FEEB30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0" y="3220623"/>
            <a:ext cx="4308818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ração 1">
            <a:extLst>
              <a:ext uri="{FF2B5EF4-FFF2-40B4-BE49-F238E27FC236}">
                <a16:creationId xmlns:a16="http://schemas.microsoft.com/office/drawing/2014/main" xmlns="" id="{701C346A-733D-4AD9-BE26-C7213B83D112}"/>
              </a:ext>
            </a:extLst>
          </p:cNvPr>
          <p:cNvSpPr/>
          <p:nvPr/>
        </p:nvSpPr>
        <p:spPr>
          <a:xfrm rot="20657581">
            <a:off x="4598478" y="3261845"/>
            <a:ext cx="329956" cy="184288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oração 18">
            <a:extLst>
              <a:ext uri="{FF2B5EF4-FFF2-40B4-BE49-F238E27FC236}">
                <a16:creationId xmlns:a16="http://schemas.microsoft.com/office/drawing/2014/main" xmlns="" id="{93D4F43D-E8FF-4112-997C-9B1AD71BBE96}"/>
              </a:ext>
            </a:extLst>
          </p:cNvPr>
          <p:cNvSpPr/>
          <p:nvPr/>
        </p:nvSpPr>
        <p:spPr>
          <a:xfrm rot="20657581">
            <a:off x="5549954" y="2891735"/>
            <a:ext cx="385688" cy="363390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oração 19">
            <a:extLst>
              <a:ext uri="{FF2B5EF4-FFF2-40B4-BE49-F238E27FC236}">
                <a16:creationId xmlns:a16="http://schemas.microsoft.com/office/drawing/2014/main" xmlns="" id="{B1302C59-71DA-4C2D-AD90-6B01598A3E6E}"/>
              </a:ext>
            </a:extLst>
          </p:cNvPr>
          <p:cNvSpPr/>
          <p:nvPr/>
        </p:nvSpPr>
        <p:spPr>
          <a:xfrm rot="20657581">
            <a:off x="6262474" y="1299878"/>
            <a:ext cx="4312034" cy="4383445"/>
          </a:xfrm>
          <a:prstGeom prst="hear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2D19B7A-ADDD-48BB-ADC8-F39095E4955C}"/>
              </a:ext>
            </a:extLst>
          </p:cNvPr>
          <p:cNvSpPr txBox="1"/>
          <p:nvPr/>
        </p:nvSpPr>
        <p:spPr>
          <a:xfrm rot="21384345">
            <a:off x="6200056" y="2328172"/>
            <a:ext cx="449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Sugestão de videoaula para a atividade II do slide anterior:</a:t>
            </a:r>
          </a:p>
        </p:txBody>
      </p:sp>
      <p:sp>
        <p:nvSpPr>
          <p:cNvPr id="25" name="Coração 24">
            <a:extLst>
              <a:ext uri="{FF2B5EF4-FFF2-40B4-BE49-F238E27FC236}">
                <a16:creationId xmlns:a16="http://schemas.microsoft.com/office/drawing/2014/main" xmlns="" id="{9951CF94-44C9-4429-BE95-730E61398EFC}"/>
              </a:ext>
            </a:extLst>
          </p:cNvPr>
          <p:cNvSpPr/>
          <p:nvPr/>
        </p:nvSpPr>
        <p:spPr>
          <a:xfrm rot="20657581">
            <a:off x="5069115" y="3033791"/>
            <a:ext cx="329956" cy="287521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3CB176E-437A-49C3-8969-6039956D9BA2}"/>
              </a:ext>
            </a:extLst>
          </p:cNvPr>
          <p:cNvSpPr txBox="1"/>
          <p:nvPr/>
        </p:nvSpPr>
        <p:spPr>
          <a:xfrm>
            <a:off x="7226991" y="3867057"/>
            <a:ext cx="265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Copie o link acima para assistir à aula no </a:t>
            </a:r>
            <a:r>
              <a:rPr lang="pt-BR" b="1" dirty="0" err="1">
                <a:solidFill>
                  <a:srgbClr val="663300"/>
                </a:solidFill>
              </a:rPr>
              <a:t>youtube</a:t>
            </a:r>
            <a:r>
              <a:rPr lang="pt-BR" b="1" dirty="0">
                <a:solidFill>
                  <a:srgbClr val="663300"/>
                </a:solidFill>
              </a:rPr>
              <a:t>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8CC29CDD-1F88-448B-9A77-FD359399B67D}"/>
              </a:ext>
            </a:extLst>
          </p:cNvPr>
          <p:cNvSpPr txBox="1"/>
          <p:nvPr/>
        </p:nvSpPr>
        <p:spPr>
          <a:xfrm>
            <a:off x="6500083" y="3059980"/>
            <a:ext cx="3346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https://www.youtube.com/watch?v=-xe7XGnDIdU</a:t>
            </a:r>
            <a:endParaRPr lang="pt-BR" b="1" dirty="0">
              <a:solidFill>
                <a:srgbClr val="66330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843611E8-B8E8-4A8F-A1B4-51D0938CC3E7}"/>
              </a:ext>
            </a:extLst>
          </p:cNvPr>
          <p:cNvSpPr txBox="1"/>
          <p:nvPr/>
        </p:nvSpPr>
        <p:spPr>
          <a:xfrm rot="5400000">
            <a:off x="9035858" y="2987699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http://rosarios-artes.blogspot.com/2014/02/conjunto-ovelhinha-branca.html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3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9839E59A-1865-478A-B42F-F312F8604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328" y="1245119"/>
            <a:ext cx="9793297" cy="44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8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Kit 10un Lousa Escolar Quadro Negro 40x30cm Moldura Mdf - R$ 79,00 ...">
            <a:extLst>
              <a:ext uri="{FF2B5EF4-FFF2-40B4-BE49-F238E27FC236}">
                <a16:creationId xmlns:a16="http://schemas.microsoft.com/office/drawing/2014/main" xmlns="" id="{74815744-23A0-4D51-A78B-4E2A9374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508000"/>
            <a:ext cx="7712075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n em Sítio">
            <a:extLst>
              <a:ext uri="{FF2B5EF4-FFF2-40B4-BE49-F238E27FC236}">
                <a16:creationId xmlns:a16="http://schemas.microsoft.com/office/drawing/2014/main" xmlns="" id="{E4221743-891E-4344-8BFC-6C4E5132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73" y="812800"/>
            <a:ext cx="2857628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216DBC8-1CA4-431C-839C-22ADACA40B73}"/>
              </a:ext>
            </a:extLst>
          </p:cNvPr>
          <p:cNvSpPr txBox="1"/>
          <p:nvPr/>
        </p:nvSpPr>
        <p:spPr>
          <a:xfrm>
            <a:off x="6718300" y="1333500"/>
            <a:ext cx="595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ATENÇÃO!!!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11E5F3F-6C52-490A-939B-A54E576F3B24}"/>
              </a:ext>
            </a:extLst>
          </p:cNvPr>
          <p:cNvSpPr txBox="1"/>
          <p:nvPr/>
        </p:nvSpPr>
        <p:spPr>
          <a:xfrm>
            <a:off x="4933886" y="1795165"/>
            <a:ext cx="5753227" cy="37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PAIS, ALUNOS E/OU RESPONSÁVEIS;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NÃO HÁ A NECESSIDADE DE REALIZAR A IMPRESSÃO DESTE MATERIAL;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 ATIVIDADES NÃO SÃO OBRIGATÓRIAS;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 (AS) ALUNOS (AS) IRÃO REVER AS ATIVIDADES NA VOLTA ÀS AULAS.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5CE9ECF-802B-45A7-A804-74EC44DA91F7}"/>
              </a:ext>
            </a:extLst>
          </p:cNvPr>
          <p:cNvSpPr txBox="1"/>
          <p:nvPr/>
        </p:nvSpPr>
        <p:spPr>
          <a:xfrm rot="5400000">
            <a:off x="8727371" y="3298195"/>
            <a:ext cx="63345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https://pt.clipart.me/istock/blue-jay-on-bat-125864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57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6755E456-EA94-4D2D-81B1-2E935DBF0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328" y="1106556"/>
            <a:ext cx="9774306" cy="163001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0EE8D39D-9A55-45CF-9762-4BA0AE16EB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6337" y="2696816"/>
            <a:ext cx="9793297" cy="194785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EF7D1647-8D34-4750-9CD2-A7E71E43C6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6336" y="4677684"/>
            <a:ext cx="9793297" cy="1174946"/>
          </a:xfrm>
          <a:prstGeom prst="rect">
            <a:avLst/>
          </a:prstGeom>
        </p:spPr>
      </p:pic>
      <p:pic>
        <p:nvPicPr>
          <p:cNvPr id="19" name="Picture 4" descr="Games Con GIFs | Tenor">
            <a:extLst>
              <a:ext uri="{FF2B5EF4-FFF2-40B4-BE49-F238E27FC236}">
                <a16:creationId xmlns:a16="http://schemas.microsoft.com/office/drawing/2014/main" xmlns="" id="{A387393F-4DA8-45C4-9517-9C24AF723F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901">
            <a:off x="7934452" y="5281220"/>
            <a:ext cx="745768" cy="4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24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8CA65770-4670-4C08-BB53-E3D9F465E8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1529" y="1066800"/>
            <a:ext cx="9778106" cy="46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9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C4665D4A-1D7C-4323-AC8A-3343BCDD58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8" y="1040118"/>
            <a:ext cx="9812287" cy="46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1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CF2C816E-883B-4E38-805D-A241AAF6FD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7" y="993914"/>
            <a:ext cx="9762161" cy="257092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766A2792-B194-4A1F-9B16-9CB44514E5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5328" y="3348202"/>
            <a:ext cx="9762162" cy="23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48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C0732CC-3F20-4DDD-A244-B4562E0F68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328" y="993914"/>
            <a:ext cx="9793292" cy="285293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31324094-2CD0-4C37-B152-F1513835F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5828" y="3821871"/>
            <a:ext cx="9793299" cy="90091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C4A65EBD-EF9D-4F9D-ABDC-414455F630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6331" y="4722784"/>
            <a:ext cx="9793298" cy="10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16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E2699229-8BA1-47FC-BD7E-CD9EEE822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7" y="1033668"/>
            <a:ext cx="9812287" cy="46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4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9BF09644-3C15-4C23-BD2D-ABA1ED872F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8" y="1008510"/>
            <a:ext cx="9793297" cy="426504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5F684B8E-275B-4707-B297-F0A8F0D71052}"/>
              </a:ext>
            </a:extLst>
          </p:cNvPr>
          <p:cNvSpPr txBox="1"/>
          <p:nvPr/>
        </p:nvSpPr>
        <p:spPr>
          <a:xfrm>
            <a:off x="5737369" y="5262977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https://www.culturamix.com/saude/culinaria/comidas-tipicas-do-folclore-brasileiro/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720467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A066089-AB2D-4849-BCDC-08305F5574C4}"/>
              </a:ext>
            </a:extLst>
          </p:cNvPr>
          <p:cNvSpPr txBox="1"/>
          <p:nvPr/>
        </p:nvSpPr>
        <p:spPr>
          <a:xfrm>
            <a:off x="2027583" y="993913"/>
            <a:ext cx="948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Veja a receita abaixo do bolo de pinhão, comida típica da Região Sul. Em seguida, resolva as atividades III e IV. 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076931E-BB69-484A-8030-7A0BC02D056F}"/>
              </a:ext>
            </a:extLst>
          </p:cNvPr>
          <p:cNvSpPr txBox="1"/>
          <p:nvPr/>
        </p:nvSpPr>
        <p:spPr>
          <a:xfrm>
            <a:off x="1772483" y="1610361"/>
            <a:ext cx="967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>
                <a:solidFill>
                  <a:srgbClr val="663300"/>
                </a:solidFill>
              </a:rPr>
              <a:t>BOLO DE PINHÃO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63621C9-1BB5-44A3-84FB-873A7FC185C1}"/>
              </a:ext>
            </a:extLst>
          </p:cNvPr>
          <p:cNvSpPr txBox="1"/>
          <p:nvPr/>
        </p:nvSpPr>
        <p:spPr>
          <a:xfrm>
            <a:off x="1696338" y="2160104"/>
            <a:ext cx="9679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663300"/>
                </a:solidFill>
              </a:rPr>
              <a:t>INGREDIENTES:</a:t>
            </a:r>
          </a:p>
          <a:p>
            <a:endParaRPr lang="pt-BR" b="1" u="sng" dirty="0">
              <a:solidFill>
                <a:srgbClr val="663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1 xícara (chá) de manteiga;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1 lata de leite Moça;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4 gemas;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1 pitada de sal;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1 xícara (chá) de pinhão cozido e moído;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1 xícara (chá) de farinha de trigo;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 1 colher (sopa) de fermento em pó;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4 claras em neve;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Manteiga para untar;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Farinha de trigo para polvilhar</a:t>
            </a:r>
          </a:p>
        </p:txBody>
      </p:sp>
      <p:pic>
        <p:nvPicPr>
          <p:cNvPr id="16388" name="Picture 4" descr="Bolo de Pinhão - Receitas de Mãe">
            <a:extLst>
              <a:ext uri="{FF2B5EF4-FFF2-40B4-BE49-F238E27FC236}">
                <a16:creationId xmlns:a16="http://schemas.microsoft.com/office/drawing/2014/main" xmlns="" id="{17395F10-FEB3-4E2B-B324-8EE73196B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73" y="2750765"/>
            <a:ext cx="35242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81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6998F6F-2EAB-4FD2-A181-083B72A8D608}"/>
              </a:ext>
            </a:extLst>
          </p:cNvPr>
          <p:cNvSpPr txBox="1"/>
          <p:nvPr/>
        </p:nvSpPr>
        <p:spPr>
          <a:xfrm>
            <a:off x="1828800" y="1106556"/>
            <a:ext cx="943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663300"/>
                </a:solidFill>
              </a:rPr>
              <a:t>MODO DE PREPARO: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D0283D74-25A8-4D88-8A4B-07E2C58245A7}"/>
              </a:ext>
            </a:extLst>
          </p:cNvPr>
          <p:cNvSpPr txBox="1"/>
          <p:nvPr/>
        </p:nvSpPr>
        <p:spPr>
          <a:xfrm>
            <a:off x="1724753" y="1628287"/>
            <a:ext cx="98974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663300"/>
                </a:solidFill>
                <a:effectLst/>
                <a:latin typeface="Century Gothic" panose="020B0502020202020204" pitchFamily="34" charset="0"/>
              </a:rPr>
              <a:t>Bata a manteiga em creme, junte o Leite Moça em fio e bata até ficar cremoso. Junte as gemas, uma a uma, o sal e o pinhão e bata mais um pouco. Misture lentamente a farinha peneirada com o fermento e, por último, as claras. Asse em forma de furo central (19 cm de diâmetro) untada e enfarinhada, em forno preaquecido médio-alto (200 °C), por cerca de 30 minutos.</a:t>
            </a:r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928D7C6-9B41-408B-82A8-B4C254193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50951"/>
              </p:ext>
            </p:extLst>
          </p:nvPr>
        </p:nvGraphicFramePr>
        <p:xfrm>
          <a:off x="1570706" y="1136065"/>
          <a:ext cx="9912626" cy="1928336"/>
        </p:xfrm>
        <a:graphic>
          <a:graphicData uri="http://schemas.openxmlformats.org/drawingml/2006/table">
            <a:tbl>
              <a:tblPr/>
              <a:tblGrid>
                <a:gridCol w="9912626">
                  <a:extLst>
                    <a:ext uri="{9D8B030D-6E8A-4147-A177-3AD203B41FA5}">
                      <a16:colId xmlns:a16="http://schemas.microsoft.com/office/drawing/2014/main" xmlns="" val="2193989659"/>
                    </a:ext>
                  </a:extLst>
                </a:gridCol>
              </a:tblGrid>
              <a:tr h="192833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592986"/>
                  </a:ext>
                </a:extLst>
              </a:tr>
            </a:tbl>
          </a:graphicData>
        </a:graphic>
      </p:graphicFrame>
      <p:pic>
        <p:nvPicPr>
          <p:cNvPr id="26626" name="Picture 2" descr="Forma Para Bolo Ou Pudim Redonda C/ Furo - 24 Cm Diametro - R$ 86 ...">
            <a:extLst>
              <a:ext uri="{FF2B5EF4-FFF2-40B4-BE49-F238E27FC236}">
                <a16:creationId xmlns:a16="http://schemas.microsoft.com/office/drawing/2014/main" xmlns="" id="{7477911D-9989-4312-B2DA-190107C10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04" y="3280926"/>
            <a:ext cx="2312828" cy="22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08FF929-86DB-480A-8A73-F82309556CEA}"/>
              </a:ext>
            </a:extLst>
          </p:cNvPr>
          <p:cNvSpPr txBox="1"/>
          <p:nvPr/>
        </p:nvSpPr>
        <p:spPr>
          <a:xfrm>
            <a:off x="1667923" y="3148758"/>
            <a:ext cx="992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rgbClr val="663300"/>
                </a:solidFill>
              </a:rPr>
              <a:t>ATIVIDADE III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571D77B-C860-4BFB-A4C4-02C6A07721DF}"/>
              </a:ext>
            </a:extLst>
          </p:cNvPr>
          <p:cNvSpPr txBox="1"/>
          <p:nvPr/>
        </p:nvSpPr>
        <p:spPr>
          <a:xfrm>
            <a:off x="1667922" y="3575498"/>
            <a:ext cx="7680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 forma de bolo da imagem ao lado possui furo central de 19 cm de diâmetro. Qual o comprimento de seu furo central?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Considere </a:t>
            </a:r>
            <a:r>
              <a:rPr lang="el-GR" b="1" dirty="0">
                <a:solidFill>
                  <a:srgbClr val="663300"/>
                </a:solidFill>
                <a:latin typeface="Century Gothic" panose="020B0502020202020204" pitchFamily="34" charset="0"/>
              </a:rPr>
              <a:t>π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= 3,14.</a:t>
            </a:r>
          </a:p>
        </p:txBody>
      </p:sp>
      <p:sp>
        <p:nvSpPr>
          <p:cNvPr id="21" name="Retângulo de cantos arredondados 3">
            <a:extLst>
              <a:ext uri="{FF2B5EF4-FFF2-40B4-BE49-F238E27FC236}">
                <a16:creationId xmlns:a16="http://schemas.microsoft.com/office/drawing/2014/main" xmlns="" id="{73F30B0B-15CD-478A-A0D4-7E98DEB0AEC3}"/>
              </a:ext>
            </a:extLst>
          </p:cNvPr>
          <p:cNvSpPr/>
          <p:nvPr/>
        </p:nvSpPr>
        <p:spPr>
          <a:xfrm>
            <a:off x="2430596" y="4571991"/>
            <a:ext cx="1372778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29,83 cm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4912D365-1557-4543-AF28-058B6B18D145}"/>
              </a:ext>
            </a:extLst>
          </p:cNvPr>
          <p:cNvSpPr/>
          <p:nvPr/>
        </p:nvSpPr>
        <p:spPr>
          <a:xfrm>
            <a:off x="1667922" y="4571991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6" name="Retângulo de cantos arredondados 5">
            <a:extLst>
              <a:ext uri="{FF2B5EF4-FFF2-40B4-BE49-F238E27FC236}">
                <a16:creationId xmlns:a16="http://schemas.microsoft.com/office/drawing/2014/main" xmlns="" id="{18F8685F-BA8A-4694-84E0-84E994ADE6A4}"/>
              </a:ext>
            </a:extLst>
          </p:cNvPr>
          <p:cNvSpPr/>
          <p:nvPr/>
        </p:nvSpPr>
        <p:spPr>
          <a:xfrm>
            <a:off x="2345224" y="5227032"/>
            <a:ext cx="1458150" cy="524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59,66 cm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7DC45413-ADAC-43C4-92B4-FC7B79AC50DC}"/>
              </a:ext>
            </a:extLst>
          </p:cNvPr>
          <p:cNvSpPr/>
          <p:nvPr/>
        </p:nvSpPr>
        <p:spPr>
          <a:xfrm>
            <a:off x="1724753" y="5189719"/>
            <a:ext cx="762673" cy="56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8" name="Retângulo de cantos arredondados 3">
            <a:extLst>
              <a:ext uri="{FF2B5EF4-FFF2-40B4-BE49-F238E27FC236}">
                <a16:creationId xmlns:a16="http://schemas.microsoft.com/office/drawing/2014/main" xmlns="" id="{845ECB08-93C9-4208-999C-4229FC210874}"/>
              </a:ext>
            </a:extLst>
          </p:cNvPr>
          <p:cNvSpPr/>
          <p:nvPr/>
        </p:nvSpPr>
        <p:spPr>
          <a:xfrm>
            <a:off x="5624312" y="4590600"/>
            <a:ext cx="1372778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59,83 cm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0E322A23-840A-4128-8A01-AD2320F8C0D4}"/>
              </a:ext>
            </a:extLst>
          </p:cNvPr>
          <p:cNvSpPr/>
          <p:nvPr/>
        </p:nvSpPr>
        <p:spPr>
          <a:xfrm>
            <a:off x="4861638" y="4590600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0" name="Retângulo de cantos arredondados 3">
            <a:extLst>
              <a:ext uri="{FF2B5EF4-FFF2-40B4-BE49-F238E27FC236}">
                <a16:creationId xmlns:a16="http://schemas.microsoft.com/office/drawing/2014/main" xmlns="" id="{9CAA179F-D8E3-4BEC-B9E1-95ECE9E4B807}"/>
              </a:ext>
            </a:extLst>
          </p:cNvPr>
          <p:cNvSpPr/>
          <p:nvPr/>
        </p:nvSpPr>
        <p:spPr>
          <a:xfrm>
            <a:off x="5667189" y="5227032"/>
            <a:ext cx="1372778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69,66 cm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31D61424-816C-463C-866D-DBEB75A698E5}"/>
              </a:ext>
            </a:extLst>
          </p:cNvPr>
          <p:cNvSpPr/>
          <p:nvPr/>
        </p:nvSpPr>
        <p:spPr>
          <a:xfrm>
            <a:off x="4904515" y="5227032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6317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Borders - CRIANÇAS Podem ser utilizados para: recados aos pais ...">
            <a:extLst>
              <a:ext uri="{FF2B5EF4-FFF2-40B4-BE49-F238E27FC236}">
                <a16:creationId xmlns:a16="http://schemas.microsoft.com/office/drawing/2014/main" xmlns="" id="{EC7D01FC-73DF-4884-8DAD-5F4C6F81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1198969"/>
            <a:ext cx="9812286" cy="45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429384E-7B8D-42DE-A323-A1BD271C9DD7}"/>
              </a:ext>
            </a:extLst>
          </p:cNvPr>
          <p:cNvSpPr txBox="1"/>
          <p:nvPr/>
        </p:nvSpPr>
        <p:spPr>
          <a:xfrm>
            <a:off x="3988846" y="2288417"/>
            <a:ext cx="601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Sugestão de videoaula para a atividade III do slide anterior: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FD0A562-2623-4E22-BB69-8D61BC875297}"/>
              </a:ext>
            </a:extLst>
          </p:cNvPr>
          <p:cNvSpPr txBox="1"/>
          <p:nvPr/>
        </p:nvSpPr>
        <p:spPr>
          <a:xfrm>
            <a:off x="5850013" y="4005173"/>
            <a:ext cx="2450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Copie o link acima para assistir à aula no </a:t>
            </a:r>
            <a:r>
              <a:rPr lang="pt-BR" b="1" dirty="0" err="1">
                <a:solidFill>
                  <a:srgbClr val="663300"/>
                </a:solidFill>
              </a:rPr>
              <a:t>youtube</a:t>
            </a:r>
            <a:r>
              <a:rPr lang="pt-BR" b="1" dirty="0">
                <a:solidFill>
                  <a:srgbClr val="663300"/>
                </a:solidFill>
              </a:rPr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725A8922-5594-4963-BFBD-AF2626576D1F}"/>
              </a:ext>
            </a:extLst>
          </p:cNvPr>
          <p:cNvSpPr txBox="1"/>
          <p:nvPr/>
        </p:nvSpPr>
        <p:spPr>
          <a:xfrm>
            <a:off x="4076642" y="29551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https://www.youtube.com/watch?v=2oinjlWiX-U</a:t>
            </a:r>
            <a:endParaRPr lang="pt-BR" b="1" dirty="0">
              <a:solidFill>
                <a:srgbClr val="663300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44D31F17-776C-44AC-AAC5-E089A2A1FAD1}"/>
              </a:ext>
            </a:extLst>
          </p:cNvPr>
          <p:cNvSpPr txBox="1"/>
          <p:nvPr/>
        </p:nvSpPr>
        <p:spPr>
          <a:xfrm rot="5400000">
            <a:off x="8983225" y="3115062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https://br.pinterest.com/pin/229050331032403694/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4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beauty of the sea | Natureza, Fotos de coração apaixonado ...">
            <a:extLst>
              <a:ext uri="{FF2B5EF4-FFF2-40B4-BE49-F238E27FC236}">
                <a16:creationId xmlns:a16="http://schemas.microsoft.com/office/drawing/2014/main" xmlns="" id="{43A2CAEA-65DF-4DFD-A5B2-DD0AE9F8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72" y="639623"/>
            <a:ext cx="9794808" cy="62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Pequena Sereia 5 - Cia dos Gifs">
            <a:extLst>
              <a:ext uri="{FF2B5EF4-FFF2-40B4-BE49-F238E27FC236}">
                <a16:creationId xmlns:a16="http://schemas.microsoft.com/office/drawing/2014/main" xmlns="" id="{B0A94870-C573-42B9-8650-79746F186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308">
            <a:off x="2253216" y="3292186"/>
            <a:ext cx="3723453" cy="36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01345CA-6C6D-4683-B717-42171A484EA1}"/>
              </a:ext>
            </a:extLst>
          </p:cNvPr>
          <p:cNvSpPr txBox="1"/>
          <p:nvPr/>
        </p:nvSpPr>
        <p:spPr>
          <a:xfrm rot="522218">
            <a:off x="6032779" y="1349329"/>
            <a:ext cx="399783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Olá,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Você sabia que no dia 22 de agosto comemoramos o “Dia do  Folclore”?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Vamos conhecer agora um pouco mais da história do Folclore Brasileiro e praticar nossos conhecimentos matemáticos.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Bons estudos!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Vamos lá!?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70B4E14-8F3E-4CFC-A574-EFECB9CEA374}"/>
              </a:ext>
            </a:extLst>
          </p:cNvPr>
          <p:cNvSpPr txBox="1"/>
          <p:nvPr/>
        </p:nvSpPr>
        <p:spPr>
          <a:xfrm rot="5400000">
            <a:off x="9017042" y="3195068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https://disneyclassicosshow.fandom.com/pt-br/wiki/A_pequena_sereia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983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F92F210-B9BD-4A80-B648-C22D898493C1}"/>
              </a:ext>
            </a:extLst>
          </p:cNvPr>
          <p:cNvSpPr txBox="1"/>
          <p:nvPr/>
        </p:nvSpPr>
        <p:spPr>
          <a:xfrm>
            <a:off x="1908313" y="1106556"/>
            <a:ext cx="972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rgbClr val="663300"/>
                </a:solidFill>
              </a:rPr>
              <a:t>ATIVIDADE IV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390037D-3CDB-4500-BDD6-84FBD7DACA5C}"/>
              </a:ext>
            </a:extLst>
          </p:cNvPr>
          <p:cNvSpPr txBox="1"/>
          <p:nvPr/>
        </p:nvSpPr>
        <p:spPr>
          <a:xfrm>
            <a:off x="1715328" y="1568221"/>
            <a:ext cx="9920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663300"/>
                </a:solidFill>
              </a:rPr>
              <a:t>Uma lata de Leite Moça possui uma capacidade de 320 ml. Essa capacidade, em </a:t>
            </a:r>
            <a:r>
              <a:rPr lang="pt-BR" b="1" u="sng" dirty="0">
                <a:solidFill>
                  <a:srgbClr val="663300"/>
                </a:solidFill>
              </a:rPr>
              <a:t>litros</a:t>
            </a:r>
            <a:r>
              <a:rPr lang="pt-BR" b="1" dirty="0">
                <a:solidFill>
                  <a:srgbClr val="663300"/>
                </a:solidFill>
              </a:rPr>
              <a:t>, é igual a</a:t>
            </a:r>
          </a:p>
        </p:txBody>
      </p:sp>
      <p:sp>
        <p:nvSpPr>
          <p:cNvPr id="18" name="Retângulo de cantos arredondados 5">
            <a:extLst>
              <a:ext uri="{FF2B5EF4-FFF2-40B4-BE49-F238E27FC236}">
                <a16:creationId xmlns:a16="http://schemas.microsoft.com/office/drawing/2014/main" xmlns="" id="{CB7F58CD-1E26-41B8-9AD6-C3A168615242}"/>
              </a:ext>
            </a:extLst>
          </p:cNvPr>
          <p:cNvSpPr/>
          <p:nvPr/>
        </p:nvSpPr>
        <p:spPr>
          <a:xfrm>
            <a:off x="2528784" y="2601074"/>
            <a:ext cx="1338880" cy="524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0,32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BCFE0DE6-B09A-44AA-A1B5-0BE7CCC035D6}"/>
              </a:ext>
            </a:extLst>
          </p:cNvPr>
          <p:cNvSpPr/>
          <p:nvPr/>
        </p:nvSpPr>
        <p:spPr>
          <a:xfrm>
            <a:off x="1908313" y="2563761"/>
            <a:ext cx="762673" cy="5617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1" name="Retângulo de cantos arredondados 3">
            <a:extLst>
              <a:ext uri="{FF2B5EF4-FFF2-40B4-BE49-F238E27FC236}">
                <a16:creationId xmlns:a16="http://schemas.microsoft.com/office/drawing/2014/main" xmlns="" id="{A122675B-481A-41C6-BFF7-1E3C656390D0}"/>
              </a:ext>
            </a:extLst>
          </p:cNvPr>
          <p:cNvSpPr/>
          <p:nvPr/>
        </p:nvSpPr>
        <p:spPr>
          <a:xfrm>
            <a:off x="2614156" y="3640616"/>
            <a:ext cx="1253508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3,20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F3583EF6-D336-4E78-8FCF-C92F7309D373}"/>
              </a:ext>
            </a:extLst>
          </p:cNvPr>
          <p:cNvSpPr/>
          <p:nvPr/>
        </p:nvSpPr>
        <p:spPr>
          <a:xfrm>
            <a:off x="1851482" y="3640616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6" name="Retângulo de cantos arredondados 3">
            <a:extLst>
              <a:ext uri="{FF2B5EF4-FFF2-40B4-BE49-F238E27FC236}">
                <a16:creationId xmlns:a16="http://schemas.microsoft.com/office/drawing/2014/main" xmlns="" id="{AB087FAB-7648-441C-9BAB-F848A6FEEBF9}"/>
              </a:ext>
            </a:extLst>
          </p:cNvPr>
          <p:cNvSpPr/>
          <p:nvPr/>
        </p:nvSpPr>
        <p:spPr>
          <a:xfrm>
            <a:off x="5535428" y="2674979"/>
            <a:ext cx="1107384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32,0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2AD06DC2-62EE-4693-A62D-B4DF1E601397}"/>
              </a:ext>
            </a:extLst>
          </p:cNvPr>
          <p:cNvSpPr/>
          <p:nvPr/>
        </p:nvSpPr>
        <p:spPr>
          <a:xfrm>
            <a:off x="4772754" y="2674979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8" name="Retângulo de cantos arredondados 3">
            <a:extLst>
              <a:ext uri="{FF2B5EF4-FFF2-40B4-BE49-F238E27FC236}">
                <a16:creationId xmlns:a16="http://schemas.microsoft.com/office/drawing/2014/main" xmlns="" id="{0BE1E2AF-9553-45DB-810E-D8B12F324480}"/>
              </a:ext>
            </a:extLst>
          </p:cNvPr>
          <p:cNvSpPr/>
          <p:nvPr/>
        </p:nvSpPr>
        <p:spPr>
          <a:xfrm>
            <a:off x="5651378" y="3663389"/>
            <a:ext cx="1105883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320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FDF74D9C-C26E-4B36-8D89-C01D81D3003D}"/>
              </a:ext>
            </a:extLst>
          </p:cNvPr>
          <p:cNvSpPr/>
          <p:nvPr/>
        </p:nvSpPr>
        <p:spPr>
          <a:xfrm>
            <a:off x="4888704" y="3663389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28674" name="Picture 2" descr="boneca palito escola - Pesquisa Google">
            <a:extLst>
              <a:ext uri="{FF2B5EF4-FFF2-40B4-BE49-F238E27FC236}">
                <a16:creationId xmlns:a16="http://schemas.microsoft.com/office/drawing/2014/main" xmlns="" id="{18B0C0FA-2E81-4C52-AD4D-6210677E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522" y="2041987"/>
            <a:ext cx="4634103" cy="370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2E73C21-1337-431B-B256-5F1B88803688}"/>
              </a:ext>
            </a:extLst>
          </p:cNvPr>
          <p:cNvSpPr txBox="1"/>
          <p:nvPr/>
        </p:nvSpPr>
        <p:spPr>
          <a:xfrm>
            <a:off x="7652364" y="3997118"/>
            <a:ext cx="339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Sugestão de </a:t>
            </a:r>
            <a:r>
              <a:rPr lang="pt-BR" b="1" dirty="0" err="1">
                <a:solidFill>
                  <a:srgbClr val="663300"/>
                </a:solidFill>
              </a:rPr>
              <a:t>vídeoaula</a:t>
            </a:r>
            <a:r>
              <a:rPr lang="pt-BR" b="1" dirty="0">
                <a:solidFill>
                  <a:srgbClr val="663300"/>
                </a:solidFill>
              </a:rPr>
              <a:t> para essa atividade: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D63A19E8-D59F-4277-9C3F-2BB0C5DF7B75}"/>
              </a:ext>
            </a:extLst>
          </p:cNvPr>
          <p:cNvSpPr txBox="1"/>
          <p:nvPr/>
        </p:nvSpPr>
        <p:spPr>
          <a:xfrm>
            <a:off x="7793530" y="4712380"/>
            <a:ext cx="3251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https://www.youtube.com/watch?v=83YehDupEFg</a:t>
            </a:r>
            <a:endParaRPr lang="pt-BR" b="1" dirty="0">
              <a:solidFill>
                <a:srgbClr val="66330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DC9AF715-4D1D-4CD0-A4BD-846AE182C1CA}"/>
              </a:ext>
            </a:extLst>
          </p:cNvPr>
          <p:cNvSpPr txBox="1"/>
          <p:nvPr/>
        </p:nvSpPr>
        <p:spPr>
          <a:xfrm rot="5400000">
            <a:off x="8981982" y="3972428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https://br.pinterest.com/pin/159314905550113688/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6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714067"/>
            <a:ext cx="696112" cy="9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EC800E5E-A9E0-4A54-AA2D-623E85188EEC}"/>
              </a:ext>
            </a:extLst>
          </p:cNvPr>
          <p:cNvSpPr txBox="1"/>
          <p:nvPr/>
        </p:nvSpPr>
        <p:spPr>
          <a:xfrm>
            <a:off x="3812195" y="1437898"/>
            <a:ext cx="59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</a:rPr>
              <a:t>VAMOS  CONFERIR OS RESULTADOS?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3BE86520-F765-421B-8270-0BAEF0489991}"/>
              </a:ext>
            </a:extLst>
          </p:cNvPr>
          <p:cNvSpPr txBox="1"/>
          <p:nvPr/>
        </p:nvSpPr>
        <p:spPr>
          <a:xfrm>
            <a:off x="4518044" y="2341461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</a:rPr>
              <a:t>ATIVIDADE I: C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r>
              <a:rPr lang="pt-BR" sz="2400" b="1" dirty="0">
                <a:solidFill>
                  <a:srgbClr val="663300"/>
                </a:solidFill>
              </a:rPr>
              <a:t>ATIVIDADE II: D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r>
              <a:rPr lang="pt-BR" sz="2400" b="1" dirty="0">
                <a:solidFill>
                  <a:srgbClr val="663300"/>
                </a:solidFill>
              </a:rPr>
              <a:t>ATIVIDADE III: B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r>
              <a:rPr lang="pt-BR" sz="2400" b="1" dirty="0">
                <a:solidFill>
                  <a:srgbClr val="663300"/>
                </a:solidFill>
              </a:rPr>
              <a:t>ATIVIDADE IV: A</a:t>
            </a:r>
            <a:endParaRPr lang="pt-BR" sz="24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3CFABB6E-BCD2-40F3-9CFB-15ABCF73E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3484"/>
              </p:ext>
            </p:extLst>
          </p:nvPr>
        </p:nvGraphicFramePr>
        <p:xfrm>
          <a:off x="4306957" y="2319130"/>
          <a:ext cx="2981739" cy="2875722"/>
        </p:xfrm>
        <a:graphic>
          <a:graphicData uri="http://schemas.openxmlformats.org/drawingml/2006/table">
            <a:tbl>
              <a:tblPr/>
              <a:tblGrid>
                <a:gridCol w="2981739">
                  <a:extLst>
                    <a:ext uri="{9D8B030D-6E8A-4147-A177-3AD203B41FA5}">
                      <a16:colId xmlns:a16="http://schemas.microsoft.com/office/drawing/2014/main" xmlns="" val="3102382493"/>
                    </a:ext>
                  </a:extLst>
                </a:gridCol>
              </a:tblGrid>
              <a:tr h="287572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0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2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822BB35-593B-42C5-A9E7-44979740A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338" y="1028800"/>
            <a:ext cx="9793296" cy="1533009"/>
          </a:xfrm>
          <a:prstGeom prst="rect">
            <a:avLst/>
          </a:prstGeom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9AC1FF07-BE9D-4A96-BF33-07A8A4908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328" y="2528680"/>
            <a:ext cx="9793297" cy="318538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CCC46F27-7456-4549-B337-159387EBCD95}"/>
              </a:ext>
            </a:extLst>
          </p:cNvPr>
          <p:cNvSpPr txBox="1"/>
          <p:nvPr/>
        </p:nvSpPr>
        <p:spPr>
          <a:xfrm rot="5400000">
            <a:off x="9017042" y="5482851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https://acegif.com/pt/gif-de-camomila/</a:t>
            </a:r>
            <a:endParaRPr lang="pt-BR" sz="1050" b="1" dirty="0">
              <a:solidFill>
                <a:srgbClr val="663300"/>
              </a:solidFill>
            </a:endParaRPr>
          </a:p>
        </p:txBody>
      </p:sp>
      <p:pic>
        <p:nvPicPr>
          <p:cNvPr id="16" name="Picture 2" descr="Boitatá - Guia Estudo">
            <a:extLst>
              <a:ext uri="{FF2B5EF4-FFF2-40B4-BE49-F238E27FC236}">
                <a16:creationId xmlns:a16="http://schemas.microsoft.com/office/drawing/2014/main" xmlns="" id="{D82EBA16-2D94-417F-A210-F4C7D196E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842275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oitatá - Guia Estudo">
            <a:extLst>
              <a:ext uri="{FF2B5EF4-FFF2-40B4-BE49-F238E27FC236}">
                <a16:creationId xmlns:a16="http://schemas.microsoft.com/office/drawing/2014/main" xmlns="" id="{B6A25BBA-492B-43AD-A34F-4375914FF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37" y="5842275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oitatá - Guia Estudo">
            <a:extLst>
              <a:ext uri="{FF2B5EF4-FFF2-40B4-BE49-F238E27FC236}">
                <a16:creationId xmlns:a16="http://schemas.microsoft.com/office/drawing/2014/main" xmlns="" id="{587945C1-E965-4637-858D-C3E80CF14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185" y="5714553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2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0BB97D5-0CE7-4441-B159-2BF92FB3B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540" y="1106556"/>
            <a:ext cx="9860572" cy="1967121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AFDD1DAE-0573-4559-8EA2-A5E7FDA03456}"/>
              </a:ext>
            </a:extLst>
          </p:cNvPr>
          <p:cNvSpPr txBox="1"/>
          <p:nvPr/>
        </p:nvSpPr>
        <p:spPr>
          <a:xfrm>
            <a:off x="1878910" y="2989103"/>
            <a:ext cx="10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´[...]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4975C0B5-8995-490B-9AA2-506F49C0D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338" y="3429000"/>
            <a:ext cx="2944822" cy="40005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F95576C8-ACE4-46E7-ACDD-DA8F72135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3798004"/>
            <a:ext cx="9793297" cy="1916062"/>
          </a:xfrm>
          <a:prstGeom prst="rect">
            <a:avLst/>
          </a:prstGeom>
        </p:spPr>
      </p:pic>
      <p:pic>
        <p:nvPicPr>
          <p:cNvPr id="15" name="Picture 2" descr="Boitatá - Guia Estudo">
            <a:extLst>
              <a:ext uri="{FF2B5EF4-FFF2-40B4-BE49-F238E27FC236}">
                <a16:creationId xmlns:a16="http://schemas.microsoft.com/office/drawing/2014/main" xmlns="" id="{F98CB63E-705E-4F6A-8E99-6A5FE797D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842275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oitatá - Guia Estudo">
            <a:extLst>
              <a:ext uri="{FF2B5EF4-FFF2-40B4-BE49-F238E27FC236}">
                <a16:creationId xmlns:a16="http://schemas.microsoft.com/office/drawing/2014/main" xmlns="" id="{65AB18E3-45EC-4F57-A677-B9EB8310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23" y="5842274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oitatá - Guia Estudo">
            <a:extLst>
              <a:ext uri="{FF2B5EF4-FFF2-40B4-BE49-F238E27FC236}">
                <a16:creationId xmlns:a16="http://schemas.microsoft.com/office/drawing/2014/main" xmlns="" id="{9D8B0168-B82A-4F84-83B8-F2513B68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388" y="5842274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4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AAE2548E-4070-436D-8EE2-524F00FE2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979"/>
              </p:ext>
            </p:extLst>
          </p:nvPr>
        </p:nvGraphicFramePr>
        <p:xfrm>
          <a:off x="1715328" y="1106557"/>
          <a:ext cx="9793297" cy="1035269"/>
        </p:xfrm>
        <a:graphic>
          <a:graphicData uri="http://schemas.openxmlformats.org/drawingml/2006/table">
            <a:tbl>
              <a:tblPr/>
              <a:tblGrid>
                <a:gridCol w="9793297">
                  <a:extLst>
                    <a:ext uri="{9D8B030D-6E8A-4147-A177-3AD203B41FA5}">
                      <a16:colId xmlns:a16="http://schemas.microsoft.com/office/drawing/2014/main" xmlns="" val="3952726560"/>
                    </a:ext>
                  </a:extLst>
                </a:gridCol>
              </a:tblGrid>
              <a:tr h="103526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5886410"/>
                  </a:ext>
                </a:extLst>
              </a:tr>
            </a:tbl>
          </a:graphicData>
        </a:graphic>
      </p:graphicFrame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C7E8EBCC-AA6B-4EF4-8B90-9EFE24B7D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199296"/>
            <a:ext cx="9528312" cy="86276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7F6EFAE2-3FFE-422E-A46F-36E050A768B0}"/>
              </a:ext>
            </a:extLst>
          </p:cNvPr>
          <p:cNvSpPr txBox="1"/>
          <p:nvPr/>
        </p:nvSpPr>
        <p:spPr>
          <a:xfrm>
            <a:off x="6460434" y="187780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https://brasilescola.uol.com.br/historiab/folclore-brasileiro.htm</a:t>
            </a:r>
            <a:endParaRPr lang="pt-BR" sz="1200" b="1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C24E033B-4D24-4848-82DB-6F7C2B105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4339" y="2345504"/>
            <a:ext cx="9793297" cy="124437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6AD11141-8272-4C68-81A5-7CEED64E1A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5261" y="3472519"/>
            <a:ext cx="9823364" cy="124437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B17A2F7D-BF96-4B25-B158-8D01A4F619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4339" y="4606159"/>
            <a:ext cx="9789360" cy="1185343"/>
          </a:xfrm>
          <a:prstGeom prst="rect">
            <a:avLst/>
          </a:prstGeom>
        </p:spPr>
      </p:pic>
      <p:pic>
        <p:nvPicPr>
          <p:cNvPr id="21" name="Picture 4" descr="Games Con GIFs | Tenor">
            <a:extLst>
              <a:ext uri="{FF2B5EF4-FFF2-40B4-BE49-F238E27FC236}">
                <a16:creationId xmlns:a16="http://schemas.microsoft.com/office/drawing/2014/main" xmlns="" id="{607F6A27-7A59-490C-83EF-3654CD9A2E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223">
            <a:off x="6250675" y="5091857"/>
            <a:ext cx="767529" cy="75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842275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08" y="5811660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031">
            <a:off x="9382720" y="5902657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5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842275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044D245C-8103-4A89-99F8-B3CB9304C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954157"/>
            <a:ext cx="9793297" cy="47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2" y="5842275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B8B3D23-76C5-4630-846F-67272D261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8" y="942435"/>
            <a:ext cx="9793298" cy="337777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3EA5442B-6F50-4216-A730-2860915D30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8" y="4320209"/>
            <a:ext cx="9793298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0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C8000DA6-9951-4FCC-9F05-A2D356BE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4" y="5714069"/>
            <a:ext cx="2650376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233EAAF-0340-4AEA-B0A9-A82A5AE28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8" y="154264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ficina do Gif: Gifs de pássaros">
            <a:extLst>
              <a:ext uri="{FF2B5EF4-FFF2-40B4-BE49-F238E27FC236}">
                <a16:creationId xmlns:a16="http://schemas.microsoft.com/office/drawing/2014/main" xmlns="" id="{C17D7EF4-C5BE-457B-A45E-D2AAFEBE8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6" y="194020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ficina do Gif: Gifs de pássaros">
            <a:extLst>
              <a:ext uri="{FF2B5EF4-FFF2-40B4-BE49-F238E27FC236}">
                <a16:creationId xmlns:a16="http://schemas.microsoft.com/office/drawing/2014/main" xmlns="" id="{9A261FFB-768B-40DC-AC7F-7EE844911C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03" y="306663"/>
            <a:ext cx="3619500" cy="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D1602D1F-A25F-4AC5-AF06-2B780377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38" y="5714070"/>
            <a:ext cx="2650375" cy="11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4235DFA2-387A-4F26-B443-0D44613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0" y="5714067"/>
            <a:ext cx="2650376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, Conteúdo Grátis, Primavera png transparente grátis">
            <a:extLst>
              <a:ext uri="{FF2B5EF4-FFF2-40B4-BE49-F238E27FC236}">
                <a16:creationId xmlns:a16="http://schemas.microsoft.com/office/drawing/2014/main" xmlns="" id="{F10518F3-E142-4619-9BCF-6CB72320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56" y="5714069"/>
            <a:ext cx="1842169" cy="1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oitatá - Guia Estudo">
            <a:extLst>
              <a:ext uri="{FF2B5EF4-FFF2-40B4-BE49-F238E27FC236}">
                <a16:creationId xmlns:a16="http://schemas.microsoft.com/office/drawing/2014/main" xmlns="" id="{6AD27DF5-7391-4029-8D88-559B32C2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79" y="5720490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itatá - Guia Estudo">
            <a:extLst>
              <a:ext uri="{FF2B5EF4-FFF2-40B4-BE49-F238E27FC236}">
                <a16:creationId xmlns:a16="http://schemas.microsoft.com/office/drawing/2014/main" xmlns="" id="{E4357449-5AE5-4DE5-8A2E-BBD1682C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5806482"/>
            <a:ext cx="696112" cy="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oitatá - Guia Estudo">
            <a:extLst>
              <a:ext uri="{FF2B5EF4-FFF2-40B4-BE49-F238E27FC236}">
                <a16:creationId xmlns:a16="http://schemas.microsoft.com/office/drawing/2014/main" xmlns="" id="{1B0DCF56-FB24-4109-A5B9-AB835A1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003">
            <a:off x="9391217" y="5889940"/>
            <a:ext cx="588458" cy="6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98F6B479-4DD7-4113-8344-4ED9EAC7B2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6337" y="1234762"/>
            <a:ext cx="9793298" cy="224927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991D7086-9FD0-4F77-95E9-03691D1D2F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6337" y="3528057"/>
            <a:ext cx="9793297" cy="22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774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617</Words>
  <Application>Microsoft Office PowerPoint</Application>
  <PresentationFormat>Widescreen</PresentationFormat>
  <Paragraphs>116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smec01</cp:lastModifiedBy>
  <cp:revision>38</cp:revision>
  <dcterms:created xsi:type="dcterms:W3CDTF">2020-08-11T17:36:57Z</dcterms:created>
  <dcterms:modified xsi:type="dcterms:W3CDTF">2020-08-13T14:38:55Z</dcterms:modified>
</cp:coreProperties>
</file>