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0" r:id="rId5"/>
    <p:sldId id="259" r:id="rId6"/>
    <p:sldId id="258" r:id="rId7"/>
    <p:sldId id="260" r:id="rId8"/>
    <p:sldId id="279" r:id="rId9"/>
    <p:sldId id="274" r:id="rId10"/>
    <p:sldId id="277" r:id="rId11"/>
    <p:sldId id="27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ferenca.com/historia-e-estoria/" TargetMode="Externa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982191" y="967914"/>
            <a:ext cx="7959437" cy="13492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Comente sobre as semelhanças e diferenças entre os textos: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Escola: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Folclore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Brasil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Escola: Assassinando as lendas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Brasileiras?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2 (Borda e Ênfase) 5"/>
          <p:cNvSpPr/>
          <p:nvPr/>
        </p:nvSpPr>
        <p:spPr>
          <a:xfrm>
            <a:off x="1433946" y="1250676"/>
            <a:ext cx="1319646" cy="78373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07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955965" y="2566553"/>
            <a:ext cx="10297390" cy="3480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ndulado 7"/>
          <p:cNvSpPr/>
          <p:nvPr/>
        </p:nvSpPr>
        <p:spPr>
          <a:xfrm rot="1050830">
            <a:off x="9385394" y="4714650"/>
            <a:ext cx="1756897" cy="1008756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ou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refazer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atividades o número de vezes que desejar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49465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Leia, interprete os textos atentamente, registre as perguntas e responda em seu caderno.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549465"/>
            <a:ext cx="9362208" cy="527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FOLCLORE: MANIFESTAÇÕES DA CULTURA POPULAR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analgif.net/Gifs-animados/Personas/Folclore/Imagen-animada-Folclore-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82" y="3234644"/>
            <a:ext cx="1434234" cy="18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-2791691" y="310383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Fonte/Gif: http</a:t>
            </a:r>
            <a:r>
              <a:rPr lang="pt-BR" sz="1100" dirty="0"/>
              <a:t>://www.canalgif.net/Gifs-animados/Personas/Folclore/Imagen-animada-Folclore-18.gif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366" y="1104203"/>
            <a:ext cx="2975263" cy="35829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ATENÇÃO!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261738" y="1835020"/>
            <a:ext cx="9642763" cy="39693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realizar as atividades leia atentamente a apostila com o conteúdo: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Folclore”.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Assassinando as lendas Brasileiras”?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20" y="2154678"/>
            <a:ext cx="1927516" cy="77362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98803" y="6457891"/>
            <a:ext cx="1059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</a:rPr>
              <a:t>ESCOLA, Equipe Brasil. “Folclore”. Brasil Escola. Disponível em: https://brasilescola.uol.com.br/folclore#:~:text=O%20Brasil%2C%20naturalmente%2C%20possui%20o,e%20tamb%C3%A9m%20ind%C3%ADgena%20e%20africana. Acesso: 06/08/2020.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490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89616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7B67968-84E0-48E6-A1DA-6EFDD4F2A1B8}"/>
              </a:ext>
            </a:extLst>
          </p:cNvPr>
          <p:cNvSpPr/>
          <p:nvPr/>
        </p:nvSpPr>
        <p:spPr>
          <a:xfrm>
            <a:off x="3213363" y="5132352"/>
            <a:ext cx="589718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Source Sans Pro"/>
              </a:rPr>
              <a:t>A </a:t>
            </a:r>
            <a:r>
              <a:rPr lang="pt-BR" sz="1600" dirty="0">
                <a:solidFill>
                  <a:schemeClr val="tx1"/>
                </a:solidFill>
                <a:latin typeface="Source Sans Pro"/>
              </a:rPr>
              <a:t>palavra </a:t>
            </a:r>
            <a:r>
              <a:rPr lang="pt-BR" sz="1600" dirty="0" smtClean="0">
                <a:solidFill>
                  <a:schemeClr val="tx1"/>
                </a:solidFill>
                <a:latin typeface="Source Sans Pro"/>
              </a:rPr>
              <a:t>“estória</a:t>
            </a:r>
            <a:r>
              <a:rPr lang="pt-BR" sz="1600" dirty="0">
                <a:solidFill>
                  <a:schemeClr val="tx1"/>
                </a:solidFill>
                <a:latin typeface="Source Sans Pro"/>
              </a:rPr>
              <a:t>" é utilizada tanto para narrativas ficcionais quanto para fatos reais.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BB26271-313D-4DE2-9FC3-8050552B296E}"/>
              </a:ext>
            </a:extLst>
          </p:cNvPr>
          <p:cNvSpPr/>
          <p:nvPr/>
        </p:nvSpPr>
        <p:spPr>
          <a:xfrm>
            <a:off x="2583521" y="515893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3D4622-879B-4877-97B6-5445A0DD8DAC}"/>
              </a:ext>
            </a:extLst>
          </p:cNvPr>
          <p:cNvSpPr/>
          <p:nvPr/>
        </p:nvSpPr>
        <p:spPr>
          <a:xfrm>
            <a:off x="3213364" y="3112888"/>
            <a:ext cx="5897180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narrativas de acontecimentos jornalísticos.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208E340A-4B91-478B-86F4-44E107E65F50}"/>
              </a:ext>
            </a:extLst>
          </p:cNvPr>
          <p:cNvSpPr/>
          <p:nvPr/>
        </p:nvSpPr>
        <p:spPr>
          <a:xfrm>
            <a:off x="2583521" y="314417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E9F9D21-3F98-468B-BFAD-B712BC227215}"/>
              </a:ext>
            </a:extLst>
          </p:cNvPr>
          <p:cNvSpPr/>
          <p:nvPr/>
        </p:nvSpPr>
        <p:spPr>
          <a:xfrm>
            <a:off x="3213363" y="3772049"/>
            <a:ext cx="5897180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história enquanto ciência, ou seja, para narrativas de acontecimentos reais.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D29071DE-B718-44DE-9C3B-4AE43B8C30AF}"/>
              </a:ext>
            </a:extLst>
          </p:cNvPr>
          <p:cNvSpPr/>
          <p:nvPr/>
        </p:nvSpPr>
        <p:spPr>
          <a:xfrm>
            <a:off x="2583521" y="382117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054CCB50-E41D-4D73-AD15-C3CBE08E8490}"/>
              </a:ext>
            </a:extLst>
          </p:cNvPr>
          <p:cNvSpPr/>
          <p:nvPr/>
        </p:nvSpPr>
        <p:spPr>
          <a:xfrm>
            <a:off x="3213363" y="4410919"/>
            <a:ext cx="5897180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 a narrativas ficcionais e é muito antiga na língua portuguesa, sendo considerada um arcaísmo.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6644F990-BAA9-4F9F-9201-1D6B05957FC3}"/>
              </a:ext>
            </a:extLst>
          </p:cNvPr>
          <p:cNvSpPr/>
          <p:nvPr/>
        </p:nvSpPr>
        <p:spPr>
          <a:xfrm>
            <a:off x="2583521" y="448193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793246" y="1290994"/>
            <a:ext cx="7879737" cy="8854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Lato"/>
              </a:rPr>
              <a:t>É </a:t>
            </a:r>
            <a:r>
              <a:rPr lang="pt-BR" u="sng" dirty="0" smtClean="0">
                <a:solidFill>
                  <a:schemeClr val="tx1"/>
                </a:solidFill>
                <a:latin typeface="Lato"/>
              </a:rPr>
              <a:t>correto</a:t>
            </a:r>
            <a:r>
              <a:rPr lang="pt-BR" dirty="0" smtClean="0">
                <a:solidFill>
                  <a:schemeClr val="tx1"/>
                </a:solidFill>
                <a:latin typeface="Lato"/>
              </a:rPr>
              <a:t> afirmar que, a palavra estória é utilizada para:</a:t>
            </a:r>
            <a:endParaRPr lang="pt-BR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411068" y="1322406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01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ndulado 16"/>
          <p:cNvSpPr/>
          <p:nvPr/>
        </p:nvSpPr>
        <p:spPr>
          <a:xfrm rot="1058478">
            <a:off x="9614170" y="4759954"/>
            <a:ext cx="1877352" cy="1092109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626596" y="783359"/>
            <a:ext cx="8178779" cy="8772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 COM ATENÇÃO: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“Mitos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lendas são </a:t>
            </a:r>
            <a:r>
              <a:rPr lang="pt-BR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estórias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contadas oralmente através dos tempos. Permutando acontecimentos reais e </a:t>
            </a:r>
            <a:r>
              <a:rPr lang="pt-BR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históricos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acontecimentos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alegóricos”. 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ndulado 1"/>
          <p:cNvSpPr/>
          <p:nvPr/>
        </p:nvSpPr>
        <p:spPr>
          <a:xfrm rot="1058478">
            <a:off x="9562654" y="4251669"/>
            <a:ext cx="1877352" cy="1092109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460915" y="3162175"/>
            <a:ext cx="7650329" cy="191246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História:</a:t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Estória: </a:t>
            </a:r>
            <a:endParaRPr lang="pt-BR" sz="2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315306" y="1777286"/>
            <a:ext cx="9490069" cy="1533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 em dia, a palavra "história" é utilizada tanto para narrativas ficcionais quanto para fatos reais. Medida reconhecida em 1943 pela Academia Brasileira de Letras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Agora, pesquise um pouco mais e demonstre através de uma 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diferença entre as palavras </a:t>
            </a:r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estória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2 (Borda e Ênfase) 18"/>
          <p:cNvSpPr/>
          <p:nvPr/>
        </p:nvSpPr>
        <p:spPr>
          <a:xfrm>
            <a:off x="1315306" y="783359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02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520652" y="4754765"/>
            <a:ext cx="6736201" cy="1105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520652" y="3486490"/>
            <a:ext cx="6736201" cy="10127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56340" y="6389844"/>
            <a:ext cx="580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5"/>
              </a:rPr>
              <a:t>Disponível em: https</a:t>
            </a:r>
            <a:r>
              <a:rPr lang="pt-BR" dirty="0">
                <a:hlinkClick r:id="rId5"/>
              </a:rPr>
              <a:t>://www.diferenca.com/historia-e-estoria/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2962228" y="2801788"/>
            <a:ext cx="7137731" cy="502326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lendas populares.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2962228" y="4231348"/>
            <a:ext cx="7137735" cy="536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tx1"/>
                </a:solidFill>
                <a:latin typeface="Droid Serif"/>
              </a:rPr>
              <a:t>Vocábulo</a:t>
            </a:r>
            <a:r>
              <a:rPr lang="pt-BR" sz="1400" dirty="0">
                <a:solidFill>
                  <a:schemeClr val="tx1"/>
                </a:solidFill>
                <a:latin typeface="Droid Serif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Droid Serif"/>
              </a:rPr>
              <a:t>que </a:t>
            </a:r>
            <a:r>
              <a:rPr lang="pt-BR" sz="1400" dirty="0">
                <a:solidFill>
                  <a:schemeClr val="tx1"/>
                </a:solidFill>
                <a:latin typeface="Droid Serif"/>
              </a:rPr>
              <a:t>não mais se </a:t>
            </a:r>
            <a:r>
              <a:rPr lang="pt-BR" sz="1400" dirty="0" smtClean="0">
                <a:solidFill>
                  <a:schemeClr val="tx1"/>
                </a:solidFill>
                <a:latin typeface="Droid Serif"/>
              </a:rPr>
              <a:t>usa.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137179" y="429722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2962228" y="3532592"/>
            <a:ext cx="7137734" cy="504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ialetos falados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137179" y="357418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2962229" y="4984055"/>
            <a:ext cx="7137733" cy="458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Qualidades e defeitos de uma pessoa.</a:t>
            </a:r>
            <a:endParaRPr lang="pt-BR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649713" y="1143740"/>
            <a:ext cx="8427026" cy="11944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Leia: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entender/compreender a palavra destacada como:</a:t>
            </a:r>
            <a:endParaRPr lang="pt-BR" sz="1600" b="1" i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 Explicativo 2 (Borda e Ênfase) 19"/>
          <p:cNvSpPr/>
          <p:nvPr/>
        </p:nvSpPr>
        <p:spPr>
          <a:xfrm>
            <a:off x="1334781" y="1224320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03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313209" y="1464687"/>
            <a:ext cx="5100034" cy="3761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palavra "estória" é considerada um </a:t>
            </a:r>
            <a:r>
              <a:rPr lang="pt-BR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arcaísmo.</a:t>
            </a:r>
          </a:p>
        </p:txBody>
      </p:sp>
      <p:sp>
        <p:nvSpPr>
          <p:cNvPr id="17" name="Ondulado 16"/>
          <p:cNvSpPr/>
          <p:nvPr/>
        </p:nvSpPr>
        <p:spPr>
          <a:xfrm rot="19819384">
            <a:off x="606879" y="4765235"/>
            <a:ext cx="1455803" cy="1364939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2962228" y="2801788"/>
            <a:ext cx="7137731" cy="502326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Dissertar sobre a importância do assassinato de tradições, mitos e lendas.</a:t>
            </a: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2962228" y="3510844"/>
            <a:ext cx="7137735" cy="536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Dissertar sobre o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assassinato do interior de toda uma civilização e sua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tradição que são as lendas e os mitos. </a:t>
            </a:r>
            <a:endParaRPr lang="pt-BR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137179" y="358782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2962228" y="4263252"/>
            <a:ext cx="7137734" cy="504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Narrar sobre a lembrança de toda uma civilização que se tornou tradição.</a:t>
            </a: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137179" y="431848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2962229" y="4984055"/>
            <a:ext cx="7137733" cy="458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alternativas estão corretas.</a:t>
            </a:r>
            <a:endParaRPr lang="pt-BR" sz="1400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791381" y="1224320"/>
            <a:ext cx="8427026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leitura do texto:</a:t>
            </a:r>
            <a:r>
              <a:rPr lang="pt-B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“Assassinando as lendas Brasileiras?”, 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identificar que o tema central do texto é:</a:t>
            </a:r>
          </a:p>
          <a:p>
            <a:pPr algn="ctr"/>
            <a:r>
              <a:rPr lang="pt-BR" sz="16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16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 Explicativo 2 (Borda e Ênfase) 19"/>
          <p:cNvSpPr/>
          <p:nvPr/>
        </p:nvSpPr>
        <p:spPr>
          <a:xfrm>
            <a:off x="1334781" y="1224320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ATIVIDADE: 04</a:t>
            </a:r>
            <a:endParaRPr lang="pt-B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ndulado 16"/>
          <p:cNvSpPr/>
          <p:nvPr/>
        </p:nvSpPr>
        <p:spPr>
          <a:xfrm rot="19819384">
            <a:off x="606879" y="4765235"/>
            <a:ext cx="1455803" cy="1364939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74883" y="1300424"/>
            <a:ext cx="5995555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Lato"/>
              </a:rPr>
              <a:t>Hora de enriquecer o vocabulário! Descreva o significado das palavras abaixo.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5" name="Ondulado 4"/>
          <p:cNvSpPr/>
          <p:nvPr/>
        </p:nvSpPr>
        <p:spPr>
          <a:xfrm rot="1050830">
            <a:off x="9280152" y="3506060"/>
            <a:ext cx="2142725" cy="1291641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a atividade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66023" y="2748727"/>
            <a:ext cx="72182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auto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analítico: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outrora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AutoNum type="arabicPeriod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3. 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artefato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 intuito: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331266" y="2694041"/>
            <a:ext cx="5539172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649684" y="3545184"/>
            <a:ext cx="6220754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874883" y="4472232"/>
            <a:ext cx="5995555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649684" y="5399281"/>
            <a:ext cx="6220754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2 (Borda e Ênfase) 10"/>
          <p:cNvSpPr/>
          <p:nvPr/>
        </p:nvSpPr>
        <p:spPr>
          <a:xfrm>
            <a:off x="1444338" y="1300424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123693" y="1825252"/>
            <a:ext cx="4110183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Analise a charge abaixo: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 Explicativo 2 (Borda e Ênfase) 6"/>
          <p:cNvSpPr/>
          <p:nvPr/>
        </p:nvSpPr>
        <p:spPr>
          <a:xfrm>
            <a:off x="2516909" y="911666"/>
            <a:ext cx="1278081" cy="679825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06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521982" y="810001"/>
            <a:ext cx="5602271" cy="88315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relação entre os textos lidos e a charge demonstrada ao lado? Em poucas linhas, escreva sobre o que analisou.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72100" y="1776845"/>
            <a:ext cx="5902036" cy="4291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ndulado 10"/>
          <p:cNvSpPr/>
          <p:nvPr/>
        </p:nvSpPr>
        <p:spPr>
          <a:xfrm rot="20153946">
            <a:off x="9345696" y="4819983"/>
            <a:ext cx="1820667" cy="916525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3.bp.blogspot.com/-mwb3M1ZhSAU/UhdmnxBJhAI/AAAAAAAAKlc/QZlBuFLIC_g/s320/folclo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2" y="2744813"/>
            <a:ext cx="4110183" cy="30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18035" y="6457890"/>
            <a:ext cx="4705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Disponível em: http</a:t>
            </a:r>
            <a:r>
              <a:rPr lang="pt-BR" sz="1000" dirty="0"/>
              <a:t>://3.bp.blogspot.com/-mwb3M1ZhSAU/UhdmnxBJhAI/AAAAAAAAKlc/QZlBuFLIC_g/s1600/folclore1.jpg</a:t>
            </a:r>
          </a:p>
        </p:txBody>
      </p:sp>
    </p:spTree>
    <p:extLst>
      <p:ext uri="{BB962C8B-B14F-4D97-AF65-F5344CB8AC3E}">
        <p14:creationId xmlns:p14="http://schemas.microsoft.com/office/powerpoint/2010/main" val="561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1291</TotalTime>
  <Words>612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Century Gothic</vt:lpstr>
      <vt:lpstr>Droid Serif</vt:lpstr>
      <vt:lpstr>Garamond</vt:lpstr>
      <vt:lpstr>Lato</vt:lpstr>
      <vt:lpstr>Source Sans Pro</vt:lpstr>
      <vt:lpstr>Times New Roman</vt:lpstr>
      <vt:lpstr>Orgânico</vt:lpstr>
      <vt:lpstr>1_Orgânico</vt:lpstr>
      <vt:lpstr>Apresentação do PowerPoint</vt:lpstr>
      <vt:lpstr>Apresentação do PowerPoint</vt:lpstr>
      <vt:lpstr>ATENÇÃO!</vt:lpstr>
      <vt:lpstr>                        </vt:lpstr>
      <vt:lpstr>  História:    Estória: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224</cp:revision>
  <dcterms:created xsi:type="dcterms:W3CDTF">2020-06-03T11:56:49Z</dcterms:created>
  <dcterms:modified xsi:type="dcterms:W3CDTF">2020-08-14T15:27:39Z</dcterms:modified>
</cp:coreProperties>
</file>