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71" r:id="rId4"/>
    <p:sldId id="266" r:id="rId5"/>
    <p:sldId id="272" r:id="rId6"/>
    <p:sldId id="273" r:id="rId7"/>
    <p:sldId id="274" r:id="rId8"/>
    <p:sldId id="275" r:id="rId9"/>
    <p:sldId id="276" r:id="rId10"/>
    <p:sldId id="279" r:id="rId11"/>
    <p:sldId id="277" r:id="rId12"/>
    <p:sldId id="278" r:id="rId13"/>
    <p:sldId id="280" r:id="rId14"/>
    <p:sldId id="283" r:id="rId15"/>
    <p:sldId id="284" r:id="rId16"/>
    <p:sldId id="285" r:id="rId17"/>
    <p:sldId id="286" r:id="rId18"/>
    <p:sldId id="281" r:id="rId19"/>
    <p:sldId id="282" r:id="rId20"/>
    <p:sldId id="287" r:id="rId21"/>
    <p:sldId id="288" r:id="rId22"/>
    <p:sldId id="289" r:id="rId23"/>
    <p:sldId id="290" r:id="rId2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dirty="0"/>
              <a:t>24/08/2016</a:t>
            </a:r>
            <a:endParaRPr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dirty="0"/>
              <a:t>24/08/2016</a:t>
            </a:r>
            <a:endParaRPr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112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‹nº›</a:t>
            </a:fld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v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" name="Forma Liv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v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dirty="0"/>
              </a:p>
            </p:txBody>
          </p:sp>
          <p:sp>
            <p:nvSpPr>
              <p:cNvPr id="21" name="Forma Liv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dirty="0"/>
              </a:p>
            </p:txBody>
          </p:sp>
        </p:grpSp>
        <p:sp>
          <p:nvSpPr>
            <p:cNvPr id="12" name="Forma Liv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3" name="Forma Liv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4" name="Forma Liv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5" name="Forma Liv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6" name="Forma Liv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7" name="Forma Liv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8" name="Forma Liv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9" name="Forma Liv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dirty="0"/>
              <a:t>24/08/2016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hyperlink" Target="http://www.ferrovelhocoradin.com.br/cores-e-simbolos-da-reciclagem/lixeiras/" TargetMode="External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t.wikipedia.org/wiki/Cebolinha_(personagem)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r.pinterest.com/pin/60306082489855119/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ww.youtube.com/watch?v=q5F-VINjJl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4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rnalopcao.com.br/opcao-cultural/turma-da-monica-mostra-para-o-mundo-forca-das-hqs-brasileiras-74213/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rvanamed.pt/2017/06/27/professor-esta-a-cuidar-da-sua-vo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escolakids.uol.com.br/ciencias/meio-ambiente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3KuIbG6gz5Q&amp;index=19&amp;list=PLWduEF1R_tVaqSpRRfyeJ385WyEuVXZO7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ovaescola.org.br/plano-de-aula/5186/dia-do-meio-ambiente-0506?gclid=EAIaIQobChMIx5ikre7C6gIVWAiRCh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chtudo.com.br/noticias/2019/06/o-que-cada-emoji-usado-no-whatsapp-significa-veja-principais-explicaco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Cebolinha_(personagem)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JXHKKiaD-k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60306082489855119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hyperlink" Target="http://portaldoprofessor.mec.gov.br/fichaTecnicaAula.html?aula=367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1076" y="1752600"/>
            <a:ext cx="8792537" cy="1828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 ano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92123" y="4120166"/>
            <a:ext cx="6858002" cy="9144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" name="Imagem 3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552" y="130078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4968" y="609302"/>
            <a:ext cx="11897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OBSERVE, ATENTAMENTE, O ALFABETO EM  ORDEM ALFABÉTICA E A IMAGEM CORRESPONDENTE A CADA LETRA.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DESCUBRA O ENIGMA E ESCREVA EM SEU CADERNO OU FOLHA.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5307" y="147636"/>
            <a:ext cx="2628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ATIVIDADE 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17" y="2983234"/>
            <a:ext cx="2912652" cy="6911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785" y="2944866"/>
            <a:ext cx="578627" cy="6911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062" y="2946006"/>
            <a:ext cx="1864341" cy="72066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1269" y="3330137"/>
            <a:ext cx="269784" cy="2922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74" y="1880064"/>
            <a:ext cx="5098204" cy="36730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438" y="2283913"/>
            <a:ext cx="2912652" cy="69113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649" y="2292096"/>
            <a:ext cx="578627" cy="69113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062" y="2271267"/>
            <a:ext cx="1864341" cy="72066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602" y="2469939"/>
            <a:ext cx="303059" cy="3719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7825" y="2484069"/>
            <a:ext cx="351415" cy="29082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8336" y="2515965"/>
            <a:ext cx="447675" cy="200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6905" y="2570340"/>
            <a:ext cx="413748" cy="1637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3550" y="2506814"/>
            <a:ext cx="351415" cy="2908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6533" y="2506814"/>
            <a:ext cx="323850" cy="23812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751" y="2510541"/>
            <a:ext cx="323850" cy="24765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89061" y="2546295"/>
            <a:ext cx="285750" cy="2286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6104" y="2562083"/>
            <a:ext cx="285750" cy="2286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03147" y="2585672"/>
            <a:ext cx="266700" cy="21907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77708" y="2557097"/>
            <a:ext cx="323850" cy="247650"/>
          </a:xfrm>
          <a:prstGeom prst="rect">
            <a:avLst/>
          </a:prstGeom>
        </p:spPr>
      </p:pic>
      <p:pic>
        <p:nvPicPr>
          <p:cNvPr id="2050" name="Picture 2" descr="Lixeiras reciclagem coleta seletiva - Coradin Reciclage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79" y="4110286"/>
            <a:ext cx="5900410" cy="197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ço Reservado para Conteúdo 9"/>
          <p:cNvSpPr txBox="1">
            <a:spLocks/>
          </p:cNvSpPr>
          <p:nvPr/>
        </p:nvSpPr>
        <p:spPr>
          <a:xfrm>
            <a:off x="4630994" y="6680174"/>
            <a:ext cx="7561006" cy="177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50" dirty="0">
                <a:latin typeface="+mj-lt"/>
              </a:rPr>
              <a:t>Imagem disponível em: </a:t>
            </a:r>
            <a:r>
              <a:rPr lang="pt-BR" sz="1050" dirty="0">
                <a:hlinkClick r:id="rId17"/>
              </a:rPr>
              <a:t>http://www.ferrovelhocoradin.com.br/cores-e-simbolos-da-reciclagem/lixeiras/</a:t>
            </a:r>
            <a:endParaRPr lang="pt-BR" sz="1050" dirty="0">
              <a:latin typeface="+mj-lt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919658" y="4959877"/>
            <a:ext cx="3301519" cy="15589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DICA: É UMA AÇÃO MUITO IMPORTANTE PARA AJUDAR NO PROCESSO DE RECICLAGEM.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705302" y="1906378"/>
            <a:ext cx="14847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ENIGMA</a:t>
            </a:r>
            <a:endParaRPr lang="pt-BR" sz="2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70456" y="609301"/>
            <a:ext cx="11475076" cy="34766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JUNTE AS FORMAS GEOMÉTRICAS IGUAIS E FORME NOMES DE MATERIAIS QUE PODEM SER RECICLADOS.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05307" y="147636"/>
            <a:ext cx="2628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ATIVIDADE 4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3566" y="3057658"/>
            <a:ext cx="1210614" cy="6697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9" name="Retângulo 8"/>
          <p:cNvSpPr/>
          <p:nvPr/>
        </p:nvSpPr>
        <p:spPr>
          <a:xfrm>
            <a:off x="5840569" y="2625142"/>
            <a:ext cx="1210614" cy="6697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</a:p>
        </p:txBody>
      </p:sp>
      <p:sp>
        <p:nvSpPr>
          <p:cNvPr id="10" name="Elipse 9"/>
          <p:cNvSpPr/>
          <p:nvPr/>
        </p:nvSpPr>
        <p:spPr>
          <a:xfrm>
            <a:off x="3129566" y="2959993"/>
            <a:ext cx="1300766" cy="130291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</a:p>
        </p:txBody>
      </p:sp>
      <p:sp>
        <p:nvSpPr>
          <p:cNvPr id="11" name="Elipse 10"/>
          <p:cNvSpPr/>
          <p:nvPr/>
        </p:nvSpPr>
        <p:spPr>
          <a:xfrm>
            <a:off x="7147773" y="5029200"/>
            <a:ext cx="1390919" cy="13522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</a:t>
            </a:r>
          </a:p>
        </p:txBody>
      </p:sp>
      <p:sp>
        <p:nvSpPr>
          <p:cNvPr id="12" name="Triângulo isósceles 11"/>
          <p:cNvSpPr/>
          <p:nvPr/>
        </p:nvSpPr>
        <p:spPr>
          <a:xfrm>
            <a:off x="1134047" y="4901381"/>
            <a:ext cx="1571223" cy="112593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</a:p>
        </p:txBody>
      </p:sp>
      <p:sp>
        <p:nvSpPr>
          <p:cNvPr id="13" name="Triângulo isósceles 12"/>
          <p:cNvSpPr/>
          <p:nvPr/>
        </p:nvSpPr>
        <p:spPr>
          <a:xfrm>
            <a:off x="9826579" y="4816699"/>
            <a:ext cx="1635617" cy="1210614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14" name="Triângulo isósceles 13"/>
          <p:cNvSpPr/>
          <p:nvPr/>
        </p:nvSpPr>
        <p:spPr>
          <a:xfrm>
            <a:off x="7699418" y="2813633"/>
            <a:ext cx="1678547" cy="115775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988808" y="4466234"/>
            <a:ext cx="1133341" cy="11259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0320269" y="2519428"/>
            <a:ext cx="1137637" cy="10764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</a:t>
            </a:r>
          </a:p>
        </p:txBody>
      </p:sp>
    </p:spTree>
    <p:extLst>
      <p:ext uri="{BB962C8B-B14F-4D97-AF65-F5344CB8AC3E}">
        <p14:creationId xmlns:p14="http://schemas.microsoft.com/office/powerpoint/2010/main" val="34685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39213" y="103240"/>
            <a:ext cx="11393440" cy="3534506"/>
          </a:xfrm>
        </p:spPr>
        <p:txBody>
          <a:bodyPr/>
          <a:lstStyle/>
          <a:p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AINDA DE ACORDO COM A ATIVIDADE ANTERIOR, EM SEU CADERNO OU FOLHA, COMPLETE O QUADRO ABAIXO: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1" name="Picture 2" descr="Cebolinha (personagem)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998" y="4333874"/>
            <a:ext cx="1714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uxograma: Armazenamento de Acesso Sequencial 21"/>
          <p:cNvSpPr/>
          <p:nvPr/>
        </p:nvSpPr>
        <p:spPr>
          <a:xfrm>
            <a:off x="7196157" y="1973804"/>
            <a:ext cx="3271234" cy="2962141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PARTE QUE VOCÊ USOU PARA FORMAR AS PALAVRAS É UMA SÍLABA. 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1123229" y="4649340"/>
            <a:ext cx="5277571" cy="20008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DICA: BATA PALMA AO FALAR CADA PARTE DA PALAVRA E CONTE QUANTAS PALMAS VOCÊ BATEU, PARA DESCOBRIR QUANTAS SÍLABAS A PALAVRA POSSUI. 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EXEMPLOS: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LIXO: LI-XO (2 SÍLABAS);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COMIDA: CO-MI-DA (3 SÍLABAS).</a:t>
            </a:r>
          </a:p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48" y="989578"/>
            <a:ext cx="6648450" cy="347662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42070" y="1687148"/>
            <a:ext cx="991673" cy="5733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62468" y="2351849"/>
            <a:ext cx="701899" cy="6297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44911" y="3027829"/>
            <a:ext cx="585991" cy="5930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riângulo isósceles 14"/>
          <p:cNvSpPr/>
          <p:nvPr/>
        </p:nvSpPr>
        <p:spPr>
          <a:xfrm>
            <a:off x="624171" y="3722227"/>
            <a:ext cx="827470" cy="53700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Arredondado 9"/>
          <p:cNvSpPr>
            <a:spLocks noGrp="1"/>
          </p:cNvSpPr>
          <p:nvPr>
            <p:ph type="ftr" sz="quarter" idx="11"/>
          </p:nvPr>
        </p:nvSpPr>
        <p:spPr>
          <a:xfrm rot="5400000">
            <a:off x="9110291" y="3521067"/>
            <a:ext cx="5950039" cy="199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latin typeface="+mj-lt"/>
              </a:rPr>
              <a:t>Imagem disponível em: </a:t>
            </a:r>
            <a:r>
              <a:rPr lang="pt-BR" sz="1050" dirty="0">
                <a:hlinkClick r:id="rId4"/>
              </a:rPr>
              <a:t>https://pt.wikipedia.org/wiki/Cebolinha_(personagem)</a:t>
            </a:r>
            <a:endParaRPr lang="pt-BR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5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1076" y="1752600"/>
            <a:ext cx="8792537" cy="1828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 ano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92123" y="4120166"/>
            <a:ext cx="6858002" cy="9144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" name="Imagem 3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552" y="130078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5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353376" y="538628"/>
            <a:ext cx="11393440" cy="3534506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JÁ VIU OS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t-B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AJUDAR O MEIO AMBIENTE. UM DELES É O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EDUZIR. </a:t>
            </a:r>
          </a:p>
          <a:p>
            <a:pPr marL="0" indent="0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PODEMOS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EDUZIR (DIMINUIR) O CONSUMO DE ÁGUA. </a:t>
            </a:r>
          </a:p>
          <a:p>
            <a:pPr marL="0" indent="0"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Texto Explicativo Retangular com Cantos Arredondados 4"/>
          <p:cNvSpPr/>
          <p:nvPr/>
        </p:nvSpPr>
        <p:spPr>
          <a:xfrm>
            <a:off x="2991285" y="2021120"/>
            <a:ext cx="9061477" cy="3545783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MEDIRMOS A ÁGUA, O ÓLEO, O LEITE, O ÁLCOOL, A GASOLINA, O REFRIGERANTE E OUTROS LÍQUIDOS, USAMOS A UNIDADE DE CAPACIDADE CHAMADA </a:t>
            </a: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LITRO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UNIDADE LITRO SERVE PARA MEDIR A QUANTIDADE DE LÍQUIDO QUE CABE NOS RECIPIENTES. </a:t>
            </a:r>
          </a:p>
          <a:p>
            <a:pPr algn="just"/>
            <a:endParaRPr lang="pt-BR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 O SÍMBOLO DO </a:t>
            </a: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LITRO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439" y="4599396"/>
            <a:ext cx="593678" cy="9562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8346" y="4132760"/>
            <a:ext cx="1108647" cy="12768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5997" y="4134568"/>
            <a:ext cx="885825" cy="13239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914" y="4132760"/>
            <a:ext cx="574964" cy="143414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9851" y="4175205"/>
            <a:ext cx="804347" cy="933043"/>
          </a:xfrm>
          <a:prstGeom prst="rect">
            <a:avLst/>
          </a:prstGeom>
        </p:spPr>
      </p:pic>
      <p:pic>
        <p:nvPicPr>
          <p:cNvPr id="11" name="Picture 8" descr="Abelha, Desenhos Animados, Bumble, Me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35" y="5771045"/>
            <a:ext cx="1787081" cy="108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376" y="2480803"/>
            <a:ext cx="2286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6410" y="554531"/>
            <a:ext cx="11665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CRIANÇAS DA ESCOLA ESTAVAM MUITO ANIMADAS PARA AJUDAR O MEIO AMBIENTE E LANÇARAM CAMPANHAS COM ESTE OBJETIVO. UMA DELAS FOI A DE ECONOMIZAR ÁGUA. </a:t>
            </a:r>
          </a:p>
          <a:p>
            <a:pPr algn="just"/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OBSERVANDO OS VASILHAMES E SUAS MEDIDAS DE CAPACIDADE, COMPLETE COLOCANDO A QUANTIDADE ECONOMIZADA  DE ÁGUA  A CADA DIA. REGISTRE A QUANTIDADE EM SEU CADERNO.</a:t>
            </a:r>
          </a:p>
          <a:p>
            <a:pPr marL="457200" indent="-457200">
              <a:buAutoNum type="arabicParenR"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154790" y="2234414"/>
            <a:ext cx="3239730" cy="3402855"/>
          </a:xfrm>
          <a:prstGeom prst="wedgeRoundRectCallou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2" descr="Bunny, Lebre, Coelho, Cinze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745" y="5595625"/>
            <a:ext cx="920791" cy="12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06" y="3898872"/>
            <a:ext cx="844109" cy="160304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283" y="4305142"/>
            <a:ext cx="622065" cy="117621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244" y="4676384"/>
            <a:ext cx="506285" cy="80258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4520" y="2205368"/>
            <a:ext cx="8797480" cy="441779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410" y="2507385"/>
            <a:ext cx="3136490" cy="1370307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07975" y="56094"/>
            <a:ext cx="2553212" cy="563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ATIVIDADE 1</a:t>
            </a:r>
          </a:p>
        </p:txBody>
      </p:sp>
    </p:spTree>
    <p:extLst>
      <p:ext uri="{BB962C8B-B14F-4D97-AF65-F5344CB8AC3E}">
        <p14:creationId xmlns:p14="http://schemas.microsoft.com/office/powerpoint/2010/main" val="39491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7975" y="56094"/>
            <a:ext cx="2553212" cy="563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ATIVIDADE 2</a:t>
            </a:r>
          </a:p>
        </p:txBody>
      </p:sp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1466" y="598254"/>
            <a:ext cx="11393440" cy="3534506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07975" y="619432"/>
            <a:ext cx="11665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 CAMPANHA QUE OS ALUNOS LANÇARAM PARA AJUDAR O MEIO AMBIENTE, FOI A DE JUNTAR MATERIAIS RECICLÁVEIS. </a:t>
            </a:r>
          </a:p>
          <a:p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O GRÁFICO COM A QUANTIDADE DE MATERIAIS DISPONÍVEIS EM UM DIA: LATA – PAPELÃO – VIDRO – PLÁSTICO. </a:t>
            </a:r>
          </a:p>
          <a:p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831" y="5788170"/>
            <a:ext cx="521149" cy="893399"/>
          </a:xfrm>
          <a:prstGeom prst="rect">
            <a:avLst/>
          </a:prstGeom>
        </p:spPr>
      </p:pic>
      <p:pic>
        <p:nvPicPr>
          <p:cNvPr id="1028" name="Picture 4" descr="Caixa, Aberto, Caixa De Papelão, Papel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78" y="5788170"/>
            <a:ext cx="1017172" cy="7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rrafa, Plástico, Grande, Vaz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2" y="5715897"/>
            <a:ext cx="794033" cy="9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258" y="1884219"/>
            <a:ext cx="3962400" cy="3903951"/>
          </a:xfrm>
          <a:prstGeom prst="rect">
            <a:avLst/>
          </a:prstGeom>
        </p:spPr>
      </p:pic>
      <p:sp>
        <p:nvSpPr>
          <p:cNvPr id="14" name="Espaço Reservado para Rodapé 9"/>
          <p:cNvSpPr>
            <a:spLocks noGrp="1"/>
          </p:cNvSpPr>
          <p:nvPr>
            <p:ph type="ftr" sz="quarter" idx="11"/>
          </p:nvPr>
        </p:nvSpPr>
        <p:spPr>
          <a:xfrm rot="16200000">
            <a:off x="-1841757" y="4790669"/>
            <a:ext cx="3940668" cy="1939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latin typeface="+mj-lt"/>
              </a:rPr>
              <a:t>Imagens disponíveis em:  </a:t>
            </a:r>
            <a:r>
              <a:rPr lang="pt-BR" sz="1050" dirty="0"/>
              <a:t>https://pixabay.com</a:t>
            </a:r>
            <a:endParaRPr lang="pt-BR" sz="1050" dirty="0">
              <a:latin typeface="+mj-lt"/>
            </a:endParaRPr>
          </a:p>
        </p:txBody>
      </p:sp>
      <p:pic>
        <p:nvPicPr>
          <p:cNvPr id="15" name="Picture 2" descr="monica-07.png (1200×1200) | Turma da mônica, Desenho da monica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45" y="4485252"/>
            <a:ext cx="2045061" cy="20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Arredondado 9"/>
          <p:cNvSpPr txBox="1">
            <a:spLocks/>
          </p:cNvSpPr>
          <p:nvPr/>
        </p:nvSpPr>
        <p:spPr>
          <a:xfrm rot="5400000">
            <a:off x="9124884" y="2875208"/>
            <a:ext cx="5950039" cy="199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+mj-lt"/>
              </a:rPr>
              <a:t>Imagem disponível em: </a:t>
            </a:r>
            <a:r>
              <a:rPr lang="pt-BR" sz="1050">
                <a:hlinkClick r:id="rId8"/>
              </a:rPr>
              <a:t>https://br.pinterest.com/pin/60306082489855119/</a:t>
            </a:r>
            <a:endParaRPr lang="pt-BR" sz="1050" dirty="0">
              <a:latin typeface="+mj-lt"/>
            </a:endParaRPr>
          </a:p>
        </p:txBody>
      </p:sp>
      <p:pic>
        <p:nvPicPr>
          <p:cNvPr id="1036" name="Picture 12" descr="Isolado, Garrafa De Vidro, Águ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93" y="5758018"/>
            <a:ext cx="297642" cy="10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5684" y="300777"/>
            <a:ext cx="116655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ACORDO COM O GRÁFICO DA PÁGINA ANTERIOR, RESPONDA AS QUESTÕES EM SEU CADERNO OU FOLHA.</a:t>
            </a:r>
          </a:p>
          <a:p>
            <a:pPr algn="just"/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ESCREVA AS QUANTIDADES DE CADA TIPO DE MATERIAL DE ACORDO COM O GRÁFICO:</a:t>
            </a: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FOI O MATERIAL QUE ELES JUNTARAM MAIS?</a:t>
            </a: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QUAL FOI O MATERIAL QUE ELES JUNTARAM MENOS?</a:t>
            </a:r>
          </a:p>
          <a:p>
            <a:pPr marL="457200" indent="-457200">
              <a:buAutoNum type="arabicParenR"/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08" y="1904859"/>
            <a:ext cx="8431656" cy="228689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135" y="2227089"/>
            <a:ext cx="521149" cy="796111"/>
          </a:xfrm>
          <a:prstGeom prst="rect">
            <a:avLst/>
          </a:prstGeom>
        </p:spPr>
      </p:pic>
      <p:pic>
        <p:nvPicPr>
          <p:cNvPr id="11" name="Picture 4" descr="Caixa, Aberto, Caixa De Papelão, Papel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50" y="2210204"/>
            <a:ext cx="1017172" cy="7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Garrafa, Plástico, Grande, Vaz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71" y="2186888"/>
            <a:ext cx="794033" cy="9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solado, Garrafa De Vidro, Ág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2" y="2186888"/>
            <a:ext cx="205873" cy="7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7074080" y="3170904"/>
            <a:ext cx="4800907" cy="26842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ACESSE O LINK E ASSISTA O VÍDEO: SERES VIVOS E NÃO VIVOS.</a:t>
            </a:r>
          </a:p>
          <a:p>
            <a:pPr algn="ctr"/>
            <a:r>
              <a:rPr lang="pt-BR" dirty="0">
                <a:hlinkClick r:id="rId2"/>
              </a:rPr>
              <a:t>https://www.youtube.com/watch?v=q5F-VINjJlE</a:t>
            </a:r>
            <a:endParaRPr lang="pt-BR" dirty="0"/>
          </a:p>
        </p:txBody>
      </p:sp>
      <p:pic>
        <p:nvPicPr>
          <p:cNvPr id="3074" name="Picture 2" descr="Inseto, Libélula, Verde, Desenho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" y="5219650"/>
            <a:ext cx="2680622" cy="15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 explicativo retangular com cantos arredondados 7"/>
          <p:cNvSpPr/>
          <p:nvPr/>
        </p:nvSpPr>
        <p:spPr>
          <a:xfrm>
            <a:off x="2197948" y="4343399"/>
            <a:ext cx="3739284" cy="1238865"/>
          </a:xfrm>
          <a:prstGeom prst="wedgeRoundRect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EI! VOCÊ AI! ACHA QUE EU SOU UM SER VIVO OU UM SER NÃO VIVO?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91" y="457200"/>
            <a:ext cx="5246580" cy="2537797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265471" y="280219"/>
            <a:ext cx="6253316" cy="386407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CONHECER UM POUCO MAIS SOBRE O MEIO AMBIENTE.</a:t>
            </a:r>
          </a:p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MEIO AMBIENTE NÓS TEMOS A PRESENÇA DOS SERES VIVOS E NÃO VIVOS.</a:t>
            </a:r>
          </a:p>
          <a:p>
            <a:pPr algn="just"/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 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SERES VIVOS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SÃO AQUELES QUE NASCEM, CRESCEM, SE REPRODUZEM E MORREM, COMO POR EXEMPLO O HOMEM, OS ANIMAIS, AS PLANTAS...</a:t>
            </a:r>
          </a:p>
          <a:p>
            <a:pPr algn="just"/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 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SERES NÃO VIVOS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SÃO AQUELES INANIMADOS, QUE 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POSSUEM VIDA, MAS QUE TAMBÉM SÃO DA NATUREZA, COMO O AR, A ÁGUA, O SOLO E AS PEDRAS. </a:t>
            </a:r>
          </a:p>
        </p:txBody>
      </p:sp>
      <p:sp>
        <p:nvSpPr>
          <p:cNvPr id="12" name="Espaço Reservado para Conteúdo 9"/>
          <p:cNvSpPr txBox="1">
            <a:spLocks/>
          </p:cNvSpPr>
          <p:nvPr/>
        </p:nvSpPr>
        <p:spPr>
          <a:xfrm>
            <a:off x="3017567" y="6548284"/>
            <a:ext cx="9174433" cy="3244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50" dirty="0">
                <a:latin typeface="+mj-lt"/>
              </a:rPr>
              <a:t>Conteúdo disponível em: http://oficinadoestudante.com.br/tira-duvidas/4712/O-que-difere-os-seres-vivos-dos-nao-vivos?-.html#:~:text=Os%20seres%20vivos%20s%C3%A3o%20aqueles,o%20solo%20e%20as%20pedras. </a:t>
            </a:r>
          </a:p>
        </p:txBody>
      </p:sp>
      <p:sp>
        <p:nvSpPr>
          <p:cNvPr id="13" name="Espaço Reservado para Rodapé 9"/>
          <p:cNvSpPr>
            <a:spLocks noGrp="1"/>
          </p:cNvSpPr>
          <p:nvPr>
            <p:ph type="ftr" sz="quarter" idx="11"/>
          </p:nvPr>
        </p:nvSpPr>
        <p:spPr>
          <a:xfrm rot="16200000">
            <a:off x="-1873335" y="4790668"/>
            <a:ext cx="3940668" cy="1939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latin typeface="+mj-lt"/>
              </a:rPr>
              <a:t>Imagens disponíveis em:  </a:t>
            </a:r>
            <a:r>
              <a:rPr lang="pt-BR" sz="1050" dirty="0"/>
              <a:t>https://pixabay.com</a:t>
            </a:r>
            <a:endParaRPr lang="pt-BR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2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1466" y="598254"/>
            <a:ext cx="11393440" cy="3534506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 QUANTOS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SERES VIVOS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QUANTOS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SERES NÃO VIVOS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APARECEM NA IMAGEM E REGISTRE EM SEU CADERNO OU FOLHA. NÃO ESQUEÇA DE COLOCAR A DATA.</a:t>
            </a:r>
          </a:p>
          <a:p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100" name="Picture 4" descr="Cordeiro, Ovinos, Bonito, Faze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81" y="5578638"/>
            <a:ext cx="1133103" cy="12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vinos, Agricultura, Hill, Gru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" y="5382850"/>
            <a:ext cx="2464040" cy="14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belha, Desenhos Animados, Bumble, M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4" y="2585993"/>
            <a:ext cx="1787081" cy="108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rango, Galinha, Bonito, Famíl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741" y="5786445"/>
            <a:ext cx="1413237" cy="10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apo, Anfíbios, Animal, Ver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75" y="5627229"/>
            <a:ext cx="842471" cy="87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Árvore, Ambiente, Ecologia, Nature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65" y="2686882"/>
            <a:ext cx="6446426" cy="43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icicleta De Corrida, Corred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57" y="5382850"/>
            <a:ext cx="1884170" cy="153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Besouro, Automóveis De Passageiros, V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05" y="4437445"/>
            <a:ext cx="3219415" cy="23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Rodapé 9"/>
          <p:cNvSpPr>
            <a:spLocks noGrp="1"/>
          </p:cNvSpPr>
          <p:nvPr>
            <p:ph type="ftr" sz="quarter" idx="11"/>
          </p:nvPr>
        </p:nvSpPr>
        <p:spPr>
          <a:xfrm rot="16200000">
            <a:off x="-1824498" y="2546644"/>
            <a:ext cx="3940668" cy="1939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latin typeface="+mj-lt"/>
              </a:rPr>
              <a:t>Imagens disponíveis em:  </a:t>
            </a:r>
            <a:r>
              <a:rPr lang="pt-BR" sz="1050" dirty="0"/>
              <a:t>https://pixabay.com</a:t>
            </a:r>
            <a:endParaRPr lang="pt-BR" sz="1050" dirty="0">
              <a:latin typeface="+mj-lt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07975" y="56094"/>
            <a:ext cx="2553212" cy="563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ATIVIDADE 3</a:t>
            </a:r>
          </a:p>
        </p:txBody>
      </p:sp>
    </p:spTree>
    <p:extLst>
      <p:ext uri="{BB962C8B-B14F-4D97-AF65-F5344CB8AC3E}">
        <p14:creationId xmlns:p14="http://schemas.microsoft.com/office/powerpoint/2010/main" val="23637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lto Falante, Homem, Menino, Explor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199"/>
            <a:ext cx="375194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1790012" y="236113"/>
            <a:ext cx="5439104" cy="3373820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ALÔ, ALÔ! CRIANÇAS!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INICIAREMOS MAIS UM PERÍODO DE  APRENDIZAGENS.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EMBARCAR NESTA VIAGEM PELO SABER? </a:t>
            </a:r>
          </a:p>
        </p:txBody>
      </p:sp>
      <p:pic>
        <p:nvPicPr>
          <p:cNvPr id="6" name="Picture 4" descr="Gato, Kitty, Animais, Mamíf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177" y="4246672"/>
            <a:ext cx="2296432" cy="261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 explicativo retangular com cantos arredondados 5"/>
          <p:cNvSpPr/>
          <p:nvPr/>
        </p:nvSpPr>
        <p:spPr>
          <a:xfrm>
            <a:off x="8008883" y="740979"/>
            <a:ext cx="4051738" cy="3277091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SENHORES RESPONSÁVEIS: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CRIANÇA PRECISARÁ DE SEU AUXÍLIO, PARA ACOMPANHÁ-LA NA REALIZAÇÃO DESTAS ATIVIDADES E </a:t>
            </a:r>
            <a:r>
              <a:rPr lang="pt-BR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TODO O MATERIAL.</a:t>
            </a:r>
          </a:p>
        </p:txBody>
      </p:sp>
      <p:pic>
        <p:nvPicPr>
          <p:cNvPr id="9" name="Picture 6" descr="Avião, Aviação, Jato, Fundo, Vo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1565">
            <a:off x="5767894" y="2684984"/>
            <a:ext cx="1558378" cy="10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0" y="6629399"/>
            <a:ext cx="3940668" cy="2286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latin typeface="+mj-lt"/>
              </a:rPr>
              <a:t>Imagens disponíveis em:  </a:t>
            </a:r>
            <a:r>
              <a:rPr lang="pt-BR" sz="1050" dirty="0"/>
              <a:t>https://pixabay.com</a:t>
            </a:r>
            <a:endParaRPr lang="pt-BR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7975" y="56094"/>
            <a:ext cx="2553212" cy="4149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ATIVIDADE 4</a:t>
            </a:r>
          </a:p>
        </p:txBody>
      </p:sp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103907" y="3598159"/>
            <a:ext cx="6871853" cy="3534506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O CALENDÁRIO AO LADO E DIGA QUAIS OS NOMES DOS DIAS DA SEMANA.</a:t>
            </a:r>
          </a:p>
          <a:p>
            <a:pPr marL="0" indent="0"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110" y="0"/>
            <a:ext cx="5153890" cy="6858000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443343" y="1066799"/>
            <a:ext cx="6192983" cy="2784765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 MUNDIAL DO MEIO AMBIENTE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COMEMORADO EM </a:t>
            </a: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DE JUNHO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TEM POR OBJETIVO CONSCIENTIZAR SOBRE A IMPORTÂNCIA DA PRESERVAÇÃO DA NATUREZA.</a:t>
            </a:r>
          </a:p>
        </p:txBody>
      </p:sp>
    </p:spTree>
    <p:extLst>
      <p:ext uri="{BB962C8B-B14F-4D97-AF65-F5344CB8AC3E}">
        <p14:creationId xmlns:p14="http://schemas.microsoft.com/office/powerpoint/2010/main" val="39043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5527" y="193964"/>
            <a:ext cx="1170709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FOLHA, COLOQUE A DATA E RESPONDA AS QUESTÕES:</a:t>
            </a:r>
          </a:p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arenR"/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DIA MUNDIAL DO MEIO AMBIENTE É COMEMORADO SEMPRE NO DIA </a:t>
            </a: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DE JUNHO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LOCALIZE ESTA DATA NO CALENDÁRIO E ESCREVA EM QUAL DIA DA SEMANA ESTÁ:</a:t>
            </a:r>
          </a:p>
          <a:p>
            <a:pPr marL="457200" indent="-457200" algn="just">
              <a:lnSpc>
                <a:spcPct val="150000"/>
              </a:lnSpc>
              <a:buAutoNum type="alphaUcParenR"/>
            </a:pP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arenR"/>
            </a:pP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DOMINGO É O PRIMEIRO DIA DA SEMANA. CONTE NO CALENDÁRIO APRESENTADO QUANTOS DOMINGOS HÁ.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QUE NÚMERO VEM ANTES DO 5?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QUAL O NÚMERO ESTÁ ENTRE O 16 E O 18?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QUAL O MAIOR </a:t>
            </a:r>
            <a:r>
              <a:rPr lang="pt-BR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DESTE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CALENDÁRIO? 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1094510" y="3084132"/>
            <a:ext cx="2507672" cy="51261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SEGUNDA-FEIRA</a:t>
            </a:r>
          </a:p>
        </p:txBody>
      </p:sp>
      <p:sp>
        <p:nvSpPr>
          <p:cNvPr id="4" name="Retângulo Arredondado 3"/>
          <p:cNvSpPr/>
          <p:nvPr/>
        </p:nvSpPr>
        <p:spPr>
          <a:xfrm>
            <a:off x="4454238" y="3084131"/>
            <a:ext cx="2507672" cy="51261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SEXTA-FEIRA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7633856" y="3084131"/>
            <a:ext cx="2507672" cy="51261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SÁBADO</a:t>
            </a:r>
          </a:p>
        </p:txBody>
      </p:sp>
      <p:pic>
        <p:nvPicPr>
          <p:cNvPr id="6" name="Picture 4" descr="Gato, Kitty, Animais, Mamífe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4" y="5327110"/>
            <a:ext cx="1346282" cy="15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5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5684" y="300777"/>
            <a:ext cx="462424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CONFIRA SUAS RESPOSTAS</a:t>
            </a:r>
          </a:p>
          <a:p>
            <a:pPr algn="just"/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</a:p>
          <a:p>
            <a:pPr algn="just"/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2</a:t>
            </a:r>
          </a:p>
          <a:p>
            <a:pPr marL="457200" indent="-457200" algn="just">
              <a:buAutoNum type="alphaUcParenR"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CHICO BENTO.</a:t>
            </a:r>
          </a:p>
          <a:p>
            <a:pPr marL="457200" indent="-457200" algn="just">
              <a:buAutoNum type="alphaUcParenR"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TRISTEZA</a:t>
            </a:r>
          </a:p>
          <a:p>
            <a:pPr marL="457200" indent="-457200" algn="just">
              <a:buAutoNum type="alphaUcParenR"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FELICIDADE</a:t>
            </a:r>
          </a:p>
          <a:p>
            <a:pPr algn="just"/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3</a:t>
            </a:r>
          </a:p>
          <a:p>
            <a:pPr algn="just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ENIGMA: SEPARE O LIXO.</a:t>
            </a:r>
          </a:p>
          <a:p>
            <a:pPr algn="just"/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ATIVIDADES 4</a:t>
            </a:r>
          </a:p>
          <a:p>
            <a:pPr algn="just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LATA / 4 LETRAS / 2 SÍLABAS.</a:t>
            </a:r>
          </a:p>
          <a:p>
            <a:pPr algn="just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PAPEL / 5 LETRAS / 2 SÍLABAS.</a:t>
            </a:r>
          </a:p>
          <a:p>
            <a:pPr algn="just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VIDRO / 5 LETRAS / 2 SÍLABAS.</a:t>
            </a:r>
          </a:p>
          <a:p>
            <a:pPr algn="just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SACOLA / 6 LETRAS / 3 SÍLABAS.</a:t>
            </a:r>
          </a:p>
          <a:p>
            <a:pPr algn="just"/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75030" y="108395"/>
            <a:ext cx="4624243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algn="just"/>
            <a:endParaRPr lang="pt-BR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SEGUNDA-FEIRA: 14 LITROS.</a:t>
            </a: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TERÇA- FEIRA: 9 LITROS.</a:t>
            </a: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QUARTA-FEIRA: 8 LITROS.</a:t>
            </a:r>
          </a:p>
          <a:p>
            <a:pPr algn="just"/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2</a:t>
            </a:r>
          </a:p>
          <a:p>
            <a:pPr marL="457200" indent="-457200" algn="just">
              <a:buAutoNum type="alphaUcParenR"/>
            </a:pPr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LATA: 7       PAPELÃO: 10      VIDRO: 2                     PLÁSTICO:  5</a:t>
            </a:r>
          </a:p>
          <a:p>
            <a:pPr marL="457200" indent="-457200" algn="just">
              <a:buAutoNum type="alphaUcParenR"/>
            </a:pPr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PAPELÃO</a:t>
            </a:r>
          </a:p>
          <a:p>
            <a:pPr marL="457200" indent="-457200" algn="just">
              <a:buAutoNum type="alphaUcParenR"/>
            </a:pPr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VIDRO</a:t>
            </a:r>
          </a:p>
          <a:p>
            <a:pPr algn="just"/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3</a:t>
            </a: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SERES VIVOS: 12</a:t>
            </a: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SERES NÃO VIVOS: 2</a:t>
            </a:r>
          </a:p>
          <a:p>
            <a:pPr algn="just"/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ATIVIDADES 4</a:t>
            </a:r>
          </a:p>
          <a:p>
            <a:pPr marL="457200" indent="-457200" algn="just">
              <a:buAutoNum type="alphaUcParenR"/>
            </a:pPr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SEXTA – FEIRA</a:t>
            </a:r>
          </a:p>
          <a:p>
            <a:pPr marL="457200" indent="-457200" algn="just">
              <a:buAutoNum type="alphaUcParenR"/>
            </a:pPr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DOMINGOS </a:t>
            </a:r>
          </a:p>
          <a:p>
            <a:pPr marL="457200" indent="-457200" algn="just">
              <a:buAutoNum type="alphaUcParenR"/>
            </a:pPr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457200" indent="-457200" algn="just">
              <a:buAutoNum type="alphaUcParenR"/>
            </a:pPr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marL="457200" indent="-457200" algn="just">
              <a:buAutoNum type="alphaUcParenR"/>
            </a:pPr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pPr algn="just"/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Turma da Mônica mostra para o mundo a força das HQs brasileir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30" y="3221182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3214255" y="96982"/>
            <a:ext cx="8589818" cy="2854036"/>
          </a:xfrm>
          <a:prstGeom prst="wedgeEllipseCallou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SE ESQUEÇA DE SEMPRE CUIDAR BEM DO MEIO AMBIENTE.</a:t>
            </a:r>
          </a:p>
          <a:p>
            <a:pPr algn="ctr"/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 SE CUIDE! ATÉ A PRÓXIMA!</a:t>
            </a:r>
          </a:p>
          <a:p>
            <a:pPr algn="ctr"/>
            <a:endParaRPr lang="pt-BR" dirty="0"/>
          </a:p>
        </p:txBody>
      </p:sp>
      <p:sp>
        <p:nvSpPr>
          <p:cNvPr id="8" name="Espaço Reservado para Rodapé 9"/>
          <p:cNvSpPr>
            <a:spLocks noGrp="1"/>
          </p:cNvSpPr>
          <p:nvPr>
            <p:ph type="ftr" sz="quarter" idx="11"/>
          </p:nvPr>
        </p:nvSpPr>
        <p:spPr>
          <a:xfrm rot="16200000">
            <a:off x="-3267738" y="3299317"/>
            <a:ext cx="6858002" cy="2593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latin typeface="+mj-lt"/>
              </a:rPr>
              <a:t>Imagens disponíveis em:  </a:t>
            </a:r>
            <a:r>
              <a:rPr lang="pt-BR" sz="1050" dirty="0">
                <a:hlinkClick r:id="rId3"/>
              </a:rPr>
              <a:t>https://www.jornalopcao.com.br/opcao-cultural/turma-da-monica-mostra-para-o-mundo-forca-das-hqs-brasileiras-74213/</a:t>
            </a:r>
            <a:endParaRPr lang="pt-BR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80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2" y="646073"/>
            <a:ext cx="11175974" cy="5392120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-8092" y="6655638"/>
            <a:ext cx="6879947" cy="202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>
                <a:latin typeface="+mj-lt"/>
              </a:rPr>
              <a:t>Imagem disponível em:  </a:t>
            </a:r>
            <a:r>
              <a:rPr lang="pt-BR" sz="900" dirty="0">
                <a:hlinkClick r:id="rId3"/>
              </a:rPr>
              <a:t>https://www.nirvanamed.pt/2017/06/27/professor-esta-a-cuidar-da-sua-voz/</a:t>
            </a:r>
            <a:endParaRPr lang="pt-BR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8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10402" y="475179"/>
            <a:ext cx="4106916" cy="118356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 AMBIENTE</a:t>
            </a:r>
          </a:p>
        </p:txBody>
      </p:sp>
      <p:sp>
        <p:nvSpPr>
          <p:cNvPr id="3" name="Fluxograma: Armazenamento de acesso sequencial 9"/>
          <p:cNvSpPr/>
          <p:nvPr/>
        </p:nvSpPr>
        <p:spPr>
          <a:xfrm>
            <a:off x="0" y="1532586"/>
            <a:ext cx="3715404" cy="4679027"/>
          </a:xfrm>
          <a:prstGeom prst="flowChartMagnetic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MEIO AMBIENTE É TUDO QUE ESTÁ A NOSSA VOLTA. TODOS FAZEMOS PARTE DO MEIO AMBIENTE, AS ÁRVORES, O AR, OS MARES, AS MATAS, O SOLO, O SOL, OS ANIMAIS, O HOMEM. TODOS ESTES SE RELACIONAM ENTRE SI E FORMAM O MEIO AMBIENTE. </a:t>
            </a:r>
          </a:p>
        </p:txBody>
      </p:sp>
      <p:pic>
        <p:nvPicPr>
          <p:cNvPr id="4" name="Picture 2" descr="Bunny, Lebre, Coelho, Cinz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04" y="3390898"/>
            <a:ext cx="23622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9"/>
          <p:cNvSpPr>
            <a:spLocks noGrp="1"/>
          </p:cNvSpPr>
          <p:nvPr>
            <p:ph type="ftr" sz="quarter" idx="11"/>
          </p:nvPr>
        </p:nvSpPr>
        <p:spPr>
          <a:xfrm>
            <a:off x="0" y="6629399"/>
            <a:ext cx="3940668" cy="2286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latin typeface="+mj-lt"/>
              </a:rPr>
              <a:t>Imagens disponíveis em:  </a:t>
            </a:r>
            <a:r>
              <a:rPr lang="pt-BR" sz="1050" dirty="0"/>
              <a:t>https://pixabay.com</a:t>
            </a:r>
            <a:endParaRPr lang="pt-BR" sz="1050" dirty="0"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56524" y="2213"/>
            <a:ext cx="5128894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OU QUAIS DESTAS IMAGENS RETRATAM O MEIO AMBIENTE?</a:t>
            </a:r>
          </a:p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RESPONDA ORALMENTE</a:t>
            </a:r>
            <a:r>
              <a:rPr lang="pt-BR" dirty="0"/>
              <a:t>:</a:t>
            </a:r>
          </a:p>
        </p:txBody>
      </p:sp>
      <p:pic>
        <p:nvPicPr>
          <p:cNvPr id="8" name="Picture 4" descr="Meio Ambien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24" y="1964975"/>
            <a:ext cx="5226030" cy="340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356524" y="5750471"/>
            <a:ext cx="5226030" cy="8789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A SUA RESPOSTA FOI “TODAS ELAS”, VOCÊ ESTÁ DE PARABÉNS! </a:t>
            </a: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em forma de nuvem 6"/>
          <p:cNvSpPr/>
          <p:nvPr/>
        </p:nvSpPr>
        <p:spPr>
          <a:xfrm>
            <a:off x="672795" y="0"/>
            <a:ext cx="6153674" cy="2569779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INFELIZMENTE, MUITAS PESSOAS NÃO TÊM CUIDADO DO MEIO AMBIENTE. MAS, AFINAL, VOCÊ SABE O QUE SIGNIFICA CUIDAR DO MEIO AMBIENTE?</a:t>
            </a:r>
          </a:p>
        </p:txBody>
      </p:sp>
      <p:pic>
        <p:nvPicPr>
          <p:cNvPr id="3" name="Picture 4" descr="Terra, Globo, Planeta, O Mundo, 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313" y="1269123"/>
            <a:ext cx="4812423" cy="32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8"/>
          <p:cNvSpPr/>
          <p:nvPr/>
        </p:nvSpPr>
        <p:spPr>
          <a:xfrm>
            <a:off x="2459421" y="3058510"/>
            <a:ext cx="5076496" cy="33265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RESPOSTA É FÁCIL: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CUIDAR DO MEIO AMBIENTE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SIGNIFICA CUIDAR DE NÓS MESMOS, DOS NOSSOS FAMILIARES E AMIGOS, DOS NOSSOS ANIMAIS DE ESTIMAÇÃO E DOS DEMAIS SERES VIVOS. DE NOSSA CASA, DA ESCOLA, DA ÁGUA, DO SOLO, DO NOSSO AR, ENFIM...!</a:t>
            </a:r>
          </a:p>
        </p:txBody>
      </p:sp>
      <p:pic>
        <p:nvPicPr>
          <p:cNvPr id="5" name="Picture 2" descr="Abelha, Desenhos Animados, Bumble, M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1772"/>
            <a:ext cx="2354084" cy="127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846" y="4154940"/>
            <a:ext cx="409575" cy="447675"/>
          </a:xfrm>
          <a:prstGeom prst="rect">
            <a:avLst/>
          </a:prstGeom>
        </p:spPr>
      </p:pic>
      <p:sp>
        <p:nvSpPr>
          <p:cNvPr id="7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0" y="6629399"/>
            <a:ext cx="3940668" cy="2286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latin typeface="+mj-lt"/>
              </a:rPr>
              <a:t>Imagens disponíveis em:  </a:t>
            </a:r>
            <a:r>
              <a:rPr lang="pt-BR" sz="1050" dirty="0"/>
              <a:t>https://pixabay.com</a:t>
            </a:r>
            <a:endParaRPr lang="pt-BR" sz="1050" dirty="0"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820" y="276087"/>
            <a:ext cx="3846787" cy="2609003"/>
          </a:xfrm>
          <a:prstGeom prst="rect">
            <a:avLst/>
          </a:prstGeom>
        </p:spPr>
      </p:pic>
      <p:sp>
        <p:nvSpPr>
          <p:cNvPr id="9" name="Retângulo de cantos arredondados 5"/>
          <p:cNvSpPr/>
          <p:nvPr/>
        </p:nvSpPr>
        <p:spPr>
          <a:xfrm>
            <a:off x="7945821" y="3224048"/>
            <a:ext cx="3957145" cy="34053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ACESSE O LINK PARA OUVIR A MÚSICA: CHICO BENTO EM: COITADO DO RIBEIRÃO</a:t>
            </a:r>
            <a:r>
              <a:rPr lang="pt-BR" dirty="0"/>
              <a:t>.</a:t>
            </a:r>
          </a:p>
          <a:p>
            <a:pPr algn="ctr"/>
            <a:r>
              <a:rPr lang="pt-BR" dirty="0">
                <a:solidFill>
                  <a:schemeClr val="tx2"/>
                </a:solidFill>
                <a:hlinkClick r:id="rId6"/>
              </a:rPr>
              <a:t>https://www.youtube.com/watch?v=3KuIbG6gz5Q&amp;index=19&amp;list=PLWduEF1R_tVaqSpRRfyeJ385WyEuVXZO7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0" name="Retângulo Arredondado 9"/>
          <p:cNvSpPr txBox="1">
            <a:spLocks/>
          </p:cNvSpPr>
          <p:nvPr/>
        </p:nvSpPr>
        <p:spPr>
          <a:xfrm>
            <a:off x="5193666" y="6673543"/>
            <a:ext cx="6968358" cy="140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dirty="0">
                <a:latin typeface="+mj-lt"/>
              </a:rPr>
              <a:t>Conteúdo com base no  disponíveis em:  </a:t>
            </a:r>
            <a:r>
              <a:rPr lang="pt-BR" sz="1050" dirty="0">
                <a:hlinkClick r:id="rId7"/>
              </a:rPr>
              <a:t>https://escolakids.uol.com.br/ciencias/meio-ambiente.htm</a:t>
            </a:r>
            <a:endParaRPr lang="pt-BR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8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7975" y="56094"/>
            <a:ext cx="2553212" cy="563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ATIVIDADE 1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57656" y="354768"/>
            <a:ext cx="11792607" cy="41463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APÓS OUVIR A MÚSICA, DISPONÍVEL NA PÁGINA ANTERIOR, RESPONDA ORALMENTE AS QUESTÕES: </a:t>
            </a:r>
          </a:p>
          <a:p>
            <a:pPr algn="just" fontAlgn="base">
              <a:lnSpc>
                <a:spcPct val="170000"/>
              </a:lnSpc>
            </a:pPr>
            <a:r>
              <a:rPr lang="pt-BR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 MÚSICA FALA SOBRE O MEIO AMBIENTE? POR QUE? O QUE É O MEIO AMBIENTE?</a:t>
            </a:r>
          </a:p>
          <a:p>
            <a:pPr algn="just" fontAlgn="base">
              <a:lnSpc>
                <a:spcPct val="170000"/>
              </a:lnSpc>
            </a:pPr>
            <a:r>
              <a:rPr lang="pt-BR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SERÁ QUE O RIBEIRÃO ESTÁ SUJO? SERÁ QUE ELE SEMPRE FOI ASSIM?</a:t>
            </a:r>
          </a:p>
          <a:p>
            <a:pPr algn="just" fontAlgn="base">
              <a:lnSpc>
                <a:spcPct val="170000"/>
              </a:lnSpc>
            </a:pPr>
            <a:r>
              <a:rPr lang="pt-BR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ELE DIZ QUE NÃO VAI MAIS VER OS BICHOS?</a:t>
            </a:r>
          </a:p>
          <a:p>
            <a:pPr algn="just" fontAlgn="base">
              <a:lnSpc>
                <a:spcPct val="170000"/>
              </a:lnSpc>
            </a:pPr>
            <a:r>
              <a:rPr lang="pt-BR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TURMA DEIXA O CHICO FELIZ, AO DIZER: "TEMOS QUE ARRANJAR UM JEITO DE ACHAR A SOLUÇÃO PARA SALVAR A NATUREZA". O QUE A GENTE PODE FAZER PARA SALVAR A NATUREZA?</a:t>
            </a:r>
          </a:p>
          <a:p>
            <a:pPr algn="just" fontAlgn="base">
              <a:lnSpc>
                <a:spcPct val="170000"/>
              </a:lnSpc>
            </a:pPr>
            <a:r>
              <a:rPr lang="pt-BR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VOCÊ JÁ FAZ PELO MEIO AMBIENTE?</a:t>
            </a:r>
          </a:p>
          <a:p>
            <a:pPr algn="just" fontAlgn="base">
              <a:lnSpc>
                <a:spcPct val="170000"/>
              </a:lnSpc>
            </a:pPr>
            <a:r>
              <a:rPr lang="pt-BR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SERÁ QUE TODO MUNDO SE PREOCUPA COM O MEIO AMBIENTE?</a:t>
            </a:r>
          </a:p>
          <a:p>
            <a:pPr algn="just" fontAlgn="base">
              <a:lnSpc>
                <a:spcPct val="170000"/>
              </a:lnSpc>
            </a:pPr>
            <a:r>
              <a:rPr lang="pt-BR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PODE ACONTECER SE NINGUÉM MAIS SE IMPORTAR COM O MEIO AMBIENTE?</a:t>
            </a:r>
          </a:p>
          <a:p>
            <a:pPr algn="just" fontAlgn="base">
              <a:lnSpc>
                <a:spcPct val="170000"/>
              </a:lnSpc>
            </a:pPr>
            <a:r>
              <a:rPr lang="pt-BR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SABIA QUE EXISTE UM DIA DO MEIO AMBIENTE? VOCÊ ACHA QUE ESSE DIA É IMPORTANTE? POR QUE?</a:t>
            </a:r>
          </a:p>
          <a:p>
            <a:pPr marL="0" indent="0" algn="just" fontAlgn="base">
              <a:lnSpc>
                <a:spcPct val="170000"/>
              </a:lnSpc>
              <a:buNone/>
            </a:pPr>
            <a:endParaRPr lang="pt-BR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 </a:t>
            </a:r>
          </a:p>
        </p:txBody>
      </p:sp>
      <p:sp>
        <p:nvSpPr>
          <p:cNvPr id="4" name="Retângulo Arredondado 9"/>
          <p:cNvSpPr txBox="1">
            <a:spLocks/>
          </p:cNvSpPr>
          <p:nvPr/>
        </p:nvSpPr>
        <p:spPr>
          <a:xfrm>
            <a:off x="0" y="6651939"/>
            <a:ext cx="11587655" cy="2060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50" dirty="0">
              <a:latin typeface="+mj-lt"/>
            </a:endParaRPr>
          </a:p>
          <a:p>
            <a:pPr algn="ctr"/>
            <a:r>
              <a:rPr lang="pt-BR" sz="1050" dirty="0">
                <a:latin typeface="+mj-lt"/>
              </a:rPr>
              <a:t>Conteúdo com base no  disponíveis em: </a:t>
            </a:r>
            <a:r>
              <a:rPr lang="pt-BR" sz="1050" dirty="0">
                <a:hlinkClick r:id="rId2"/>
              </a:rPr>
              <a:t>https://novaescola.org.br/plano-de-aula/5186/dia-do-meio-ambiente-0506?gclid=EAIaIQobChMIx5ikre7C6gIVWAiRCh1</a:t>
            </a:r>
            <a:endParaRPr lang="pt-BR" sz="1050" dirty="0"/>
          </a:p>
          <a:p>
            <a:pPr algn="ctr"/>
            <a:r>
              <a:rPr lang="pt-BR" sz="105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98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17361" y="94730"/>
            <a:ext cx="2531353" cy="59101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ATIVIDADE 2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255861"/>
            <a:ext cx="8352438" cy="423343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SEU CADERNO OU FOLHA, ESCREVA A DATA, SEU NOME E RESPONDA AS QUESTÕES: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lphaUcParenR"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A AJUDA SE SEU FAMILIAR, COMPLETE ABAIXO, COM AS LETRAS QUE ESTÃO FALTANDO. APÓS COMPLETAR, VOCÊ DESCOBRIRÁ O NOME DO PERSONAGEM PRINCIPAL DO VÍDEO QUE VOCÊ ASSISTIU. ESCREVA EM SEU CADERNO.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lphaUcParenR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lphaUcParenR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438" y="255861"/>
            <a:ext cx="3694387" cy="2609003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3843335"/>
            <a:ext cx="11729546" cy="949892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DESENHE QUAL O SENTIMENTO APRESENTADO PELO PERSONAGEM NO INÍCIO DA CANÇÃO:</a:t>
            </a:r>
          </a:p>
          <a:p>
            <a:pPr algn="just"/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lphaUcParenR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de cantos arredondados 13"/>
          <p:cNvSpPr/>
          <p:nvPr/>
        </p:nvSpPr>
        <p:spPr>
          <a:xfrm>
            <a:off x="1671069" y="3299732"/>
            <a:ext cx="5032901" cy="4876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CH__C__        B__NT__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69" y="4481536"/>
            <a:ext cx="760803" cy="831497"/>
          </a:xfrm>
          <a:prstGeom prst="rect">
            <a:avLst/>
          </a:prstGeom>
        </p:spPr>
      </p:pic>
      <p:sp>
        <p:nvSpPr>
          <p:cNvPr id="9" name="Retângulo de cantos arredondados 15"/>
          <p:cNvSpPr/>
          <p:nvPr/>
        </p:nvSpPr>
        <p:spPr>
          <a:xfrm>
            <a:off x="1478919" y="5335216"/>
            <a:ext cx="1147808" cy="3943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RAIVA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235" y="4462338"/>
            <a:ext cx="783099" cy="846701"/>
          </a:xfrm>
          <a:prstGeom prst="rect">
            <a:avLst/>
          </a:prstGeom>
        </p:spPr>
      </p:pic>
      <p:sp>
        <p:nvSpPr>
          <p:cNvPr id="11" name="Retângulo de cantos arredondados 14"/>
          <p:cNvSpPr/>
          <p:nvPr/>
        </p:nvSpPr>
        <p:spPr>
          <a:xfrm>
            <a:off x="3198915" y="5348835"/>
            <a:ext cx="1765738" cy="38387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FELICIDADE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773" y="4387246"/>
            <a:ext cx="823432" cy="936231"/>
          </a:xfrm>
          <a:prstGeom prst="rect">
            <a:avLst/>
          </a:prstGeom>
        </p:spPr>
      </p:pic>
      <p:sp>
        <p:nvSpPr>
          <p:cNvPr id="13" name="Retângulo de cantos arredondados 16"/>
          <p:cNvSpPr/>
          <p:nvPr/>
        </p:nvSpPr>
        <p:spPr>
          <a:xfrm>
            <a:off x="5464760" y="5367053"/>
            <a:ext cx="1765738" cy="37002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TRISTEZA</a:t>
            </a:r>
          </a:p>
        </p:txBody>
      </p:sp>
      <p:sp>
        <p:nvSpPr>
          <p:cNvPr id="14" name="Retângulo Arredondado 9"/>
          <p:cNvSpPr>
            <a:spLocks noGrp="1"/>
          </p:cNvSpPr>
          <p:nvPr>
            <p:ph type="ftr" sz="quarter" idx="11"/>
          </p:nvPr>
        </p:nvSpPr>
        <p:spPr>
          <a:xfrm>
            <a:off x="1671069" y="6669020"/>
            <a:ext cx="10520931" cy="1622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latin typeface="+mj-lt"/>
              </a:rPr>
              <a:t>Imagens disponíveis em:  </a:t>
            </a:r>
            <a:r>
              <a:rPr lang="pt-BR" sz="1050" dirty="0">
                <a:hlinkClick r:id="rId6"/>
              </a:rPr>
              <a:t>https://www.techtudo.com.br/noticias/2019/06/o-que-cada-emoji-usado-no-whatsapp-significa-veja-principais-explicaco</a:t>
            </a:r>
            <a:endParaRPr lang="pt-BR" sz="1050" dirty="0">
              <a:latin typeface="+mj-lt"/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0" y="5881361"/>
            <a:ext cx="11729546" cy="949892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AINDA DE ACORDO COM AS IMAGENS ACIMA, DESENHE COMO ELE FICOU, AO OUVIR DA TURMA, QUE TERIAM QUE ARRANJAR UM JEITO DE ACHAR A SOLUÇÃO PARA SALVAR A NATUREZA.</a:t>
            </a:r>
          </a:p>
          <a:p>
            <a:pPr marL="0" indent="0" algn="just">
              <a:buNone/>
            </a:pPr>
            <a:endParaRPr lang="pt-BR" sz="4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lphaUcParenR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9809" y="155785"/>
            <a:ext cx="11514614" cy="1718356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VÍDEO QUE VOCÊ ASSISTIU, OS AMIGOS DE CHICO BENTO  DISSERAM QUE TERIAM QUE ARRANJAR UM JEITO DE ACHAR A SOLUÇÃO PARA SALVAR A NATUREZA. VEREMOS, AGORA, ALGUMAS DICAS E AÇÕES QUE PODEMOS FAZER PARA SALVAR A NATUREZA: </a:t>
            </a:r>
          </a:p>
        </p:txBody>
      </p:sp>
      <p:pic>
        <p:nvPicPr>
          <p:cNvPr id="1026" name="Picture 2" descr="Cebolinha (personagem)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4" y="4244059"/>
            <a:ext cx="1714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 Explicativo Retangular com Cantos Arredondados 6"/>
          <p:cNvSpPr/>
          <p:nvPr/>
        </p:nvSpPr>
        <p:spPr>
          <a:xfrm>
            <a:off x="734095" y="2047740"/>
            <a:ext cx="5237213" cy="2468841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VOCÊ JÁ SABE, EU SOU O CEBOLINHA. E TENHO DIFICULDADES EM PRONUNCIAR A LETRA </a:t>
            </a: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NAS PALAVRAS. 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FALANDO EM LETRA R, VOCÊ CONHECE A REGRA DOS </a:t>
            </a: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t-BR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AJUDAR O MEIO AMBIENTE?</a:t>
            </a:r>
          </a:p>
        </p:txBody>
      </p:sp>
      <p:sp>
        <p:nvSpPr>
          <p:cNvPr id="9" name="Retângulo Arredondado 9"/>
          <p:cNvSpPr>
            <a:spLocks noGrp="1"/>
          </p:cNvSpPr>
          <p:nvPr>
            <p:ph type="ftr" sz="quarter" idx="11"/>
          </p:nvPr>
        </p:nvSpPr>
        <p:spPr>
          <a:xfrm rot="16200000">
            <a:off x="-2875210" y="3693353"/>
            <a:ext cx="5950039" cy="199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latin typeface="+mj-lt"/>
              </a:rPr>
              <a:t>Imagem disponível em: </a:t>
            </a:r>
            <a:r>
              <a:rPr lang="pt-BR" sz="1050" dirty="0">
                <a:hlinkClick r:id="rId3"/>
              </a:rPr>
              <a:t>https://pt.wikipedia.org/wiki/Cebolinha_(personagem)</a:t>
            </a:r>
            <a:endParaRPr lang="pt-BR" sz="1050" dirty="0">
              <a:latin typeface="+mj-lt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7457319" y="4244059"/>
            <a:ext cx="4031087" cy="24727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ACESSE O LINK PARA ASSISTIR A TURMA DA MÔNICA EM: UM PLANO PARA SALVAR O PLANETA.</a:t>
            </a:r>
          </a:p>
          <a:p>
            <a:pPr algn="ctr"/>
            <a:r>
              <a:rPr lang="pt-BR" dirty="0">
                <a:hlinkClick r:id="rId4"/>
              </a:rPr>
              <a:t>https://www.youtube.com/watch?v=JXHKKiaD-ks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017" y="1703467"/>
            <a:ext cx="4701692" cy="24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8547" y="166891"/>
            <a:ext cx="10058402" cy="513345"/>
          </a:xfrm>
        </p:spPr>
        <p:txBody>
          <a:bodyPr>
            <a:noAutofit/>
          </a:bodyPr>
          <a:lstStyle/>
          <a:p>
            <a: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4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EDUZIR, </a:t>
            </a:r>
            <a: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4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EUTILIZAR, </a:t>
            </a:r>
            <a: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4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ECICLAR.</a:t>
            </a:r>
          </a:p>
        </p:txBody>
      </p:sp>
      <p:pic>
        <p:nvPicPr>
          <p:cNvPr id="2050" name="Picture 2" descr="monica-07.png (1200×1200) | Turma da mônica, Desenho da monic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47" y="4812939"/>
            <a:ext cx="2045061" cy="20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 Explicativo Retangular com Cantos Arredondados 6"/>
          <p:cNvSpPr/>
          <p:nvPr/>
        </p:nvSpPr>
        <p:spPr>
          <a:xfrm>
            <a:off x="296215" y="818145"/>
            <a:ext cx="4945486" cy="3812849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REDUZIR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VOLUME DE LIXO PRODUZIDO;</a:t>
            </a:r>
          </a:p>
          <a:p>
            <a:pPr algn="just"/>
            <a:r>
              <a:rPr lang="pt-B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REUTILIZAR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TUDO O QUE FOR POSSÍVEL, EM VEZ DE JOGAR FORA;</a:t>
            </a:r>
          </a:p>
          <a:p>
            <a:pPr algn="just"/>
            <a:r>
              <a:rPr lang="pt-B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RECICLAR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MATERIAIS, ISTO É, UTILIZÁ-LOS NOVAMENTE PARA FABRICAR OUTROS PRODUTOS.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ESTAS SÃO ATITUDES QUE NOS AJUDARÃO A CUIDAR DO MEIO AMBIENTE. 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CONHEÇA UM POUCO MAIS SOBRE A RECICLAGEM...</a:t>
            </a:r>
          </a:p>
        </p:txBody>
      </p:sp>
      <p:sp>
        <p:nvSpPr>
          <p:cNvPr id="9" name="Retângulo Arredondado 9"/>
          <p:cNvSpPr>
            <a:spLocks noGrp="1"/>
          </p:cNvSpPr>
          <p:nvPr>
            <p:ph type="ftr" sz="quarter" idx="11"/>
          </p:nvPr>
        </p:nvSpPr>
        <p:spPr>
          <a:xfrm rot="16200000">
            <a:off x="-2875210" y="3693353"/>
            <a:ext cx="5950039" cy="199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latin typeface="+mj-lt"/>
              </a:rPr>
              <a:t>Imagem disponível em: </a:t>
            </a:r>
            <a:r>
              <a:rPr lang="pt-BR" sz="1050" dirty="0">
                <a:hlinkClick r:id="rId3"/>
              </a:rPr>
              <a:t>https://br.pinterest.com/pin/60306082489855119/</a:t>
            </a:r>
            <a:endParaRPr lang="pt-BR" sz="1050" dirty="0">
              <a:latin typeface="+mj-lt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>
          <a:xfrm>
            <a:off x="6113172" y="6536028"/>
            <a:ext cx="6078828" cy="321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1050" dirty="0">
                <a:latin typeface="+mj-lt"/>
              </a:rPr>
              <a:t>Conteúdo com base no disponível em: </a:t>
            </a:r>
            <a:r>
              <a:rPr lang="pt-BR" sz="1050" dirty="0">
                <a:hlinkClick r:id="rId4"/>
              </a:rPr>
              <a:t>http://portaldoprofessor.mec.gov.br/fichaTecnicaAula.html?aula=36792</a:t>
            </a:r>
            <a:endParaRPr lang="pt-BR" sz="1050" dirty="0">
              <a:latin typeface="+mj-lt"/>
            </a:endParaRPr>
          </a:p>
        </p:txBody>
      </p:sp>
      <p:pic>
        <p:nvPicPr>
          <p:cNvPr id="1028" name="Picture 4" descr="http://1.bp.blogspot.com/-g3vc8EYie6I/U15HLn9h-QI/AAAAAAAAB3s/FiECs3LnN9Q/s1600/Conhe%C3%A7a+os+materiais+recicl%C3%A1vei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95" y="818144"/>
            <a:ext cx="6696390" cy="56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ção de Natur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6_TF03431377" id="{B7F0C247-3F99-4E81-8DFA-0E9216BD778D}" vid="{64E016F4-419A-4B85-AF54-3482E6574153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natureza, design de paisagem ilustrado (widescreen)</Template>
  <TotalTime>1151</TotalTime>
  <Words>1473</Words>
  <Application>Microsoft Office PowerPoint</Application>
  <PresentationFormat>Widescreen</PresentationFormat>
  <Paragraphs>245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Segoe Print</vt:lpstr>
      <vt:lpstr>Times New Roman</vt:lpstr>
      <vt:lpstr>Ilustração de Natureza 16X9</vt:lpstr>
      <vt:lpstr>Ensino Fundamental I 1º ano Língua Portuguesa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REDUZIR, REUTILIZAR, RECICLAR.</vt:lpstr>
      <vt:lpstr>Apresentação do PowerPoint</vt:lpstr>
      <vt:lpstr>Apresentação do PowerPoint</vt:lpstr>
      <vt:lpstr>Apresentação do PowerPoint</vt:lpstr>
      <vt:lpstr>Ensino Fundamental I 1º ano Matemática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lastModifiedBy>smec01</cp:lastModifiedBy>
  <cp:revision>103</cp:revision>
  <dcterms:created xsi:type="dcterms:W3CDTF">2020-07-13T13:22:48Z</dcterms:created>
  <dcterms:modified xsi:type="dcterms:W3CDTF">2020-07-30T15:12:26Z</dcterms:modified>
</cp:coreProperties>
</file>