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3" r:id="rId4"/>
    <p:sldId id="293" r:id="rId5"/>
    <p:sldId id="264" r:id="rId6"/>
    <p:sldId id="265" r:id="rId7"/>
    <p:sldId id="288" r:id="rId8"/>
    <p:sldId id="279" r:id="rId9"/>
    <p:sldId id="280" r:id="rId10"/>
    <p:sldId id="268" r:id="rId11"/>
    <p:sldId id="287" r:id="rId12"/>
    <p:sldId id="269" r:id="rId13"/>
    <p:sldId id="270" r:id="rId14"/>
    <p:sldId id="285" r:id="rId15"/>
    <p:sldId id="282" r:id="rId16"/>
    <p:sldId id="283" r:id="rId17"/>
    <p:sldId id="261" r:id="rId18"/>
    <p:sldId id="274" r:id="rId19"/>
    <p:sldId id="275" r:id="rId20"/>
    <p:sldId id="276" r:id="rId21"/>
    <p:sldId id="277" r:id="rId22"/>
    <p:sldId id="289" r:id="rId23"/>
    <p:sldId id="290" r:id="rId24"/>
    <p:sldId id="291" r:id="rId25"/>
    <p:sldId id="292" r:id="rId26"/>
    <p:sldId id="278" r:id="rId27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24/08/2016</a:t>
            </a:r>
            <a:endParaRPr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Clique para editar o texto Mestre</a:t>
            </a:r>
          </a:p>
          <a:p>
            <a:pPr lvl="1" rtl="0"/>
            <a:r>
              <a:t>Segundo nível</a:t>
            </a:r>
          </a:p>
          <a:p>
            <a:pPr lvl="2" rtl="0"/>
            <a:r>
              <a:t>Terceiro nível</a:t>
            </a:r>
          </a:p>
          <a:p>
            <a:pPr lvl="3" rtl="0"/>
            <a:r>
              <a:t>Quarto nível</a:t>
            </a:r>
          </a:p>
          <a:p>
            <a:pPr lvl="4" rtl="0"/>
            <a: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11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48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pt-BR" smtClean="0"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53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1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71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5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75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75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94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39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40" name="Espaço Reservado para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1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2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83" name="Espaço Reservado para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ês Imagens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t-BR" smtClean="0"/>
              <a:t>Clique para editar o título mestre</a:t>
            </a:r>
            <a:endParaRPr lang="pt-BR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Espaço Reservado para Imagem 33" descr="Um espaço reservado vazio para adicionar uma imagem. Clique no espaço reservado e selecione a imagem que você deseja adicion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v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orma Liv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orma Liv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orma Liv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orma Liv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orma Liv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orma Liv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orma Liv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orma Liv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orma Liv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orma Liv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orma Liv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Espaço Reservado para Imagem 33" descr="Um espaço reservado vazio para adicionar uma imagem. Clique no espaço reservado e selecione a imagem que você deseja adicion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t-BR" smtClean="0"/>
              <a:t>Clique no ícone para adicionar uma imagem</a:t>
            </a:r>
            <a:endParaRPr dirty="0"/>
          </a:p>
        </p:txBody>
      </p:sp>
      <p:sp>
        <p:nvSpPr>
          <p:cNvPr id="126" name="Espaço Reservado para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‹nº›</a:t>
            </a:fld>
            <a:endParaRPr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24/08/2016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3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6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63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965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pPr rtl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1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57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24/08/2016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8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qp4N_Hqxv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r.pinterest.com/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pixabay.com/pt/illustrations/cavaleiro-ouro-dourado-metal-1598216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76683956324971272/" TargetMode="External"/><Relationship Id="rId2" Type="http://schemas.openxmlformats.org/officeDocument/2006/relationships/hyperlink" Target="https://br.pinterest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br.pinterest.com/pin/856458054112426863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pt/images/search/brincadeiras/?colors=transparent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quimnabuco.edu.br/noticias/5-brincadeiras-folcloricas-que-marcaram-geracoes" TargetMode="External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aquimnabuco.edu.br/noticias/5-brincadeiras-folcloricas-que-marcaram-geracoes" TargetMode="External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7668395632497127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E00qoOTlok&amp;feature=related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r.pinterest.com/pin/514747432403958180/" TargetMode="External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scolakids.uol.com.br/historias/mula-sem-cabeca-1.htm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hyperlink" Target="http://www.pixabay.com/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image" Target="../media/image18.png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hyperlink" Target="https://br.pinterest.com/pin/376683956324971272/" TargetMode="External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r.pinterest.com/pin/376683956324971272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7883" y="1543806"/>
            <a:ext cx="72172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b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 ano</a:t>
            </a:r>
            <a:endParaRPr lang="pt-BR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Língua </a:t>
            </a:r>
            <a:r>
              <a:rPr lang="pt-BR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Portuguesa</a:t>
            </a:r>
            <a:endParaRPr lang="pt-BR" sz="3600" dirty="0"/>
          </a:p>
        </p:txBody>
      </p:sp>
      <p:pic>
        <p:nvPicPr>
          <p:cNvPr id="5" name="Imagem 4" descr="Brasã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" y="373033"/>
            <a:ext cx="1398561" cy="1546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2517883" y="4507498"/>
            <a:ext cx="75601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Secretaria </a:t>
            </a:r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Municipal de Educação e Cultura de Alfenas</a:t>
            </a:r>
          </a:p>
          <a:p>
            <a:pPr algn="ctr"/>
            <a:r>
              <a:rPr lang="pt-BR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68" y="631884"/>
            <a:ext cx="4079340" cy="2227226"/>
          </a:xfrm>
          <a:prstGeom prst="rect">
            <a:avLst/>
          </a:prstGeom>
        </p:spPr>
      </p:pic>
      <p:sp>
        <p:nvSpPr>
          <p:cNvPr id="3" name="Retângulo Arredondado 2"/>
          <p:cNvSpPr/>
          <p:nvPr/>
        </p:nvSpPr>
        <p:spPr>
          <a:xfrm>
            <a:off x="7383162" y="3019100"/>
            <a:ext cx="4061444" cy="176546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ACESSE O LINK PARA OUVIR ALGUMAS PARLENDAS:</a:t>
            </a:r>
          </a:p>
          <a:p>
            <a:pPr algn="ctr"/>
            <a:r>
              <a:rPr lang="pt-BR" dirty="0">
                <a:hlinkClick r:id="rId3"/>
              </a:rPr>
              <a:t>https://www.youtube.com/watch?v=cqp4N_Hqxvs</a:t>
            </a:r>
            <a:endParaRPr lang="pt-BR" dirty="0" smtClean="0"/>
          </a:p>
          <a:p>
            <a:pPr algn="ctr"/>
            <a:endParaRPr lang="pt-BR" dirty="0"/>
          </a:p>
        </p:txBody>
      </p:sp>
      <p:sp>
        <p:nvSpPr>
          <p:cNvPr id="5" name="Fluxograma: Armazenamento de Acesso Sequencial 4"/>
          <p:cNvSpPr/>
          <p:nvPr/>
        </p:nvSpPr>
        <p:spPr>
          <a:xfrm>
            <a:off x="631458" y="515155"/>
            <a:ext cx="5009488" cy="4559121"/>
          </a:xfrm>
          <a:prstGeom prst="flowChartMagneticTap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PARLENDAS POSSUEM RIMAS.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É A REPETIÇÃO DE SONS SEMELHANTES NO FINAL DAS PALAVRAS, PROPORCIONANDO SONORIDADE, RITMO E MUSICALIDADE. EXEMPLOS:         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CAPIT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ÃO,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LADR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ÃO,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CORAÇ</a:t>
            </a:r>
            <a:r>
              <a:rPr lang="pt-B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ÃO.</a:t>
            </a:r>
            <a:endParaRPr lang="pt-BR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-2416235" y="3585622"/>
            <a:ext cx="5076564" cy="24409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200" dirty="0" smtClean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sz="900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pt-BR" sz="900" dirty="0" smtClean="0">
                <a:solidFill>
                  <a:schemeClr val="tx2"/>
                </a:solidFill>
                <a:latin typeface="+mj-lt"/>
              </a:rPr>
              <a:t>Imagem disponível em: </a:t>
            </a:r>
            <a:r>
              <a:rPr lang="pt-BR" sz="900" dirty="0">
                <a:hlinkClick r:id="rId4"/>
              </a:rPr>
              <a:t>https://pixabay.com/pt/illustrations/cavaleiro-ouro-dourado-metal-1598216/</a:t>
            </a:r>
            <a:endParaRPr lang="pt-BR" sz="900" dirty="0"/>
          </a:p>
          <a:p>
            <a:pPr algn="ctr"/>
            <a:endParaRPr lang="pt-BR" sz="1200" dirty="0">
              <a:solidFill>
                <a:schemeClr val="tx2"/>
              </a:solidFill>
              <a:latin typeface="+mj-lt"/>
            </a:endParaRPr>
          </a:p>
          <a:p>
            <a:pPr algn="ctr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6552" y="4300170"/>
            <a:ext cx="1806611" cy="194578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 rot="5400000">
            <a:off x="10526521" y="5211462"/>
            <a:ext cx="2987415" cy="240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Imagem disponível em: </a:t>
            </a:r>
            <a:r>
              <a:rPr lang="pt-BR" sz="1050" dirty="0" smtClean="0">
                <a:hlinkClick r:id="rId6"/>
              </a:rPr>
              <a:t>https://br.pinterest.com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2724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4248" y="657512"/>
            <a:ext cx="10663706" cy="5447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DIGA ESTAS PALAVRAS: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FINAL DESTAS PALAVRAS POSSUEM SONS SEMELHANTES?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VOCÊ RESPONDEU QUE SIM, VOCÊ ACERTOU!</a:t>
            </a:r>
          </a:p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ESTAS PALAVRAS RIMAM.</a:t>
            </a:r>
          </a:p>
          <a:p>
            <a:pPr algn="just"/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2537138" y="1313645"/>
            <a:ext cx="6040192" cy="22538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</a:p>
          <a:p>
            <a:pPr algn="ctr"/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JURA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</a:p>
          <a:p>
            <a:pPr algn="ctr"/>
            <a:r>
              <a:rPr lang="pt-B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</a:t>
            </a:r>
            <a:r>
              <a:rPr lang="pt-B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</a:t>
            </a:r>
          </a:p>
          <a:p>
            <a:pPr algn="ctr"/>
            <a:endParaRPr lang="pt-BR" dirty="0" smtClean="0"/>
          </a:p>
        </p:txBody>
      </p:sp>
      <p:pic>
        <p:nvPicPr>
          <p:cNvPr id="4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50" y="810855"/>
            <a:ext cx="1371739" cy="27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8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3"/>
          <p:cNvSpPr>
            <a:spLocks noGrp="1"/>
          </p:cNvSpPr>
          <p:nvPr>
            <p:ph type="title"/>
          </p:nvPr>
        </p:nvSpPr>
        <p:spPr>
          <a:xfrm>
            <a:off x="153832" y="1452750"/>
            <a:ext cx="11462912" cy="368601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3200" dirty="0" smtClean="0">
                <a:latin typeface="+mj-lt"/>
              </a:rPr>
              <a:t/>
            </a:r>
            <a:br>
              <a:rPr lang="pt-BR" sz="3200" dirty="0" smtClean="0">
                <a:latin typeface="+mj-lt"/>
              </a:rPr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60103" y="1386712"/>
            <a:ext cx="4896544" cy="2344119"/>
          </a:xfrm>
          <a:prstGeom prst="rect">
            <a:avLst/>
          </a:prstGeom>
        </p:spPr>
      </p:pic>
      <p:sp>
        <p:nvSpPr>
          <p:cNvPr id="8" name="Espaço Reservado para Conteúdo 3"/>
          <p:cNvSpPr txBox="1">
            <a:spLocks/>
          </p:cNvSpPr>
          <p:nvPr/>
        </p:nvSpPr>
        <p:spPr>
          <a:xfrm>
            <a:off x="763640" y="3905073"/>
            <a:ext cx="10853104" cy="26754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PINTE OS ESPAÇOS ENTRE AS PALAVRAS E RESPONDA TODAS AS QUESTÕES EM SEU CADERNO:</a:t>
            </a:r>
          </a:p>
          <a:p>
            <a:pPr marL="0" indent="0" algn="just">
              <a:buNone/>
            </a:pPr>
            <a:r>
              <a:rPr lang="pt-BR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QUANTAS PALAVRAS HÁ NESTA PARLENDA? </a:t>
            </a:r>
          </a:p>
          <a:p>
            <a:pPr marL="0" indent="0" algn="just">
              <a:buNone/>
            </a:pPr>
            <a:r>
              <a:rPr lang="pt-BR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 A PALAVRA </a:t>
            </a:r>
            <a:r>
              <a:rPr lang="pt-BR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CAPITÃO</a:t>
            </a:r>
            <a:r>
              <a:rPr lang="pt-BR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UM SINAL QUE APARECE NESTA PALAVRA,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SINAL SE CHAMA TIL </a:t>
            </a:r>
            <a:r>
              <a:rPr lang="pt-B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endParaRPr lang="pt-B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EM SEU CADERNO FAÇA O SINAL DO TIL: </a:t>
            </a:r>
            <a:r>
              <a:rPr lang="pt-BR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</a:p>
          <a:p>
            <a:pPr algn="just"/>
            <a:endParaRPr lang="pt-BR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514350" indent="-514350" algn="just">
              <a:buAutoNum type="alphaUcParenR"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842555" y="532640"/>
            <a:ext cx="10387822" cy="2675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COLOQUE A DATA E COPIE A PARLENDA: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avaleiro, Ouro, Dourado, Metal, Brasão De Ar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962" y="1212470"/>
            <a:ext cx="1924130" cy="2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3783727" cy="4204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ATIVIDADE 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509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888641" y="612311"/>
            <a:ext cx="10457645" cy="624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COPIE DA PARLENDA AS PALAVRAS QUE RIMAM TERMINADAS EM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_______________    ______________   ______________</a:t>
            </a: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OS ESPAÇOS COM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DESCUBRA AS PALAVRAS. </a:t>
            </a:r>
          </a:p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M__ ___          MAM___ ___       MEL___ ___  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 ___ ___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Mão, Palmeira, Dedos, Propagação, Silhueta, Par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90" y="4855335"/>
            <a:ext cx="767522" cy="9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mão, Frutas, Metade, Frescos, Madu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92" y="4855335"/>
            <a:ext cx="1411991" cy="8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ntalupo, Frutas, Melão,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73" y="4468968"/>
            <a:ext cx="2672116" cy="167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ão, Comer, Essen, Pé, Pão Integr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571" y="4872655"/>
            <a:ext cx="1845006" cy="92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888641" y="612311"/>
            <a:ext cx="10457645" cy="624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DESTAS PALAVRAS É A MAIOR?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QUANTAS LETRAS ELA POSSUI?  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ENCONTRE EM REVISTAS OU JORNAIS PALAVRAS TERMINADAS EM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COLE-AS EM SEU CADERNO. </a:t>
            </a:r>
          </a:p>
          <a:p>
            <a:pPr marL="0" indent="0"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78051" y="1403797"/>
            <a:ext cx="5048518" cy="8500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  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MOÇA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CORAÇÃO</a:t>
            </a:r>
          </a:p>
        </p:txBody>
      </p:sp>
    </p:spTree>
    <p:extLst>
      <p:ext uri="{BB962C8B-B14F-4D97-AF65-F5344CB8AC3E}">
        <p14:creationId xmlns:p14="http://schemas.microsoft.com/office/powerpoint/2010/main" val="23003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0"/>
            <a:ext cx="3783727" cy="4204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ATIVIDADE 4</a:t>
            </a:r>
            <a:endParaRPr lang="pt-BR" sz="3200" dirty="0"/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811368" y="556984"/>
            <a:ext cx="10583263" cy="78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ADIVINHAS TAMBÉM FAZEM PARTE DA CULTURA POPULAR E DO FOLCLORE BRASILEIRO. </a:t>
            </a: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811367" y="1233142"/>
            <a:ext cx="10583263" cy="784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APRENDER E NOS DIVERTIR. FIQUE ATENTO(A) PARA ADIVINHAR AS CHARADAS. RESPONDA EM SEU CADERNO OU FOLHA. 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911" y="2153998"/>
            <a:ext cx="5277007" cy="38681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97" y="4279374"/>
            <a:ext cx="1742216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73" y="630862"/>
            <a:ext cx="4831684" cy="33487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617" y="2180897"/>
            <a:ext cx="4955213" cy="3947770"/>
          </a:xfrm>
          <a:prstGeom prst="rect">
            <a:avLst/>
          </a:prstGeom>
        </p:spPr>
      </p:pic>
      <p:pic>
        <p:nvPicPr>
          <p:cNvPr id="4" name="Picture 10" descr="turma do sítio do pica pau amarel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5" y="4460350"/>
            <a:ext cx="901521" cy="18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842" y="630862"/>
            <a:ext cx="1121090" cy="113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7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Ensino Fundamental I</a:t>
            </a:r>
            <a:r>
              <a:rPr lang="pt-BR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1º </a:t>
            </a:r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</a:t>
            </a:r>
            <a: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45296" y="3900312"/>
            <a:ext cx="7086600" cy="9144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Secretaria Municipal de Educação e Cultura de Alfenas</a:t>
            </a:r>
          </a:p>
          <a:p>
            <a:pPr algn="ctr"/>
            <a:r>
              <a:rPr lang="pt-BR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38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762514" y="450425"/>
            <a:ext cx="10583773" cy="6690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PERSONAGEM DO FOLCLORE BRASILEIRO REPRESENTA UM NUMERAL.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NÚMEROS SÃO: </a:t>
            </a: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1951803" y="1778772"/>
            <a:ext cx="3309870" cy="7598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000" b="1" dirty="0" smtClean="0"/>
              <a:t>3 - 5 – 7 - 8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69" y="2317468"/>
            <a:ext cx="503594" cy="8861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30" y="3313886"/>
            <a:ext cx="689015" cy="9103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02" y="4365202"/>
            <a:ext cx="753859" cy="92309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502" y="5390118"/>
            <a:ext cx="685296" cy="983006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1223729" y="2645474"/>
            <a:ext cx="111911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16079" y="2605330"/>
            <a:ext cx="4167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É O MENOR DELES.</a:t>
            </a:r>
            <a:endParaRPr lang="pt-BR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1354700" y="3661879"/>
            <a:ext cx="111911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111149" y="3596736"/>
            <a:ext cx="4167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ESTÁ ENTRE O 6 E O 8.</a:t>
            </a:r>
            <a:endParaRPr lang="pt-BR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1328812" y="4689610"/>
            <a:ext cx="111911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1261441" y="5741069"/>
            <a:ext cx="1119116" cy="309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820999" y="4597404"/>
            <a:ext cx="4167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ESTÁ DEPOIS DO 4</a:t>
            </a:r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157884" y="5573108"/>
            <a:ext cx="4167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SOU O NÚMERO QUE SOBROU.</a:t>
            </a:r>
            <a:endParaRPr lang="pt-BR" sz="2400" b="0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spaço Reservado para Conteúdo 3"/>
          <p:cNvSpPr txBox="1">
            <a:spLocks/>
          </p:cNvSpPr>
          <p:nvPr/>
        </p:nvSpPr>
        <p:spPr>
          <a:xfrm>
            <a:off x="6436732" y="2072027"/>
            <a:ext cx="4942455" cy="4785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ESCREVA O NOME DO PERSONAGEM E O SEU NÚMERO CORRESPONDENTE: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SACI: 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CUCA: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BOITATÁ:</a:t>
            </a:r>
          </a:p>
          <a:p>
            <a:pPr algn="just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IARA: 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-396585" y="88933"/>
            <a:ext cx="3788714" cy="412512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1</a:t>
            </a:r>
            <a:endParaRPr lang="pt-BR" dirty="0"/>
          </a:p>
        </p:txBody>
      </p:sp>
      <p:cxnSp>
        <p:nvCxnSpPr>
          <p:cNvPr id="20" name="Conector reto 19"/>
          <p:cNvCxnSpPr/>
          <p:nvPr/>
        </p:nvCxnSpPr>
        <p:spPr>
          <a:xfrm>
            <a:off x="6054400" y="1778772"/>
            <a:ext cx="0" cy="4594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0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5400000">
            <a:off x="8800754" y="3485694"/>
            <a:ext cx="6451830" cy="2274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Imagens disponíveis em: </a:t>
            </a:r>
            <a:r>
              <a:rPr lang="pt-BR" sz="1050" dirty="0" smtClean="0">
                <a:hlinkClick r:id="rId2"/>
              </a:rPr>
              <a:t>https://br.pinterest.com</a:t>
            </a:r>
            <a:r>
              <a:rPr lang="pt-BR" sz="1050" dirty="0" smtClean="0"/>
              <a:t> e </a:t>
            </a:r>
            <a:r>
              <a:rPr lang="pt-BR" sz="1050" dirty="0">
                <a:hlinkClick r:id="rId3"/>
              </a:rPr>
              <a:t>https://br.pinterest.com/pin/376683956324971272/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888644" y="509419"/>
            <a:ext cx="10883768" cy="73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VAMOS DESCOBRIR OS NÚMEROS VIZINHOS: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2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87" y="1030310"/>
            <a:ext cx="10563225" cy="5194277"/>
          </a:xfrm>
          <a:prstGeom prst="rect">
            <a:avLst/>
          </a:prstGeom>
        </p:spPr>
      </p:pic>
      <p:pic>
        <p:nvPicPr>
          <p:cNvPr id="7" name="Picture 10" descr="turma do sítio do pica pau amare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916" y="4682255"/>
            <a:ext cx="785715" cy="15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9852338" y="88933"/>
            <a:ext cx="2060620" cy="1482290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RESPONDA EM SEU CADERNO.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14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esenhos do Folclore brasileiro para imprimir e colorir — SÓ 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79" y="776231"/>
            <a:ext cx="10171522" cy="51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14682" y="5911978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</p:spTree>
    <p:extLst>
      <p:ext uri="{BB962C8B-B14F-4D97-AF65-F5344CB8AC3E}">
        <p14:creationId xmlns:p14="http://schemas.microsoft.com/office/powerpoint/2010/main" val="295385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990197" y="492174"/>
            <a:ext cx="10883768" cy="73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CADERNO, DESENHE O NÚMERO DE CACHIMBOS QUE SE PEDE: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96418" y="1136029"/>
            <a:ext cx="734096" cy="70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2114092" y="991673"/>
            <a:ext cx="1408279" cy="9589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/>
          <p:cNvCxnSpPr/>
          <p:nvPr/>
        </p:nvCxnSpPr>
        <p:spPr>
          <a:xfrm>
            <a:off x="1400329" y="1398481"/>
            <a:ext cx="695459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0547" y="880734"/>
            <a:ext cx="3151829" cy="134432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700" y="884627"/>
            <a:ext cx="3363841" cy="143475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221" y="2122803"/>
            <a:ext cx="3034676" cy="129436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081" y="2199020"/>
            <a:ext cx="3356071" cy="1327868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795604" y="10411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754465" y="9916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312745" y="101623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273299" y="22285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666495" y="233180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Espaço Reservado para Conteúdo 3"/>
          <p:cNvSpPr txBox="1">
            <a:spLocks/>
          </p:cNvSpPr>
          <p:nvPr/>
        </p:nvSpPr>
        <p:spPr>
          <a:xfrm>
            <a:off x="440351" y="3558263"/>
            <a:ext cx="10883768" cy="73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FAZER  A CORRESPONDÊNCIA RESPONDENDO EM SEU CADERNO.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251466" y="4248803"/>
            <a:ext cx="2462931" cy="17753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14443" y="4171234"/>
            <a:ext cx="2462931" cy="177531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36" y="4464400"/>
            <a:ext cx="1757907" cy="114486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421" y="1189982"/>
            <a:ext cx="1011974" cy="58210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203" y="4636454"/>
            <a:ext cx="1767230" cy="982870"/>
          </a:xfrm>
          <a:prstGeom prst="rect">
            <a:avLst/>
          </a:prstGeom>
        </p:spPr>
      </p:pic>
      <p:sp>
        <p:nvSpPr>
          <p:cNvPr id="30" name="Espaço Reservado para Conteúdo 3"/>
          <p:cNvSpPr txBox="1">
            <a:spLocks/>
          </p:cNvSpPr>
          <p:nvPr/>
        </p:nvSpPr>
        <p:spPr>
          <a:xfrm>
            <a:off x="6018253" y="4136293"/>
            <a:ext cx="5717603" cy="23029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ESCREVER O NÚMERO DE GORROS: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QUANTOS CACHIMBOS TEM?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 É O CONJUNTO MAIOR?</a:t>
            </a:r>
          </a:p>
          <a:p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QUANTOS ELEMENTOS ELE TEM A MAIS?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-386366" y="51515"/>
            <a:ext cx="3773508" cy="457904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3</a:t>
            </a:r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2507301" y="5570476"/>
            <a:ext cx="536213" cy="4148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/>
          <p:nvPr/>
        </p:nvSpPr>
        <p:spPr>
          <a:xfrm>
            <a:off x="5162326" y="5619324"/>
            <a:ext cx="536213" cy="4148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61246" y="5500893"/>
            <a:ext cx="4283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225117" y="5565140"/>
            <a:ext cx="4058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pt-BR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3" name="Picture 10" descr="turma do sítio do pica pau amare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314" y="2228690"/>
            <a:ext cx="683228" cy="13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8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914401" y="566670"/>
            <a:ext cx="10393250" cy="73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SEU CADERNO OU FOLHA, ORGANIZE OS NÚMEROS NA ORDEM CRESCENTE PARA AJUDAR 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CHEGAR AO LAGO.  </a:t>
            </a:r>
          </a:p>
          <a:p>
            <a:pPr marL="0" indent="0">
              <a:buNone/>
            </a:pPr>
            <a:endParaRPr lang="pt-BR" sz="2800" dirty="0" smtClean="0"/>
          </a:p>
          <a:p>
            <a:pPr marL="0" indent="0">
              <a:buNone/>
            </a:pPr>
            <a:endParaRPr lang="pt-BR" sz="2800" dirty="0"/>
          </a:p>
          <a:p>
            <a:pPr marL="0" indent="0" algn="just">
              <a:buNone/>
            </a:pPr>
            <a:endParaRPr lang="pt-BR" sz="28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396585" y="88933"/>
            <a:ext cx="3783727" cy="420486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ATIVIDADE 4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88" y="1511986"/>
            <a:ext cx="9820275" cy="452437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052292" y="6677696"/>
            <a:ext cx="7276563" cy="1803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50" dirty="0" smtClean="0"/>
          </a:p>
          <a:p>
            <a:pPr algn="ctr"/>
            <a:r>
              <a:rPr lang="pt-BR" sz="1050" dirty="0" smtClean="0"/>
              <a:t>Imagens disponíveis em: </a:t>
            </a:r>
            <a:r>
              <a:rPr lang="pt-BR" sz="1050" dirty="0" smtClean="0">
                <a:hlinkClick r:id="rId3"/>
              </a:rPr>
              <a:t>www.pixabay.com</a:t>
            </a:r>
            <a:r>
              <a:rPr lang="pt-BR" sz="1050" dirty="0" smtClean="0"/>
              <a:t>  e  </a:t>
            </a:r>
            <a:r>
              <a:rPr lang="pt-BR" sz="1050" dirty="0">
                <a:hlinkClick r:id="rId4"/>
              </a:rPr>
              <a:t>https://br.pinterest.com/pin/856458054112426863/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60736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2275" y="746973"/>
            <a:ext cx="11011437" cy="557655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dirty="0" smtClean="0"/>
              <a:t>CONFIRA SUAS RESPOSTAS: 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IARA, CUCA, BOTO-COR-DE-ROSA, MULA SEM CABEÇA, SACI.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SACI.</a:t>
            </a: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742950" indent="-74295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 – CUCA – BOTO – MULA – SACI.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PENTE           ROSA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FOGO            SACI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BOTO            MULA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PALAVRAS.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CAPITÃO – LADRÃO – CORAÇÃO.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MÃO – MAMÃO – MELÃO – PÃO.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CORAÇÃO COM 7 LETRAS.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LUA – RUA – SUA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 – SALA – MALA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PÃO – MÃO – CÃO. </a:t>
            </a:r>
          </a:p>
          <a:p>
            <a:pPr algn="just"/>
            <a:endParaRPr lang="pt-BR" dirty="0"/>
          </a:p>
        </p:txBody>
      </p:sp>
      <p:cxnSp>
        <p:nvCxnSpPr>
          <p:cNvPr id="4" name="Conector reto 3"/>
          <p:cNvCxnSpPr>
            <a:endCxn id="2" idx="2"/>
          </p:cNvCxnSpPr>
          <p:nvPr/>
        </p:nvCxnSpPr>
        <p:spPr>
          <a:xfrm flipH="1">
            <a:off x="6007994" y="1249251"/>
            <a:ext cx="19319" cy="5074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1"/>
          <p:cNvSpPr txBox="1">
            <a:spLocks/>
          </p:cNvSpPr>
          <p:nvPr/>
        </p:nvSpPr>
        <p:spPr>
          <a:xfrm>
            <a:off x="6244107" y="1249252"/>
            <a:ext cx="5269606" cy="48939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MATEMÁTICA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1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SACI: 3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CUCA:7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BOITATÁ: 5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IARA: 8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2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/ 6 / 9</a:t>
            </a:r>
          </a:p>
          <a:p>
            <a:pPr marL="342900" indent="-342900" algn="just">
              <a:buAutoNum type="alphaUcParenR"/>
            </a:pPr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/ 5 / 1</a:t>
            </a:r>
          </a:p>
          <a:p>
            <a:pPr marL="342900" indent="-342900" algn="just">
              <a:buAutoNum type="alphaUcParenR"/>
            </a:pP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3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GORROS.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CACHIMBOS.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(UM) ELEMENTO.</a:t>
            </a:r>
          </a:p>
          <a:p>
            <a:pPr algn="just"/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4</a:t>
            </a:r>
          </a:p>
          <a:p>
            <a:pPr algn="just"/>
            <a:r>
              <a:rPr lang="pt-B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0,1,2,3,4,5,6,7,8,9,10.</a:t>
            </a:r>
            <a:endParaRPr lang="pt-BR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556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08" y="1567732"/>
            <a:ext cx="7409468" cy="1828800"/>
          </a:xfrm>
        </p:spPr>
        <p:txBody>
          <a:bodyPr rtlCol="0">
            <a:norm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Brincadeiras do folclore brasileiro.</a:t>
            </a:r>
            <a:endParaRPr lang="pt-BR" dirty="0"/>
          </a:p>
        </p:txBody>
      </p:sp>
      <p:pic>
        <p:nvPicPr>
          <p:cNvPr id="4" name="Imagem 3" descr="Brasã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99" y="311085"/>
            <a:ext cx="1398561" cy="1546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Vintage, Coração, Amor, Casal, Crianç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60" y="3510116"/>
            <a:ext cx="33909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450367"/>
            <a:ext cx="71382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5"/>
              </a:rPr>
              <a:t>https://pixabay.com/pt/images/search/brincadeiras/?colors=transparent</a:t>
            </a:r>
            <a:endParaRPr lang="pt-BR" sz="1200" dirty="0"/>
          </a:p>
        </p:txBody>
      </p:sp>
      <p:sp>
        <p:nvSpPr>
          <p:cNvPr id="7" name="Elipse 6"/>
          <p:cNvSpPr/>
          <p:nvPr/>
        </p:nvSpPr>
        <p:spPr>
          <a:xfrm>
            <a:off x="6577781" y="3510116"/>
            <a:ext cx="4704735" cy="2940251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CHAME SEUS FAMILIARES QUE MORAM COM VOCÊ PARA BRINCAR!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250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4233" y="725635"/>
            <a:ext cx="1013705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FORCA  </a:t>
            </a:r>
            <a:endParaRPr kumimoji="0" lang="pt-BR" alt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DOS JOGOS MAIS ANTIGOS ENTRE AS TRADIÇÕES, A FORCA CONSISTE EM UMA BRINCADEIRA ONDE O JOGADOR TEM QUE ACERTAR QUAL É A PALAVRA PROPOSTA, TENDO COMO DICA O NÚMERO DE LETRAS E O TEMA LIGADO À PALAVRA. A CADA LETRA ERRADA, É DESENHADA UMA PARTE DO CORPO.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 JOGO É CONCLUÍDO QUANDO ALGUÉM ACERTA A PALAVRA SECRETA OU QUANDO É</a:t>
            </a:r>
            <a:r>
              <a:rPr kumimoji="0" lang="pt-BR" altLang="pt-BR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FORMADO O CORPO COMPLETO. 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joaquimnabuco.edu.br/sites/mauriciodenassau.edu.br/files/imagens/2gif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763" y="676275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joaquimnabuco.edu.br/sites/mauriciodenassau.edu.br/files/imagens/2gif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97" y="4141955"/>
            <a:ext cx="5410869" cy="24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07690" y="6603027"/>
            <a:ext cx="10884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Referência: http</a:t>
            </a:r>
            <a:r>
              <a:rPr lang="pt-BR" sz="1050" dirty="0">
                <a:hlinkClick r:id="rId3"/>
              </a:rPr>
              <a:t>://www.joaquimnabuco.edu.br/noticias/5-brincadeiras-folcloricas-que-marcaram-geracoes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3377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40657" y="663677"/>
            <a:ext cx="105450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DANÇA DA CADEIRA: GIRA, GIRA, GIRA!</a:t>
            </a:r>
            <a:endParaRPr lang="pt-BR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 ESPÉCIE DE “SALVE-SE QUEM PUDER”, ESSA É UMA DINÂMICA QUE FAZ SUCESSO ATÉ HOJE ENTRE CRIANÇAS E ADULTOS. O JOGO CONSISTE NUMA RODA DE CADEIRAS E OUTRA DE PESSOAS, COM UMA QUANTIDADE A MENOS DE ASSENTOS EM RELAÇÃO AOS INDIVÍDUOS PARTICIPANTES.</a:t>
            </a:r>
          </a:p>
          <a:p>
            <a:pPr algn="just"/>
            <a:r>
              <a:rPr lang="pt-BR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ENQUANTO UMA MÚSICA TOCA, TODOS DEVEM CIRCULAR PELO ESPAÇO E FICAREM ATENTOS PARA, QUANDO A MÚSICA PARAR. O JOGADOR QUE NÃO CONSEGUIR UMA CADEIRA É ELIMINADO E O JOGO CONTINUA. DESSA VEZ, COM MENOS ASSENTOS, ATÉ QUE UMA ÚLTIMA PESSOA CONSIGA GARANTIR O SEU LUGAR E TORNAR-SE VENCEDORA</a:t>
            </a:r>
            <a:r>
              <a:rPr lang="pt-BR" dirty="0" smtClean="0">
                <a:solidFill>
                  <a:srgbClr val="333333"/>
                </a:solidFill>
                <a:latin typeface="Rambla"/>
              </a:rPr>
              <a:t>.</a:t>
            </a:r>
            <a:endParaRPr lang="pt-BR" b="0" i="0" dirty="0">
              <a:solidFill>
                <a:srgbClr val="333333"/>
              </a:solidFill>
              <a:effectLst/>
              <a:latin typeface="Rambla"/>
            </a:endParaRPr>
          </a:p>
        </p:txBody>
      </p:sp>
      <p:pic>
        <p:nvPicPr>
          <p:cNvPr id="3074" name="Picture 2" descr="http://www.joaquimnabuco.edu.br/sites/mauriciodenassau.edu.br/files/imagens/cabra-cega.gif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468" y="3249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307690" y="6603027"/>
            <a:ext cx="10884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>
                <a:hlinkClick r:id="rId3"/>
              </a:rPr>
              <a:t>Referência: http</a:t>
            </a:r>
            <a:r>
              <a:rPr lang="pt-BR" sz="1050" dirty="0">
                <a:hlinkClick r:id="rId3"/>
              </a:rPr>
              <a:t>://www.joaquimnabuco.edu.br/noticias/5-brincadeiras-folcloricas-que-marcaram-geracoes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90301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822" y="3105189"/>
            <a:ext cx="8658225" cy="32575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514682" y="6362739"/>
            <a:ext cx="49113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Fonte da imagem:  https</a:t>
            </a:r>
            <a:r>
              <a:rPr lang="pt-BR" sz="1000" dirty="0"/>
              <a:t>://www.soescola.com/2017/07/desenhos-do-folclore-brasileiro.html</a:t>
            </a:r>
          </a:p>
        </p:txBody>
      </p:sp>
      <p:sp>
        <p:nvSpPr>
          <p:cNvPr id="4" name="Texto Explicativo Retangular com Cantos Arredondados 3"/>
          <p:cNvSpPr/>
          <p:nvPr/>
        </p:nvSpPr>
        <p:spPr>
          <a:xfrm>
            <a:off x="3168203" y="669701"/>
            <a:ext cx="5731098" cy="2112136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TCHAU! UM ABRAÇO!</a:t>
            </a:r>
          </a:p>
          <a:p>
            <a:pPr algn="ctr"/>
            <a:r>
              <a:rPr lang="pt-B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ATÉ A PRÓXIMA!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ofessora fica no quadro-negro. | Vetor Premiu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769819"/>
            <a:ext cx="9964132" cy="51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28940" y="1451728"/>
            <a:ext cx="597659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HÁ NECESSIDADE DE REALIZAR A IMPRESSÃO DESTE MATERIAL. </a:t>
            </a:r>
          </a:p>
          <a:p>
            <a:pPr algn="just"/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ATIVIDADES </a:t>
            </a:r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 SÃO OBRIGATÓRIAS. </a:t>
            </a:r>
          </a:p>
          <a:p>
            <a:pPr algn="just"/>
            <a:r>
              <a:rPr lang="pt-BR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pt-BR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ALUNOS IRÃO REVER ESTAS ATIVIDADES NA VOLTA ÀS AULAS. </a:t>
            </a:r>
          </a:p>
          <a:p>
            <a:pPr algn="just"/>
            <a:endParaRPr lang="pt-BR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VAMOS COMEÇAR!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08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retangular com cantos arredondados 5"/>
          <p:cNvSpPr/>
          <p:nvPr/>
        </p:nvSpPr>
        <p:spPr>
          <a:xfrm>
            <a:off x="5081666" y="666029"/>
            <a:ext cx="5389999" cy="3531217"/>
          </a:xfrm>
          <a:prstGeom prst="wedgeRoundRectCallout">
            <a:avLst>
              <a:gd name="adj1" fmla="val -80627"/>
              <a:gd name="adj2" fmla="val 344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SENHORES RESPONSÁVEIS:</a:t>
            </a:r>
          </a:p>
          <a:p>
            <a:pPr algn="ctr"/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CRIANÇA PRECISARÁ DE SEU AUXÍLIO, PARA ACOMPANHÁ-LA NA REALIZAÇÃO DESTAS ATIVIDADES E </a:t>
            </a:r>
            <a:r>
              <a:rPr lang="pt-BR" sz="2400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 A LEITURA</a:t>
            </a:r>
            <a:r>
              <a:rPr lang="pt-BR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TODO O MATERIAL.</a:t>
            </a:r>
          </a:p>
        </p:txBody>
      </p:sp>
      <p:pic>
        <p:nvPicPr>
          <p:cNvPr id="3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220" y="1657354"/>
            <a:ext cx="2208596" cy="443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 rot="5400000">
            <a:off x="8845828" y="3530768"/>
            <a:ext cx="6413196" cy="175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050" dirty="0" smtClean="0"/>
          </a:p>
          <a:p>
            <a:pPr algn="ctr"/>
            <a:r>
              <a:rPr lang="pt-BR" sz="1050" dirty="0" smtClean="0"/>
              <a:t>Imagem disponível em:  </a:t>
            </a:r>
            <a:r>
              <a:rPr lang="pt-BR" sz="1050" dirty="0">
                <a:hlinkClick r:id="rId3"/>
              </a:rPr>
              <a:t>https://br.pinterest.com/pin/376683956324971272/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32293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6138114" y="2867293"/>
            <a:ext cx="4984123" cy="30956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ACESSE O LINK PARA APRENDER O QUE É FOLCLORE:</a:t>
            </a:r>
          </a:p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https://www.youtube.com/watch?v=kE00qoOTlok&amp;feature=related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24" y="2867294"/>
            <a:ext cx="4867275" cy="3095625"/>
          </a:xfrm>
          <a:prstGeom prst="rect">
            <a:avLst/>
          </a:prstGeom>
        </p:spPr>
      </p:pic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759853" y="0"/>
            <a:ext cx="10573555" cy="1242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FOLCLORE BRASILEIRO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É O CONJUNTO DE EXPRESSÕES CULTURAIS POPULARES QUE ENGLOBAM ASPECTOS DA IDENTIDADE NACIONAL. SÃO EXEMPLOS MITOS, LENDAS, BRINCADEIRAS, DANÇAS, FESTAS, COMIDAS TÍPICAS E DEMAIS COSTUMES QUE SÃO TRANSMITIDOS DE GERAÇÃO PARA GERAÇÃO. </a:t>
            </a:r>
          </a:p>
          <a:p>
            <a:pPr marL="0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VÍDEO ABAIXO PARA APRENDER MAIS...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876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51190" y="440253"/>
            <a:ext cx="5889620" cy="619111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945" y="643636"/>
            <a:ext cx="1549206" cy="22222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913" y="643636"/>
            <a:ext cx="1739682" cy="22984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134" y="3500556"/>
            <a:ext cx="1866667" cy="228571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8436" y="3481508"/>
            <a:ext cx="1320635" cy="232380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09293" y="6651139"/>
            <a:ext cx="5036037" cy="181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Imagens disponíveis em: </a:t>
            </a:r>
            <a:r>
              <a:rPr lang="pt-BR" sz="1100" dirty="0" smtClean="0">
                <a:hlinkClick r:id="rId8"/>
              </a:rPr>
              <a:t>https://br.pinterest.com/pin/514747432403958180/</a:t>
            </a:r>
            <a:endParaRPr lang="pt-BR" sz="11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0"/>
            <a:ext cx="12192000" cy="42048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LEIA OU PEÇA PARA UM DE  SEUS FAMILIARES REALIZAR A LEITURA DO POEMA: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3"/>
          <p:cNvSpPr txBox="1">
            <a:spLocks/>
          </p:cNvSpPr>
          <p:nvPr/>
        </p:nvSpPr>
        <p:spPr>
          <a:xfrm>
            <a:off x="759710" y="280218"/>
            <a:ext cx="10560677" cy="89551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VOCÊ SABE O QUE É UM POEMA?</a:t>
            </a:r>
          </a:p>
          <a:p>
            <a:pPr marL="0" indent="0" algn="just">
              <a:buFont typeface="Arial"/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/>
              <a:buNone/>
            </a:pP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RESPONDA ORALMENTE: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AutoNum type="alphaU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QUAIS OS NOMES DOS PERSONAGENS QUE APARECEM NO POEMA?</a:t>
            </a:r>
          </a:p>
          <a:p>
            <a:pPr marL="457200" indent="-457200" algn="just">
              <a:buFont typeface="Arial"/>
              <a:buAutoNum type="alphaU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QUEM ESTAVA APRONTANDO TRAVESSURAS NO POEMA?</a:t>
            </a:r>
          </a:p>
          <a:p>
            <a:pPr marL="457200" indent="-457200" algn="just">
              <a:buFont typeface="Arial"/>
              <a:buAutoNum type="alphaUcParenR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 QUANTOS VERSOS (LINHAS) HÁ NESTE POEMA. </a:t>
            </a:r>
          </a:p>
          <a:p>
            <a:pPr marL="457200" indent="-457200" algn="just">
              <a:buFont typeface="Arial"/>
              <a:buAutoNum type="alphaUcParenR"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AutoNum type="alphaUcParenR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/>
              <a:buAutoNum type="alphaUcParenR"/>
            </a:pP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dirty="0" smtClean="0"/>
          </a:p>
          <a:p>
            <a:pPr marL="0" indent="0">
              <a:buFont typeface="Arial"/>
              <a:buNone/>
            </a:pPr>
            <a:endParaRPr lang="pt-BR" dirty="0" smtClean="0"/>
          </a:p>
        </p:txBody>
      </p:sp>
      <p:sp>
        <p:nvSpPr>
          <p:cNvPr id="3" name="Texto Explicativo Retangular com Cantos Arredondados 2"/>
          <p:cNvSpPr/>
          <p:nvPr/>
        </p:nvSpPr>
        <p:spPr>
          <a:xfrm>
            <a:off x="5254579" y="1416675"/>
            <a:ext cx="5821252" cy="2215167"/>
          </a:xfrm>
          <a:prstGeom prst="wedgeRoundRectCallout">
            <a:avLst>
              <a:gd name="adj1" fmla="val -57569"/>
              <a:gd name="adj2" fmla="val 158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 É UM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TEXTO LITERÁRIO ESCRITO EM VERSOS, QUE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DISTRIBUÍDOS EM ESTROFES.</a:t>
            </a:r>
          </a:p>
          <a:p>
            <a:pPr algn="just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CADA LINHA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DE UM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POEMA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REPRESENTA UM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VERSO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JÁ A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ESTROFE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É O </a:t>
            </a:r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CONJUNTO DE VERSOS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27" y="1588691"/>
            <a:ext cx="1198445" cy="240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879" y="-90152"/>
            <a:ext cx="3770848" cy="510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ATIVIDADE 1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901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879" y="-90152"/>
            <a:ext cx="3770848" cy="510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dirty="0" smtClean="0"/>
              <a:t>ATIVIDADE 2</a:t>
            </a:r>
            <a:endParaRPr lang="pt-BR" sz="3200" dirty="0"/>
          </a:p>
        </p:txBody>
      </p:sp>
      <p:sp>
        <p:nvSpPr>
          <p:cNvPr id="3" name="Espaço Reservado para Conteúdo 3"/>
          <p:cNvSpPr txBox="1">
            <a:spLocks/>
          </p:cNvSpPr>
          <p:nvPr/>
        </p:nvSpPr>
        <p:spPr>
          <a:xfrm>
            <a:off x="759710" y="449252"/>
            <a:ext cx="10560677" cy="124267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pt-BR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DESEMBARALHE AS LETRAS E FORME OS NOMES DOS PERSONAGENS DO FOLCLORE QUE APARECEM NO POEMA. REGISTRE EM SEU CADERNO.</a:t>
            </a:r>
          </a:p>
          <a:p>
            <a:pPr marL="0" indent="0">
              <a:buFont typeface="Arial"/>
              <a:buNone/>
            </a:pPr>
            <a:endParaRPr lang="pt-BR" dirty="0" smtClean="0"/>
          </a:p>
          <a:p>
            <a:pPr marL="0" indent="0">
              <a:buFont typeface="Arial"/>
              <a:buNone/>
            </a:pPr>
            <a:endParaRPr lang="pt-BR" dirty="0" smtClean="0"/>
          </a:p>
        </p:txBody>
      </p:sp>
      <p:sp>
        <p:nvSpPr>
          <p:cNvPr id="4" name="Espaço Reservado para Conteúdo 3"/>
          <p:cNvSpPr txBox="1">
            <a:spLocks/>
          </p:cNvSpPr>
          <p:nvPr/>
        </p:nvSpPr>
        <p:spPr>
          <a:xfrm>
            <a:off x="759710" y="3706395"/>
            <a:ext cx="11153247" cy="27201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42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COM AS VOGAIS QUE FALTAM E FORME O NOME DA IMAGEM:</a:t>
            </a:r>
          </a:p>
          <a:p>
            <a:pPr marL="0" indent="0">
              <a:buFont typeface="Arial"/>
              <a:buNone/>
            </a:pPr>
            <a:endParaRPr lang="pt-B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P____NT____                                                                                       R___ S___</a:t>
            </a:r>
            <a:endParaRPr lang="pt-B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____G ____                                                                                       S____ C___</a:t>
            </a:r>
            <a:endParaRPr lang="pt-B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____T _____                                                                                      M____ L___</a:t>
            </a:r>
            <a:endParaRPr lang="pt-BR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/>
              <a:buNone/>
            </a:pPr>
            <a:endParaRPr lang="pt-BR" dirty="0" smtClean="0"/>
          </a:p>
          <a:p>
            <a:pPr marL="0" indent="0">
              <a:buFont typeface="Arial"/>
              <a:buNone/>
            </a:pPr>
            <a:endParaRPr lang="pt-BR" dirty="0" smtClean="0"/>
          </a:p>
        </p:txBody>
      </p:sp>
      <p:pic>
        <p:nvPicPr>
          <p:cNvPr id="1026" name="Picture 2" descr="Pente, Red, Barbeiro, Barbea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992">
            <a:off x="2503073" y="4280179"/>
            <a:ext cx="1091355" cy="5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go, Chama, Fogueira, Quentes, Ca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586" y="4842851"/>
            <a:ext cx="533221" cy="77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586" y="5731532"/>
            <a:ext cx="716592" cy="727855"/>
          </a:xfrm>
          <a:prstGeom prst="rect">
            <a:avLst/>
          </a:prstGeom>
        </p:spPr>
      </p:pic>
      <p:pic>
        <p:nvPicPr>
          <p:cNvPr id="1030" name="Picture 6" descr="Rosa, Gráfico, Flor, Deco, Decoraç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948" y="4173219"/>
            <a:ext cx="1203988" cy="92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escolakids.uol.com.br/2019/09/labaredas-de-f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42" y="5731532"/>
            <a:ext cx="476163" cy="5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76042" y="6576287"/>
            <a:ext cx="11160874" cy="2017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Imagens disponíveis em: </a:t>
            </a:r>
            <a:r>
              <a:rPr lang="pt-BR" sz="1100" dirty="0" smtClean="0">
                <a:hlinkClick r:id="rId7"/>
              </a:rPr>
              <a:t>www.pixabay.com</a:t>
            </a:r>
            <a:r>
              <a:rPr lang="pt-BR" sz="1100" dirty="0" smtClean="0"/>
              <a:t>   </a:t>
            </a:r>
            <a:r>
              <a:rPr lang="pt-BR" sz="1100" dirty="0">
                <a:hlinkClick r:id="rId8"/>
              </a:rPr>
              <a:t>https://</a:t>
            </a:r>
            <a:r>
              <a:rPr lang="pt-BR" sz="1100" dirty="0" smtClean="0">
                <a:hlinkClick r:id="rId8"/>
              </a:rPr>
              <a:t>escolakids.uol.com.br/historias/mula-sem-cabeca-1.htm</a:t>
            </a:r>
            <a:r>
              <a:rPr lang="pt-BR" sz="1100" dirty="0" smtClean="0"/>
              <a:t>  </a:t>
            </a:r>
            <a:r>
              <a:rPr lang="pt-BR" sz="1100" dirty="0">
                <a:hlinkClick r:id="rId9"/>
              </a:rPr>
              <a:t>https://br.pinterest.com/pin/376683956324971272/</a:t>
            </a:r>
            <a:endParaRPr lang="pt-BR" sz="1100" dirty="0"/>
          </a:p>
        </p:txBody>
      </p:sp>
      <p:pic>
        <p:nvPicPr>
          <p:cNvPr id="1034" name="Picture 10" descr="turma do sítio do pica pau amarel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50" y="4968739"/>
            <a:ext cx="356664" cy="7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turma do sítio do pica pau amarel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526" y="2811146"/>
            <a:ext cx="356664" cy="70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static.escolakids.uol.com.br/2019/09/labaredas-de-f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936" y="2792052"/>
            <a:ext cx="611948" cy="6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23" y="2784398"/>
            <a:ext cx="716592" cy="7278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295" y="2727237"/>
            <a:ext cx="784806" cy="9171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9343" y="2728073"/>
            <a:ext cx="828030" cy="87431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0310" y="1188881"/>
            <a:ext cx="9852338" cy="15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24248" y="657513"/>
            <a:ext cx="10663706" cy="53908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VOCÊ JÁ OUVIU UMA PARLENDA? </a:t>
            </a:r>
            <a:b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PARLENDAS FAZEM PARTE DO FOLCLORE BRASILEIRO. 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0" descr="turma do sítio do pica pau amarel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47" y="3541176"/>
            <a:ext cx="1371739" cy="275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5400000">
            <a:off x="8845828" y="3530768"/>
            <a:ext cx="6413196" cy="175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50" dirty="0" smtClean="0"/>
              <a:t>Imagem disponível em:  </a:t>
            </a:r>
            <a:r>
              <a:rPr lang="pt-BR" sz="1050" dirty="0">
                <a:hlinkClick r:id="rId3"/>
              </a:rPr>
              <a:t>https://br.pinterest.com/pin/376683956324971272/</a:t>
            </a:r>
            <a:endParaRPr lang="pt-BR" sz="1050" dirty="0"/>
          </a:p>
          <a:p>
            <a:pPr algn="ctr"/>
            <a:r>
              <a:rPr lang="pt-BR" sz="1050" dirty="0" smtClean="0"/>
              <a:t>  </a:t>
            </a:r>
            <a:endParaRPr lang="pt-BR" sz="1050" dirty="0"/>
          </a:p>
        </p:txBody>
      </p:sp>
      <p:sp>
        <p:nvSpPr>
          <p:cNvPr id="6" name="Texto Explicativo Retangular com Cantos Arredondados 5"/>
          <p:cNvSpPr/>
          <p:nvPr/>
        </p:nvSpPr>
        <p:spPr>
          <a:xfrm>
            <a:off x="3631842" y="2253289"/>
            <a:ext cx="7443988" cy="2575774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PARLENDAS SÃO </a:t>
            </a:r>
            <a:r>
              <a:rPr lang="pt-BR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TRANSMITIDAS ORALMENTE </a:t>
            </a:r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GERAÇÃO EM GERAÇÃO E, PORTANTO, NÃO POSSUEM UM AUTOR ESPECÍFICO. POR CONTA DISSO, TAMBÉM PODEM EXISTIR DIVERSAS VERSÕES PARA UMA PARLENDA.</a:t>
            </a:r>
          </a:p>
          <a:p>
            <a:pPr algn="just"/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 </a:t>
            </a:r>
            <a:r>
              <a:rPr lang="pt-BR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PARLENDAS</a:t>
            </a:r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SÃO </a:t>
            </a:r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RIMAS INFANTIS QUE DIVERTEM AS </a:t>
            </a:r>
            <a:r>
              <a:rPr lang="pt-BR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CRIANÇAS E </a:t>
            </a:r>
            <a:r>
              <a:rPr lang="pt-BR" sz="20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FAZEM PARTE DO FOLCLORE BRASILEIRO.  </a:t>
            </a:r>
          </a:p>
        </p:txBody>
      </p:sp>
    </p:spTree>
    <p:extLst>
      <p:ext uri="{BB962C8B-B14F-4D97-AF65-F5344CB8AC3E}">
        <p14:creationId xmlns:p14="http://schemas.microsoft.com/office/powerpoint/2010/main" val="413688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1413</TotalTime>
  <Words>1033</Words>
  <Application>Microsoft Office PowerPoint</Application>
  <PresentationFormat>Widescreen</PresentationFormat>
  <Paragraphs>220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Garamond</vt:lpstr>
      <vt:lpstr>Rambla</vt:lpstr>
      <vt:lpstr>Segoe Print</vt:lpstr>
      <vt:lpstr>Times New Roman</vt:lpstr>
      <vt:lpstr>Orgânico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</vt:lpstr>
      <vt:lpstr>Apresentação do PowerPoint</vt:lpstr>
      <vt:lpstr>Apresentação do PowerPoint</vt:lpstr>
      <vt:lpstr>Apresentação do PowerPoint</vt:lpstr>
      <vt:lpstr>Apresentação do PowerPoint</vt:lpstr>
      <vt:lpstr>Ensino Fundamental I 1º ano Matemática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Brincadeiras do folclore brasileiro.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smec17</dc:creator>
  <cp:lastModifiedBy>smec01</cp:lastModifiedBy>
  <cp:revision>102</cp:revision>
  <dcterms:created xsi:type="dcterms:W3CDTF">2020-07-13T13:22:48Z</dcterms:created>
  <dcterms:modified xsi:type="dcterms:W3CDTF">2020-08-13T13:25:54Z</dcterms:modified>
</cp:coreProperties>
</file>