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7" r:id="rId5"/>
    <p:sldId id="265" r:id="rId6"/>
    <p:sldId id="258" r:id="rId7"/>
    <p:sldId id="269" r:id="rId8"/>
    <p:sldId id="270" r:id="rId9"/>
    <p:sldId id="276" r:id="rId10"/>
    <p:sldId id="271" r:id="rId11"/>
    <p:sldId id="272" r:id="rId12"/>
    <p:sldId id="273" r:id="rId13"/>
    <p:sldId id="274" r:id="rId14"/>
    <p:sldId id="282" r:id="rId15"/>
    <p:sldId id="277" r:id="rId16"/>
    <p:sldId id="278" r:id="rId17"/>
    <p:sldId id="279" r:id="rId18"/>
    <p:sldId id="283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>
      <p:cViewPr varScale="1">
        <p:scale>
          <a:sx n="61" d="100"/>
          <a:sy n="61" d="100"/>
        </p:scale>
        <p:origin x="6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t>10/07/2020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10/07/2020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5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36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89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720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99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103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33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81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18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t>10/07/2020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ns1.ne10.uol.com.br/blogsne10/social1/uploads/2014/07/pular_corda_exercicio_simples_que_motiva_as_crianca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rofessoraivaniferreira.blogspot.com/2015/09/planejando-atividades-de-pular-corda.html?spref=pi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interest.fr/pin/9710955426441808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escola.com/2017/08/jogo-do-sistema-monetario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r.pinterest.com/jeffertche/jogos-matem%C3%A1ticos-para-crian%C3%A7as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t-br.facebook.com/pg/%C3%89-hora-de-dar-Tchau-103058219865183/photo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prendendocomcriatividades.blogspot.com/2013/06/poesia-brincadeira-e-alegria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9496" y="1501745"/>
            <a:ext cx="8458200" cy="1828800"/>
          </a:xfrm>
        </p:spPr>
        <p:txBody>
          <a:bodyPr rtlCol="0"/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4º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5296" y="3900312"/>
            <a:ext cx="7086600" cy="9144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365126"/>
            <a:ext cx="9252520" cy="471586"/>
          </a:xfrm>
        </p:spPr>
        <p:txBody>
          <a:bodyPr rtlCol="0">
            <a:normAutofit/>
          </a:bodyPr>
          <a:lstStyle/>
          <a:p>
            <a:pPr rtl="0"/>
            <a:r>
              <a:rPr lang="pt-BR" sz="2400" b="1" dirty="0" smtClean="0"/>
              <a:t>     Atividade 1.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836712"/>
            <a:ext cx="8820472" cy="5472608"/>
          </a:xfrm>
        </p:spPr>
        <p:txBody>
          <a:bodyPr rtlCol="0">
            <a:noAutofit/>
          </a:bodyPr>
          <a:lstStyle/>
          <a:p>
            <a:pPr marL="0" indent="0" algn="just" rtl="0">
              <a:buNone/>
            </a:pPr>
            <a:r>
              <a:rPr lang="pt-BR" sz="2400" b="1" dirty="0" smtClean="0">
                <a:latin typeface="+mj-lt"/>
              </a:rPr>
              <a:t>De acordo com o texto que </a:t>
            </a:r>
            <a:r>
              <a:rPr lang="pt-BR" sz="2400" b="1" dirty="0" smtClean="0">
                <a:latin typeface="+mj-lt"/>
              </a:rPr>
              <a:t>você,  </a:t>
            </a:r>
            <a:r>
              <a:rPr lang="pt-BR" sz="2400" b="1" dirty="0" smtClean="0">
                <a:latin typeface="+mj-lt"/>
              </a:rPr>
              <a:t>leu responda as perguntas abaixo, em seu caderno.</a:t>
            </a:r>
          </a:p>
          <a:p>
            <a:pPr marL="457200" indent="-457200" algn="just" rtl="0">
              <a:buAutoNum type="alphaLcParenR"/>
            </a:pPr>
            <a:r>
              <a:rPr lang="pt-BR" sz="2400" dirty="0" smtClean="0">
                <a:latin typeface="+mj-lt"/>
              </a:rPr>
              <a:t>Ricardo e Rafael são amigos, moram na mesma cidade, estudam e brincam juntos, mais são diferentes nos gostos pelos brinquedos.  De acordo com o texto, qual a brincadeira preferida de cada um  deles?</a:t>
            </a:r>
          </a:p>
          <a:p>
            <a:pPr marL="457200" indent="-457200" rtl="0">
              <a:buAutoNum type="alphaLcParenR"/>
            </a:pPr>
            <a:r>
              <a:rPr lang="pt-BR" sz="2400" dirty="0" smtClean="0">
                <a:latin typeface="+mj-lt"/>
              </a:rPr>
              <a:t>O texto fala de vários brinquedos ou  brincadeiras, relacione </a:t>
            </a:r>
            <a:r>
              <a:rPr lang="pt-BR" sz="2400" dirty="0" smtClean="0">
                <a:latin typeface="+mj-lt"/>
              </a:rPr>
              <a:t>todos </a:t>
            </a:r>
            <a:r>
              <a:rPr lang="pt-BR" sz="2400" dirty="0" smtClean="0">
                <a:latin typeface="+mj-lt"/>
              </a:rPr>
              <a:t>eles.</a:t>
            </a:r>
          </a:p>
          <a:p>
            <a:pPr marL="457200" indent="-457200" algn="just" rtl="0">
              <a:buAutoNum type="alphaLcParenR"/>
            </a:pPr>
            <a:r>
              <a:rPr lang="pt-BR" sz="2400" dirty="0" smtClean="0">
                <a:latin typeface="+mj-lt"/>
              </a:rPr>
              <a:t>Qual foi a brincadeira que veio a mente de Ricardo quando viu um pacote de batatas fritas em cima da geladeira da casa da tia Catarina? Essa brincadeira acabou bem? Por que?</a:t>
            </a:r>
          </a:p>
          <a:p>
            <a:pPr marL="457200" indent="-457200" rtl="0">
              <a:buAutoNum type="alphaLcParenR"/>
            </a:pPr>
            <a:r>
              <a:rPr lang="pt-BR" sz="2400" dirty="0" smtClean="0">
                <a:latin typeface="+mj-lt"/>
              </a:rPr>
              <a:t>Em sua opinião todas brincadeiras são </a:t>
            </a:r>
            <a:r>
              <a:rPr lang="pt-BR" sz="2400" dirty="0" smtClean="0">
                <a:latin typeface="+mj-lt"/>
              </a:rPr>
              <a:t>seguras? </a:t>
            </a:r>
            <a:r>
              <a:rPr lang="pt-BR" sz="2400" dirty="0" smtClean="0">
                <a:latin typeface="+mj-lt"/>
              </a:rPr>
              <a:t>Cite  uma brincadeira que pode não acabar tão bem.</a:t>
            </a:r>
          </a:p>
          <a:p>
            <a:pPr marL="457200" indent="-457200" rtl="0">
              <a:buAutoNum type="alphaLcParenR"/>
            </a:pPr>
            <a:endParaRPr lang="pt-BR" sz="2400" dirty="0" smtClean="0">
              <a:latin typeface="+mj-lt"/>
            </a:endParaRPr>
          </a:p>
          <a:p>
            <a:pPr marL="457200" indent="-457200" rtl="0">
              <a:buAutoNum type="alphaLcParenR"/>
            </a:pPr>
            <a:endParaRPr lang="pt-B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008090"/>
          </a:xfrm>
        </p:spPr>
        <p:txBody>
          <a:bodyPr>
            <a:normAutofit/>
          </a:bodyPr>
          <a:lstStyle/>
          <a:p>
            <a:r>
              <a:rPr lang="pt-BR" sz="2400" b="1" dirty="0"/>
              <a:t>Atividade </a:t>
            </a:r>
            <a:r>
              <a:rPr lang="pt-BR" sz="2400" b="1" dirty="0" smtClean="0"/>
              <a:t>2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Em </a:t>
            </a:r>
            <a:r>
              <a:rPr lang="pt-BR" sz="2400" dirty="0"/>
              <a:t>seu caderno responda a questão abaixo</a:t>
            </a:r>
            <a:r>
              <a:rPr lang="pt-BR" sz="2400" dirty="0" smtClean="0"/>
              <a:t>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Leia o trecho do texto</a:t>
            </a:r>
            <a:r>
              <a:rPr lang="pt-BR" sz="2400" dirty="0" smtClean="0"/>
              <a:t>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“E quando ficam agitados querem zoar com as meninas: pegam suas cordas de pular e saem correndo!” </a:t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Qual </a:t>
            </a:r>
            <a:r>
              <a:rPr lang="pt-BR" sz="2400" dirty="0"/>
              <a:t>o significado da palavra em destaque  “zoar”.</a:t>
            </a:r>
            <a:br>
              <a:rPr lang="pt-BR" sz="2400" dirty="0"/>
            </a:br>
            <a:r>
              <a:rPr lang="pt-BR" sz="2400" dirty="0"/>
              <a:t>A)	Abraçar.</a:t>
            </a:r>
            <a:br>
              <a:rPr lang="pt-BR" sz="2400" dirty="0"/>
            </a:br>
            <a:r>
              <a:rPr lang="pt-BR" sz="2400" dirty="0"/>
              <a:t>B)	Agradar.</a:t>
            </a:r>
            <a:br>
              <a:rPr lang="pt-BR" sz="2400" dirty="0"/>
            </a:br>
            <a:r>
              <a:rPr lang="pt-BR" sz="2400" dirty="0"/>
              <a:t>C)	Alegrar.</a:t>
            </a:r>
            <a:br>
              <a:rPr lang="pt-BR" sz="2400" dirty="0"/>
            </a:br>
            <a:r>
              <a:rPr lang="pt-BR" sz="2400" dirty="0"/>
              <a:t>D)	Caçoar.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4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440" y="365126"/>
            <a:ext cx="9612560" cy="97564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         Você sabe o que é substantivo?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1844824"/>
            <a:ext cx="9036496" cy="3460601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+mj-lt"/>
              </a:rPr>
              <a:t>Substantivos </a:t>
            </a:r>
            <a:r>
              <a:rPr lang="pt-BR" sz="2400" dirty="0" smtClean="0">
                <a:latin typeface="+mj-lt"/>
              </a:rPr>
              <a:t>são palavras que dão nomes aos seres, sentimentos, lugares, qualidades, etc. Veja algumas classificações de substantivos: </a:t>
            </a:r>
          </a:p>
          <a:p>
            <a:pPr algn="just"/>
            <a:r>
              <a:rPr lang="pt-BR" sz="2400" b="1" dirty="0" smtClean="0">
                <a:latin typeface="+mj-lt"/>
              </a:rPr>
              <a:t>Substantivo próprio:</a:t>
            </a:r>
            <a:r>
              <a:rPr lang="pt-BR" sz="2400" dirty="0" smtClean="0">
                <a:latin typeface="+mj-lt"/>
              </a:rPr>
              <a:t> Dá nome a um ser específico e é escrito com a primeira letra maiúscula. Ex.: Camila;</a:t>
            </a:r>
          </a:p>
          <a:p>
            <a:pPr lvl="0" algn="just"/>
            <a:r>
              <a:rPr lang="pt-BR" sz="2400" b="1" dirty="0" smtClean="0">
                <a:latin typeface="+mj-lt"/>
              </a:rPr>
              <a:t>Substantivo Comum</a:t>
            </a:r>
            <a:r>
              <a:rPr lang="pt-BR" sz="2400" dirty="0" smtClean="0">
                <a:latin typeface="+mj-lt"/>
              </a:rPr>
              <a:t>: Dá nome aos seres da mesma espécie. Ex.: cachorro, menino, árvore;</a:t>
            </a:r>
          </a:p>
          <a:p>
            <a:pPr lvl="0" algn="just"/>
            <a:r>
              <a:rPr lang="pt-BR" sz="2400" b="1" dirty="0" smtClean="0">
                <a:latin typeface="+mj-lt"/>
              </a:rPr>
              <a:t>Substantivo Simples</a:t>
            </a:r>
            <a:r>
              <a:rPr lang="pt-BR" sz="2400" dirty="0" smtClean="0">
                <a:latin typeface="+mj-lt"/>
              </a:rPr>
              <a:t>: É formado por apenas uma palavra. Ex.: casa</a:t>
            </a:r>
          </a:p>
          <a:p>
            <a:pPr lvl="0"/>
            <a:endParaRPr lang="pt-BR" sz="2400" dirty="0" smtClean="0">
              <a:latin typeface="+mj-lt"/>
            </a:endParaRPr>
          </a:p>
          <a:p>
            <a:pPr marL="0" indent="0">
              <a:buNone/>
            </a:pP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9496" y="365126"/>
            <a:ext cx="9108504" cy="75961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Atividade 3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1268760"/>
            <a:ext cx="9036496" cy="4036665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latin typeface="+mj-lt"/>
              </a:rPr>
              <a:t>Agora que você já aprendeu o que é substantivo, utilize seu caderno e retire do texto:</a:t>
            </a:r>
          </a:p>
          <a:p>
            <a:pPr marL="0" indent="0">
              <a:buNone/>
            </a:pPr>
            <a:endParaRPr lang="pt-BR" sz="600" b="1" dirty="0" smtClean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a) Três  </a:t>
            </a:r>
            <a:r>
              <a:rPr lang="pt-BR" sz="2400" dirty="0" smtClean="0">
                <a:latin typeface="+mj-lt"/>
              </a:rPr>
              <a:t>palavras que são substantivos próprios.</a:t>
            </a:r>
            <a:endParaRPr lang="pt-BR" sz="2400" dirty="0" smtClean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b) Três </a:t>
            </a:r>
            <a:r>
              <a:rPr lang="pt-BR" sz="2400" dirty="0" smtClean="0">
                <a:latin typeface="+mj-lt"/>
              </a:rPr>
              <a:t>palavras que são substantivos comuns.</a:t>
            </a:r>
            <a:endParaRPr lang="pt-BR" sz="2400" dirty="0" smtClean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c) Três palavras </a:t>
            </a:r>
            <a:r>
              <a:rPr lang="pt-BR" sz="2400" dirty="0" smtClean="0">
                <a:latin typeface="+mj-lt"/>
              </a:rPr>
              <a:t>que são substantivos </a:t>
            </a:r>
            <a:r>
              <a:rPr lang="pt-BR" sz="2400" dirty="0" smtClean="0">
                <a:latin typeface="+mj-lt"/>
              </a:rPr>
              <a:t>simples.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pt-B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45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476672"/>
            <a:ext cx="8640960" cy="482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+mj-lt"/>
              </a:rPr>
              <a:t>Atividade 4</a:t>
            </a:r>
          </a:p>
          <a:p>
            <a:pPr marL="0" indent="0" algn="just">
              <a:buNone/>
            </a:pPr>
            <a:r>
              <a:rPr lang="pt-BR" sz="2400" b="1" dirty="0" smtClean="0">
                <a:latin typeface="+mj-lt"/>
              </a:rPr>
              <a:t>Agora, </a:t>
            </a:r>
            <a:r>
              <a:rPr lang="pt-BR" sz="2400" b="1" dirty="0" smtClean="0">
                <a:latin typeface="+mj-lt"/>
              </a:rPr>
              <a:t>em seu </a:t>
            </a:r>
            <a:r>
              <a:rPr lang="pt-BR" sz="2400" b="1" dirty="0" smtClean="0">
                <a:latin typeface="+mj-lt"/>
              </a:rPr>
              <a:t>caderno, </a:t>
            </a:r>
            <a:r>
              <a:rPr lang="pt-BR" sz="2400" b="1" dirty="0" smtClean="0">
                <a:latin typeface="+mj-lt"/>
              </a:rPr>
              <a:t>abuse da sua criatividade para contar um pouco de como tem se divertido nesses tempos de pandemia. Eis aqui um pequeno roteiro que poderá seguir.</a:t>
            </a:r>
          </a:p>
          <a:p>
            <a:pPr algn="just"/>
            <a:r>
              <a:rPr lang="pt-BR" sz="2400" dirty="0" smtClean="0">
                <a:latin typeface="+mj-lt"/>
              </a:rPr>
              <a:t>Quais são seus brinquedos e brincadeiras preferidas? </a:t>
            </a:r>
          </a:p>
          <a:p>
            <a:pPr algn="just"/>
            <a:r>
              <a:rPr lang="pt-BR" sz="2400" dirty="0">
                <a:latin typeface="+mj-lt"/>
              </a:rPr>
              <a:t>T</a:t>
            </a:r>
            <a:r>
              <a:rPr lang="pt-BR" sz="2400" dirty="0" smtClean="0">
                <a:latin typeface="+mj-lt"/>
              </a:rPr>
              <a:t>em irmãozinhos para brincar com você? </a:t>
            </a:r>
          </a:p>
          <a:p>
            <a:pPr algn="just"/>
            <a:r>
              <a:rPr lang="pt-BR" sz="2400" dirty="0" smtClean="0">
                <a:latin typeface="+mj-lt"/>
              </a:rPr>
              <a:t>Está brincando com os coleguinhas da rua? Opa!!! </a:t>
            </a:r>
            <a:r>
              <a:rPr lang="pt-BR" sz="2400" dirty="0" smtClean="0">
                <a:latin typeface="+mj-lt"/>
              </a:rPr>
              <a:t>mas </a:t>
            </a:r>
            <a:r>
              <a:rPr lang="pt-BR" sz="2400" dirty="0" smtClean="0">
                <a:latin typeface="+mj-lt"/>
              </a:rPr>
              <a:t>está se </a:t>
            </a:r>
            <a:r>
              <a:rPr lang="pt-BR" sz="2400" dirty="0" smtClean="0">
                <a:latin typeface="+mj-lt"/>
              </a:rPr>
              <a:t>protegendo? </a:t>
            </a:r>
            <a:r>
              <a:rPr lang="pt-BR" sz="2400" dirty="0" smtClean="0">
                <a:latin typeface="+mj-lt"/>
              </a:rPr>
              <a:t>Todo cuidado é </a:t>
            </a:r>
            <a:r>
              <a:rPr lang="pt-BR" sz="2400" dirty="0" smtClean="0">
                <a:latin typeface="+mj-lt"/>
              </a:rPr>
              <a:t>pouco!</a:t>
            </a:r>
            <a:endParaRPr lang="pt-BR" sz="2400" dirty="0" smtClean="0">
              <a:latin typeface="+mj-lt"/>
            </a:endParaRPr>
          </a:p>
          <a:p>
            <a:pPr algn="just"/>
            <a:r>
              <a:rPr lang="pt-BR" sz="2400" dirty="0" smtClean="0">
                <a:latin typeface="+mj-lt"/>
              </a:rPr>
              <a:t>Então viaje na imaginação e conte uma de suas aventuras com seu brinquedo ou brincadeira preferido.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77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9496" y="1501745"/>
            <a:ext cx="8458200" cy="1828800"/>
          </a:xfrm>
        </p:spPr>
        <p:txBody>
          <a:bodyPr rtlCol="0">
            <a:norm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4º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5296" y="3900312"/>
            <a:ext cx="7086600" cy="9144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4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80017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Jogo Círculo Numérico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dirty="0" smtClean="0"/>
              <a:t>Fonte: https</a:t>
            </a:r>
            <a:r>
              <a:rPr lang="pt-BR" sz="1200" dirty="0"/>
              <a:t>://ideiascompartiladas.blogspot.com/2018/08/jogo-circulo-numerico.html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620688"/>
            <a:ext cx="5441776" cy="48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1124744"/>
            <a:ext cx="9829800" cy="5472608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/>
              <a:t>Confecção do jogo:</a:t>
            </a:r>
            <a:br>
              <a:rPr lang="pt-BR" sz="2700" b="1" dirty="0" smtClean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-Desenhar os números, de 0 a 9,  em um papel, em um pedaço de cartolina ou em uma placa de E.V.A. Os números podem ser maiores para dificultar o jogo. (de acordo com o desenvolvimento de cada aluno).</a:t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 Fazer um ponteiro para indicar os números, conforme ilustração anterior. (Pode usar um lápis para ser ponteiro, onde a ponta indica o número que será realizada a operação).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5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18440" cy="5152106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/>
              <a:t>Atividade 01</a:t>
            </a:r>
            <a:br>
              <a:rPr lang="pt-BR" sz="2200" b="1" dirty="0" smtClean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1- </a:t>
            </a:r>
            <a:r>
              <a:rPr lang="pt-BR" sz="2200" dirty="0" smtClean="0"/>
              <a:t>Combinar </a:t>
            </a:r>
            <a:r>
              <a:rPr lang="pt-BR" sz="2200" dirty="0"/>
              <a:t>com </a:t>
            </a:r>
            <a:r>
              <a:rPr lang="pt-BR" sz="2200" dirty="0" smtClean="0"/>
              <a:t>os jogadores, o </a:t>
            </a:r>
            <a:r>
              <a:rPr lang="pt-BR" sz="2200" dirty="0"/>
              <a:t>tipo de operação que será </a:t>
            </a:r>
            <a:r>
              <a:rPr lang="pt-BR" sz="2200" dirty="0" smtClean="0"/>
              <a:t>realizada, </a:t>
            </a:r>
            <a:r>
              <a:rPr lang="pt-BR" sz="2200" dirty="0"/>
              <a:t>durante a partida. Pode </a:t>
            </a:r>
            <a:r>
              <a:rPr lang="pt-BR" sz="2200" dirty="0" smtClean="0"/>
              <a:t>ser: </a:t>
            </a:r>
            <a:r>
              <a:rPr lang="pt-BR" sz="2200" dirty="0"/>
              <a:t>adição </a:t>
            </a:r>
            <a:r>
              <a:rPr lang="pt-BR" sz="2200" dirty="0" smtClean="0"/>
              <a:t>subtração, </a:t>
            </a:r>
            <a:r>
              <a:rPr lang="pt-BR" sz="2200" dirty="0"/>
              <a:t>multiplicação ou </a:t>
            </a:r>
            <a:r>
              <a:rPr lang="pt-BR" sz="2200" dirty="0" smtClean="0"/>
              <a:t>divisão.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2 </a:t>
            </a:r>
            <a:r>
              <a:rPr lang="pt-BR" sz="2200" dirty="0" smtClean="0"/>
              <a:t>-Sortear </a:t>
            </a:r>
            <a:r>
              <a:rPr lang="pt-BR" sz="2200" dirty="0"/>
              <a:t>quem vai iniciar. Pode usar um dado. </a:t>
            </a:r>
            <a:r>
              <a:rPr lang="pt-BR" sz="2200" dirty="0" smtClean="0"/>
              <a:t>Aquele que tirar o maior número, começa a partida.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3 </a:t>
            </a:r>
            <a:r>
              <a:rPr lang="pt-BR" sz="2200" dirty="0" smtClean="0"/>
              <a:t>- Indicar </a:t>
            </a:r>
            <a:r>
              <a:rPr lang="pt-BR" sz="2200" dirty="0"/>
              <a:t>o número que gostaria que fosse </a:t>
            </a:r>
            <a:r>
              <a:rPr lang="pt-BR" sz="2200" dirty="0" smtClean="0"/>
              <a:t>adicionado, subtraído, </a:t>
            </a:r>
            <a:r>
              <a:rPr lang="pt-BR" sz="2200" dirty="0"/>
              <a:t>multiplicado ou dividido.</a:t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4 </a:t>
            </a:r>
            <a:r>
              <a:rPr lang="pt-BR" sz="2200" dirty="0" smtClean="0"/>
              <a:t>-Gira </a:t>
            </a:r>
            <a:r>
              <a:rPr lang="pt-BR" sz="2200" dirty="0"/>
              <a:t>o ponteiro. O</a:t>
            </a:r>
            <a:r>
              <a:rPr lang="pt-BR" sz="2200" dirty="0" smtClean="0"/>
              <a:t> </a:t>
            </a:r>
            <a:r>
              <a:rPr lang="pt-BR" sz="2200" dirty="0"/>
              <a:t>número onde a roleta </a:t>
            </a:r>
            <a:r>
              <a:rPr lang="pt-BR" sz="2200" dirty="0" smtClean="0"/>
              <a:t>parar, será </a:t>
            </a:r>
            <a:r>
              <a:rPr lang="pt-BR" sz="2200" dirty="0"/>
              <a:t>realizado </a:t>
            </a:r>
            <a:r>
              <a:rPr lang="pt-BR" sz="2200" dirty="0" smtClean="0"/>
              <a:t>o número que deve ser feita a operação.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5 </a:t>
            </a:r>
            <a:r>
              <a:rPr lang="pt-BR" sz="2200" dirty="0" smtClean="0"/>
              <a:t>-Fazer </a:t>
            </a:r>
            <a:r>
              <a:rPr lang="pt-BR" sz="2200" dirty="0"/>
              <a:t>o registro da operação </a:t>
            </a:r>
            <a:r>
              <a:rPr lang="pt-BR" sz="2200" dirty="0" smtClean="0"/>
              <a:t>no </a:t>
            </a:r>
            <a:r>
              <a:rPr lang="pt-BR" sz="2200" dirty="0"/>
              <a:t>caderno.</a:t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 smtClean="0"/>
              <a:t>6 -Ganha </a:t>
            </a:r>
            <a:r>
              <a:rPr lang="pt-BR" sz="2200" dirty="0"/>
              <a:t>aquele que acertar mais resultados.</a:t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 smtClean="0"/>
              <a:t>(Pode </a:t>
            </a:r>
            <a:r>
              <a:rPr lang="pt-BR" sz="2200" dirty="0"/>
              <a:t>ser jogado em </a:t>
            </a:r>
            <a:r>
              <a:rPr lang="pt-BR" sz="2200" dirty="0" smtClean="0"/>
              <a:t>duplas ou em grupos).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10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1737304" cy="640871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Atividade 02 - Jogo Tabuada com dados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 </a:t>
            </a:r>
            <a:r>
              <a:rPr lang="pt-BR" sz="2000" dirty="0" smtClean="0"/>
              <a:t>           </a:t>
            </a:r>
            <a:br>
              <a:rPr lang="pt-BR" sz="2000" dirty="0" smtClean="0"/>
            </a:br>
            <a:r>
              <a:rPr lang="pt-BR" sz="2000" dirty="0" smtClean="0"/>
              <a:t>                                                                                                              </a:t>
            </a:r>
            <a:r>
              <a:rPr lang="pt-BR" sz="1200" dirty="0" smtClean="0"/>
              <a:t>Fonte: https</a:t>
            </a:r>
            <a:r>
              <a:rPr lang="pt-BR" sz="1200" dirty="0"/>
              <a:t>://www.youtube.com/watch?v=D3fTbsyw9fs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- Irá precisar de 2 dados.</a:t>
            </a:r>
            <a:br>
              <a:rPr lang="pt-BR" sz="2000" dirty="0" smtClean="0"/>
            </a:br>
            <a:r>
              <a:rPr lang="pt-BR" sz="2000" dirty="0" smtClean="0"/>
              <a:t>- Decide-se qual operação irá ser realizada: adição, subtração, multiplicação ou divisão.</a:t>
            </a:r>
            <a:br>
              <a:rPr lang="pt-BR" sz="2000" dirty="0" smtClean="0"/>
            </a:br>
            <a:r>
              <a:rPr lang="pt-BR" sz="2000" dirty="0" smtClean="0"/>
              <a:t>- Jogue os dados e registre a operação no caderno.</a:t>
            </a:r>
            <a:br>
              <a:rPr lang="pt-BR" sz="2000" dirty="0" smtClean="0"/>
            </a:br>
            <a:r>
              <a:rPr lang="pt-BR" sz="2000" dirty="0" smtClean="0"/>
              <a:t>- Ex: se no primeiro dado saiu o numero 5 e no segundo dado saiu o número 4. </a:t>
            </a:r>
            <a:br>
              <a:rPr lang="pt-BR" sz="2000" dirty="0" smtClean="0"/>
            </a:br>
            <a:r>
              <a:rPr lang="pt-BR" sz="2000" dirty="0" smtClean="0"/>
              <a:t>5+4 = ______</a:t>
            </a:r>
            <a:br>
              <a:rPr lang="pt-BR" sz="2000" dirty="0" smtClean="0"/>
            </a:br>
            <a:r>
              <a:rPr lang="pt-BR" sz="2000" dirty="0" smtClean="0"/>
              <a:t>5x4=_______</a:t>
            </a:r>
            <a:br>
              <a:rPr lang="pt-BR" sz="2000" dirty="0" smtClean="0"/>
            </a:br>
            <a:r>
              <a:rPr lang="pt-BR" sz="2000" dirty="0" smtClean="0"/>
              <a:t>- Ganha quem tiver mais acertos. Pode-se usar os 2 dados, de uma vez, para obter números maiores. Ex: 10x10_____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404664"/>
            <a:ext cx="4572000" cy="23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ular_corda_exercicio_simples_que_motiva_as_crianca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3" y="1700808"/>
            <a:ext cx="6624736" cy="324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7392144" y="2060848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/>
              <a:t>Brincadeira de criança tem muita alegria!!!</a:t>
            </a:r>
          </a:p>
          <a:p>
            <a:endParaRPr lang="pt-BR" sz="4800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15480" y="492678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 smtClean="0">
                <a:hlinkClick r:id="rId5"/>
              </a:rPr>
              <a:t>Fonte da imagem: https</a:t>
            </a:r>
            <a:r>
              <a:rPr lang="pt-BR" sz="800" dirty="0">
                <a:hlinkClick r:id="rId5"/>
              </a:rPr>
              <a:t>://professoraivaniferreira.blogspot.com/2015/09/planejando-atividades-de-pular-corda.html?spref=pi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65296" cy="5832648"/>
          </a:xfrm>
        </p:spPr>
        <p:txBody>
          <a:bodyPr>
            <a:normAutofit/>
          </a:bodyPr>
          <a:lstStyle/>
          <a:p>
            <a:r>
              <a:rPr lang="pt-BR" sz="2200" b="1" dirty="0" smtClean="0"/>
              <a:t>Atividade 03</a:t>
            </a:r>
            <a:br>
              <a:rPr lang="pt-BR" sz="2200" b="1" dirty="0" smtClean="0"/>
            </a:br>
            <a:r>
              <a:rPr lang="pt-BR" sz="2200" b="1" dirty="0" smtClean="0"/>
              <a:t>Jogo da caixa de ovo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b="1" dirty="0" smtClean="0"/>
              <a:t>Material: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-1 caixa de ovo                                                                          </a:t>
            </a:r>
            <a:r>
              <a:rPr lang="pt-BR" sz="800" dirty="0" smtClean="0">
                <a:solidFill>
                  <a:schemeClr val="accent1">
                    <a:lumMod val="75000"/>
                  </a:schemeClr>
                </a:solidFill>
              </a:rPr>
              <a:t>Fonte da imagem: </a:t>
            </a:r>
            <a:r>
              <a:rPr lang="pt-BR" sz="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</a:t>
            </a:r>
            <a:r>
              <a:rPr lang="pt-BR" sz="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://www.pinterest.fr/pin/9710955426441808/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-Números cortados de 1 a 6 (pode apenas escrever o numeral, na caixa de ovo).  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 smtClean="0"/>
              <a:t>- Algo para ser o objeto que vai se deslocar entre os números.</a:t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b="1" dirty="0" smtClean="0"/>
              <a:t>Jogo: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- Pode-se jogar em dupla ou até 4 pessoas.</a:t>
            </a:r>
            <a:br>
              <a:rPr lang="pt-BR" sz="2200" dirty="0" smtClean="0"/>
            </a:br>
            <a:r>
              <a:rPr lang="pt-BR" sz="2200" dirty="0" smtClean="0"/>
              <a:t>- Cada participante fala um operação da tabuada, qualquer uma. Se a pessoa que for a vez de jogar, acertar, ele caminha até chegar ao número 6. Ganha quem chegar ao final primeiro. </a:t>
            </a:r>
            <a:br>
              <a:rPr lang="pt-BR" sz="2200" dirty="0" smtClean="0"/>
            </a:br>
            <a:r>
              <a:rPr lang="pt-BR" sz="2200" dirty="0" smtClean="0"/>
              <a:t>- As operações e os resultados corretos devem ser registrados no caderno.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548" y="365126"/>
            <a:ext cx="5372100" cy="21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384" y="349468"/>
            <a:ext cx="11758264" cy="5872186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/>
              <a:t>Atividade 04 - Jogo </a:t>
            </a:r>
            <a:r>
              <a:rPr lang="pt-BR" sz="2700" b="1" dirty="0"/>
              <a:t>do Sistema </a:t>
            </a:r>
            <a:r>
              <a:rPr lang="pt-BR" sz="2700" b="1" dirty="0" smtClean="0"/>
              <a:t>Monetário</a:t>
            </a:r>
            <a:br>
              <a:rPr lang="pt-BR" sz="2700" b="1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Materiais:</a:t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-Garrafinhas </a:t>
            </a:r>
            <a:r>
              <a:rPr lang="pt-BR" sz="2700" dirty="0" smtClean="0"/>
              <a:t>pet;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-Cédulas de </a:t>
            </a:r>
            <a:r>
              <a:rPr lang="pt-BR" sz="2700" dirty="0" smtClean="0"/>
              <a:t>dinheirinho; 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(Pode-se apenas escrever o número na garrafa pet).</a:t>
            </a:r>
            <a:br>
              <a:rPr lang="pt-BR" sz="2700" dirty="0" smtClean="0"/>
            </a:br>
            <a:r>
              <a:rPr lang="pt-BR" sz="2700" dirty="0" smtClean="0"/>
              <a:t>- Argolas.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 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242" y="506194"/>
            <a:ext cx="5596880" cy="430366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735960" y="5020832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latin typeface="+mj-lt"/>
                <a:hlinkClick r:id="rId3"/>
              </a:rPr>
              <a:t>Fonte da imagem:</a:t>
            </a:r>
          </a:p>
          <a:p>
            <a:r>
              <a:rPr lang="pt-BR" sz="800" dirty="0" smtClean="0">
                <a:latin typeface="+mj-lt"/>
                <a:hlinkClick r:id="rId3"/>
              </a:rPr>
              <a:t> https</a:t>
            </a:r>
            <a:r>
              <a:rPr lang="pt-BR" sz="800" dirty="0">
                <a:latin typeface="+mj-lt"/>
                <a:hlinkClick r:id="rId3"/>
              </a:rPr>
              <a:t>://</a:t>
            </a:r>
            <a:r>
              <a:rPr lang="pt-BR" sz="800" dirty="0" smtClean="0">
                <a:latin typeface="+mj-lt"/>
                <a:hlinkClick r:id="rId3"/>
              </a:rPr>
              <a:t>www.soescola.com/2017/08/jogo-do-sistema-monetario.html</a:t>
            </a:r>
            <a:endParaRPr lang="pt-BR" sz="800" dirty="0" smtClean="0">
              <a:latin typeface="+mj-lt"/>
            </a:endParaRPr>
          </a:p>
          <a:p>
            <a:endParaRPr lang="pt-BR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01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32691"/>
            <a:ext cx="12000656" cy="5589240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Modo de jogar:</a:t>
            </a:r>
            <a:br>
              <a:rPr lang="pt-BR" sz="2000" b="1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-Cole as cédulas de dinheirinho nas garrafas pet ou escreva o número correspondente em um papel e cole na </a:t>
            </a:r>
            <a:r>
              <a:rPr lang="pt-BR" sz="2000" dirty="0" smtClean="0"/>
              <a:t>garrafa;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-Deixe as garrafas espalhadas no </a:t>
            </a:r>
            <a:r>
              <a:rPr lang="pt-BR" sz="2000" dirty="0" smtClean="0"/>
              <a:t>chão;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-Decide-se qual operação será realizada: adição, subtração, multiplicação</a:t>
            </a:r>
            <a:r>
              <a:rPr lang="pt-BR" sz="2000" dirty="0"/>
              <a:t> </a:t>
            </a:r>
            <a:r>
              <a:rPr lang="pt-BR" sz="2000" dirty="0" smtClean="0"/>
              <a:t>ou </a:t>
            </a:r>
            <a:r>
              <a:rPr lang="pt-BR" sz="2000" dirty="0" smtClean="0"/>
              <a:t>divisão;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-O participante joga as argolas na garrafa pet, até acertar duas garrafas. A operação será feita com os números que estão na garrafa. Ex: escolheram a multiplicação. Jogaram as argolas e os números sorteados foram: 6 e 7.  Deve-se fazer 6x7: __________</a:t>
            </a:r>
            <a:br>
              <a:rPr lang="pt-BR" sz="2000" dirty="0" smtClean="0"/>
            </a:br>
            <a:r>
              <a:rPr lang="pt-BR" sz="2000" dirty="0" smtClean="0"/>
              <a:t>-Todas as jogadas devem ser registradas no caderno, colocando o resultado.</a:t>
            </a:r>
            <a:br>
              <a:rPr lang="pt-BR" sz="2000" dirty="0" smtClean="0"/>
            </a:br>
            <a:r>
              <a:rPr lang="pt-BR" sz="2000" dirty="0" smtClean="0"/>
              <a:t>-Pose-se colar nas garrafas qualquer numeral, para que todas as operações possam ser realizadas e dificultar, colocando números maiores.</a:t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05599"/>
            <a:ext cx="5328592" cy="220486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723910" y="2384930"/>
            <a:ext cx="2284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+mj-lt"/>
              </a:rPr>
              <a:t>Fonte da imagem: </a:t>
            </a:r>
          </a:p>
          <a:p>
            <a:r>
              <a:rPr lang="pt-BR" sz="800" dirty="0" smtClean="0">
                <a:latin typeface="+mj-lt"/>
              </a:rPr>
              <a:t>https</a:t>
            </a:r>
            <a:r>
              <a:rPr lang="pt-BR" sz="800" dirty="0">
                <a:latin typeface="+mj-lt"/>
              </a:rPr>
              <a:t>://www.youtube.com/watch?v=OUtb0VKs-IY</a:t>
            </a:r>
          </a:p>
        </p:txBody>
      </p:sp>
    </p:spTree>
    <p:extLst>
      <p:ext uri="{BB962C8B-B14F-4D97-AF65-F5344CB8AC3E}">
        <p14:creationId xmlns:p14="http://schemas.microsoft.com/office/powerpoint/2010/main" val="10139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113" y="112440"/>
            <a:ext cx="11017224" cy="6052864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Sugestões de </a:t>
            </a:r>
            <a:r>
              <a:rPr lang="pt-BR" sz="2800" b="1" dirty="0"/>
              <a:t>jogos </a:t>
            </a:r>
            <a:r>
              <a:rPr lang="pt-BR" sz="2800" b="1" dirty="0" smtClean="0"/>
              <a:t>matemáticos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-52 Ideias </a:t>
            </a:r>
            <a:r>
              <a:rPr lang="pt-BR" sz="2000" dirty="0"/>
              <a:t>de Jogos Matemáticos para Crianças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>
                <a:hlinkClick r:id="rId2"/>
              </a:rPr>
              <a:t>https://br.pinterest.com/jeffertche/jogos-matem%C3%A1ticos-para-crian%C3%A7as</a:t>
            </a:r>
            <a:r>
              <a:rPr lang="pt-BR" sz="1600" dirty="0" smtClean="0">
                <a:hlinkClick r:id="rId2"/>
              </a:rPr>
              <a:t>/</a:t>
            </a: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85" y="2492894"/>
            <a:ext cx="3168352" cy="24669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725" y="2247345"/>
            <a:ext cx="2218556" cy="2958075"/>
          </a:xfrm>
          <a:prstGeom prst="rect">
            <a:avLst/>
          </a:prstGeom>
        </p:spPr>
      </p:pic>
      <p:pic>
        <p:nvPicPr>
          <p:cNvPr id="1026" name="Picture 2" descr="Oieee!!! A aula de matemática pode ser muito mais criativa e gostosa se explorarmos nossa criatividade e criar jogos criativos, que podem ser feitos em sala de aula com a turminha. Um belo exemplo disto é este jogo de somar, feito com bico de caixas de suco e tampinhas. Ótima dica para fazer a tabuada!!! 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556792"/>
            <a:ext cx="24268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620688"/>
            <a:ext cx="8064896" cy="453650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91744" y="515719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latin typeface="+mj-lt"/>
                <a:hlinkClick r:id="rId3"/>
              </a:rPr>
              <a:t>Fonte da imagem: https</a:t>
            </a:r>
            <a:r>
              <a:rPr lang="pt-BR" sz="900" dirty="0">
                <a:latin typeface="+mj-lt"/>
                <a:hlinkClick r:id="rId3"/>
              </a:rPr>
              <a:t>://pt-br.facebook.com/pg/%C3%89-hora-de-dar-Tchau-103058219865183/photos</a:t>
            </a:r>
            <a:r>
              <a:rPr lang="pt-BR" sz="900" dirty="0" smtClean="0">
                <a:latin typeface="+mj-lt"/>
                <a:hlinkClick r:id="rId3"/>
              </a:rPr>
              <a:t>/</a:t>
            </a:r>
            <a:endParaRPr lang="pt-BR" sz="900" dirty="0" smtClean="0">
              <a:latin typeface="+mj-lt"/>
            </a:endParaRPr>
          </a:p>
          <a:p>
            <a:endParaRPr lang="pt-BR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5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5720" y="2060848"/>
            <a:ext cx="67687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500" b="1" dirty="0" smtClean="0">
                <a:latin typeface="+mj-lt"/>
              </a:rPr>
              <a:t>Jogos </a:t>
            </a:r>
            <a:r>
              <a:rPr lang="pt-BR" sz="4500" b="1" dirty="0">
                <a:latin typeface="+mj-lt"/>
              </a:rPr>
              <a:t>e </a:t>
            </a:r>
            <a:r>
              <a:rPr lang="pt-BR" sz="4500" b="1" dirty="0" smtClean="0">
                <a:latin typeface="+mj-lt"/>
              </a:rPr>
              <a:t>Brincadeiras</a:t>
            </a:r>
            <a:endParaRPr lang="pt-BR" sz="4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fessora fica no quadro-negro. | Vetor Premi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32656"/>
            <a:ext cx="8608926" cy="49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727848" y="1052736"/>
            <a:ext cx="48965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88372" y="260648"/>
            <a:ext cx="793601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Querida aluna e querido aluno,</a:t>
            </a:r>
          </a:p>
          <a:p>
            <a:pPr algn="just">
              <a:lnSpc>
                <a:spcPct val="120000"/>
              </a:lnSpc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    Em tempos de pandemia sua vida está bem diferente, não é mesmo? Precisamos ficar em casa, nos  protegendo  e cuidando das  pessoas que amamos.  Para que você continue aprendendo, preparamos um material bem legal,  que você poderá aprender e se divertir.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    Algumas dicas importantes para que você tenha uma rotina de estudos: </a:t>
            </a:r>
          </a:p>
          <a:p>
            <a:pPr algn="just"/>
            <a:endParaRPr lang="pt-BR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Estude todos os dias um pouquinho;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Se possível, tenha um lugar silencioso para seus estudos;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Solicite a ajuda de sua família ou algum adulto;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Resolva as atividades de Português e de Matemática com bastante atenção;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Para ficar cada vez melhor e bem informado, sempre que possível, pratique a leitura de um livro ou outras formas de leitura de seu interesse.</a:t>
            </a:r>
          </a:p>
          <a:p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63552" y="624515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hlinkClick r:id="rId2"/>
              </a:rPr>
              <a:t>http://aprendendocomcriatividades.blogspot.com/2013/06/poesia-brincadeira-e-alegria.html</a:t>
            </a:r>
            <a:endParaRPr lang="pt-BR"/>
          </a:p>
          <a:p>
            <a:endParaRPr lang="pt-BR" dirty="0"/>
          </a:p>
        </p:txBody>
      </p:sp>
      <p:pic>
        <p:nvPicPr>
          <p:cNvPr id="4" name="Picture 3" descr="Blog Jonathan Cruz: Poema: Brincadeira é aleg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02816"/>
            <a:ext cx="662473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19536" y="188640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latin typeface="+mj-lt"/>
            </a:endParaRPr>
          </a:p>
          <a:p>
            <a:r>
              <a:rPr lang="pt-BR" sz="2400" b="1" dirty="0" smtClean="0">
                <a:latin typeface="+mj-lt"/>
              </a:rPr>
              <a:t>Leia </a:t>
            </a:r>
            <a:r>
              <a:rPr lang="pt-BR" sz="2400" b="1" dirty="0">
                <a:latin typeface="+mj-lt"/>
              </a:rPr>
              <a:t>o texto </a:t>
            </a:r>
          </a:p>
          <a:p>
            <a:pPr algn="ctr"/>
            <a:r>
              <a:rPr lang="pt-BR" sz="2400" b="1" dirty="0">
                <a:latin typeface="+mj-lt"/>
              </a:rPr>
              <a:t>Brincadeira de </a:t>
            </a:r>
            <a:r>
              <a:rPr lang="pt-BR" sz="2400" b="1" dirty="0" smtClean="0">
                <a:latin typeface="+mj-lt"/>
              </a:rPr>
              <a:t>rua</a:t>
            </a:r>
          </a:p>
          <a:p>
            <a:pPr algn="ctr"/>
            <a:endParaRPr lang="pt-BR" sz="2400" b="1" dirty="0">
              <a:latin typeface="+mj-lt"/>
            </a:endParaRPr>
          </a:p>
          <a:p>
            <a:pPr algn="just"/>
            <a:r>
              <a:rPr lang="pt-BR" sz="2400" dirty="0">
                <a:latin typeface="+mj-lt"/>
              </a:rPr>
              <a:t>           Ricardo e  Rafael são ótimos amigos. Eles moram em uma pequena cidade do interior de São Paulo. Estudam e brincam todos os dias.</a:t>
            </a:r>
          </a:p>
          <a:p>
            <a:pPr algn="just"/>
            <a:r>
              <a:rPr lang="pt-BR" sz="2400" dirty="0">
                <a:latin typeface="+mj-lt"/>
              </a:rPr>
              <a:t>          Ricardo adora jogar futebol. Rafael prefere andar de skate. Mesmo assim, os dois encontram muitas brincadeiras para fazer juntos. Toda tarde, depois da escola, Ricardo e Rafael vão até o alto do morro onde fica a igreja da cidade e descem a rua em seus carrinhos de rolimã.</a:t>
            </a:r>
          </a:p>
          <a:p>
            <a:pPr algn="just"/>
            <a:r>
              <a:rPr lang="pt-BR" sz="2400" dirty="0">
                <a:latin typeface="+mj-lt"/>
              </a:rPr>
              <a:t>          Eles descem a rua tão rápido que pensam estar dirigindo verdadeiros carros de corrida!</a:t>
            </a:r>
          </a:p>
          <a:p>
            <a:pPr algn="just"/>
            <a:r>
              <a:rPr lang="pt-BR" sz="2400" dirty="0">
                <a:latin typeface="+mj-lt"/>
              </a:rPr>
              <a:t>          Com suas bicicletas fingem ser policiais e andam pela cidade multando os carros mal estacionados.</a:t>
            </a:r>
          </a:p>
          <a:p>
            <a:r>
              <a:rPr lang="pt-BR" sz="2400" dirty="0">
                <a:latin typeface="+mj-lt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23392" y="1052735"/>
            <a:ext cx="10873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          E </a:t>
            </a:r>
            <a:r>
              <a:rPr lang="pt-BR" sz="2400" dirty="0">
                <a:latin typeface="+mj-lt"/>
              </a:rPr>
              <a:t>quando ficam agitados querem zoar com as meninas: pegam suas cordas de pular e saem correndo!</a:t>
            </a:r>
          </a:p>
          <a:p>
            <a:pPr algn="just"/>
            <a:r>
              <a:rPr lang="pt-BR" sz="2400" dirty="0">
                <a:latin typeface="+mj-lt"/>
              </a:rPr>
              <a:t>          Depois de tanta brincadeira, a fome chega. Eles costumam ir para a casa de uma das avós ou tias. Lá tem sempre um bolo quentinho esperando por eles, e quando não tem bolo tem travessuras!</a:t>
            </a:r>
          </a:p>
          <a:p>
            <a:pPr algn="just"/>
            <a:r>
              <a:rPr lang="pt-BR" sz="2400" dirty="0">
                <a:latin typeface="+mj-lt"/>
              </a:rPr>
              <a:t>          Uma vez, na casa de uma tia, Ricardo viu um pacote de batatas fritas em cima da geladeira e pensou logo numa nova brincadeira: escalada!</a:t>
            </a:r>
          </a:p>
        </p:txBody>
      </p:sp>
      <p:sp>
        <p:nvSpPr>
          <p:cNvPr id="5" name="Retângulo 4"/>
          <p:cNvSpPr/>
          <p:nvPr/>
        </p:nvSpPr>
        <p:spPr>
          <a:xfrm>
            <a:off x="623392" y="3867151"/>
            <a:ext cx="1087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           </a:t>
            </a:r>
            <a:r>
              <a:rPr lang="pt-BR" sz="2400" dirty="0">
                <a:latin typeface="+mj-lt"/>
              </a:rPr>
              <a:t>Pediu ao seu amigo Rafael que fosse contar uma boa história para tia Catarina lá na sala. Seu amigo cumpriu o papel direitinho, deixando a tia entretida com a história...</a:t>
            </a:r>
          </a:p>
          <a:p>
            <a:pPr algn="just"/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         De </a:t>
            </a:r>
            <a:r>
              <a:rPr lang="pt-BR" sz="2400" dirty="0">
                <a:latin typeface="+mj-lt"/>
              </a:rPr>
              <a:t>repente um barulho horrível veio da cozinha...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23392" y="358944"/>
            <a:ext cx="10873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          Algumas </a:t>
            </a:r>
            <a:r>
              <a:rPr lang="pt-BR" sz="2400" dirty="0">
                <a:latin typeface="+mj-lt"/>
              </a:rPr>
              <a:t>vezes eles ficam cansados e preferem brincadeiras mais tranquilas, como jogar pião ou bolinhas de gude. </a:t>
            </a: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5440" y="980728"/>
            <a:ext cx="105131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           Nesse </a:t>
            </a:r>
            <a:r>
              <a:rPr lang="pt-BR" sz="2400" dirty="0">
                <a:latin typeface="+mj-lt"/>
              </a:rPr>
              <a:t>dia, não teve bolo, nem batatas, nem mais brincadeiras... No chão Ricardo, muito assustado olhava ao  lado a geladeira quebrada na queda. Os dois tiveram que fazer uma bela faxina das coisas  que se espalharam pela cozinha.</a:t>
            </a:r>
          </a:p>
          <a:p>
            <a:pPr algn="just"/>
            <a:r>
              <a:rPr lang="pt-BR" sz="2400" dirty="0">
                <a:latin typeface="+mj-lt"/>
              </a:rPr>
              <a:t>           Enquanto isso eles ouviram, a história da tia Catarina: um belo sermão, para eles aprenderem que algumas brincadeiras não dão certo!</a:t>
            </a:r>
          </a:p>
          <a:p>
            <a:r>
              <a:rPr lang="pt-BR" dirty="0"/>
              <a:t>                                                                                                                                                             </a:t>
            </a:r>
            <a:r>
              <a:rPr lang="pt-BR" dirty="0" smtClean="0"/>
              <a:t>                                             </a:t>
            </a:r>
          </a:p>
          <a:p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                                                                                                                                        Fernando </a:t>
            </a:r>
            <a:r>
              <a:rPr lang="pt-BR" dirty="0">
                <a:latin typeface="+mj-lt"/>
              </a:rPr>
              <a:t>Soares Andrade</a:t>
            </a:r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a4f35948-e619-41b3-aa29-22878b09cfd2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para crianças na escola, álbum (widescreen)</Template>
  <TotalTime>1819</TotalTime>
  <Words>1014</Words>
  <Application>Microsoft Office PowerPoint</Application>
  <PresentationFormat>Widescreen</PresentationFormat>
  <Paragraphs>91</Paragraphs>
  <Slides>24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Amigos das crianças 16X9</vt:lpstr>
      <vt:lpstr>Ensino Fundamental I 4º ano Língua Portuguesa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Atividade 1.</vt:lpstr>
      <vt:lpstr>Atividade 2 Em seu caderno responda a questão abaixo. Leia o trecho do texto. “E quando ficam agitados querem zoar com as meninas: pegam suas cordas de pular e saem correndo!”   Qual o significado da palavra em destaque  “zoar”. A) Abraçar. B) Agradar. C) Alegrar. D) Caçoar. </vt:lpstr>
      <vt:lpstr>         Você sabe o que é substantivo?</vt:lpstr>
      <vt:lpstr>Atividade 3</vt:lpstr>
      <vt:lpstr>Apresentação do PowerPoint</vt:lpstr>
      <vt:lpstr>Ensino Fundamental I 4º ano Matemática</vt:lpstr>
      <vt:lpstr>Jogo Círculo Numérico        Fonte: https://ideiascompartiladas.blogspot.com/2018/08/jogo-circulo-numerico.html</vt:lpstr>
      <vt:lpstr>Confecção do jogo:   -Desenhar os números, de 0 a 9,  em um papel, em um pedaço de cartolina ou em uma placa de E.V.A. Os números podem ser maiores para dificultar o jogo. (de acordo com o desenvolvimento de cada aluno).   - Fazer um ponteiro para indicar os números, conforme ilustração anterior. (Pode usar um lápis para ser ponteiro, onde a ponta indica o número que será realizada a operação).      </vt:lpstr>
      <vt:lpstr>Atividade 01  1- Combinar com os jogadores, o tipo de operação que será realizada, durante a partida. Pode ser: adição subtração, multiplicação ou divisão.  2 -Sortear quem vai iniciar. Pode usar um dado. Aquele que tirar o maior número, começa a partida.  3 - Indicar o número que gostaria que fosse adicionado, subtraído, multiplicado ou dividido.  4 -Gira o ponteiro. O número onde a roleta parar, será realizado o número que deve ser feita a operação.  5 -Fazer o registro da operação no caderno.  6 -Ganha aquele que acertar mais resultados.  (Pode ser jogado em duplas ou em grupos). </vt:lpstr>
      <vt:lpstr>Atividade 02 - Jogo Tabuada com dados                                                                                                                             Fonte: https://www.youtube.com/watch?v=D3fTbsyw9fs - Irá precisar de 2 dados. - Decide-se qual operação irá ser realizada: adição, subtração, multiplicação ou divisão. - Jogue os dados e registre a operação no caderno. - Ex: se no primeiro dado saiu o numero 5 e no segundo dado saiu o número 4.  5+4 = ______ 5x4=_______ - Ganha quem tiver mais acertos. Pode-se usar os 2 dados, de uma vez, para obter números maiores. Ex: 10x10_____     </vt:lpstr>
      <vt:lpstr>Atividade 03 Jogo da caixa de ovo   Material: -1 caixa de ovo                                                                          Fonte da imagem: https://www.pinterest.fr/pin/9710955426441808/ -Números cortados de 1 a 6 (pode apenas escrever o numeral, na caixa de ovo).   - Algo para ser o objeto que vai se deslocar entre os números.  Jogo: - Pode-se jogar em dupla ou até 4 pessoas. - Cada participante fala um operação da tabuada, qualquer uma. Se a pessoa que for a vez de jogar, acertar, ele caminha até chegar ao número 6. Ganha quem chegar ao final primeiro.  - As operações e os resultados corretos devem ser registrados no caderno.  </vt:lpstr>
      <vt:lpstr>Atividade 04 - Jogo do Sistema Monetário  Materiais:  -Garrafinhas pet; -Cédulas de dinheirinho;  (Pode-se apenas escrever o número na garrafa pet). - Argolas.              </vt:lpstr>
      <vt:lpstr>Modo de jogar:  -Cole as cédulas de dinheirinho nas garrafas pet ou escreva o número correspondente em um papel e cole na garrafa; -Deixe as garrafas espalhadas no chão; -Decide-se qual operação será realizada: adição, subtração, multiplicação ou divisão; -O participante joga as argolas na garrafa pet, até acertar duas garrafas. A operação será feita com os números que estão na garrafa. Ex: escolheram a multiplicação. Jogaram as argolas e os números sorteados foram: 6 e 7.  Deve-se fazer 6x7: __________ -Todas as jogadas devem ser registradas no caderno, colocando o resultado. -Pose-se colar nas garrafas qualquer numeral, para que todas as operações possam ser realizadas e dificultar, colocando números maiores. </vt:lpstr>
      <vt:lpstr>Sugestões de jogos matemáticos  -52 Ideias de Jogos Matemáticos para Crianças  https://br.pinterest.com/jeffertche/jogos-matem%C3%A1ticos-para-crian%C3%A7as/                   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Fundamental I 1º ano Língua Portuguesa</dc:title>
  <dc:creator>smec38</dc:creator>
  <cp:lastModifiedBy>smec01</cp:lastModifiedBy>
  <cp:revision>75</cp:revision>
  <dcterms:created xsi:type="dcterms:W3CDTF">2020-06-25T14:13:18Z</dcterms:created>
  <dcterms:modified xsi:type="dcterms:W3CDTF">2020-07-10T13:17:44Z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