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5" r:id="rId18"/>
    <p:sldId id="286" r:id="rId19"/>
    <p:sldId id="279" r:id="rId20"/>
    <p:sldId id="287" r:id="rId21"/>
    <p:sldId id="288" r:id="rId22"/>
    <p:sldId id="289" r:id="rId23"/>
    <p:sldId id="283" r:id="rId2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/>
              <a:t>24/08/2016</a:t>
            </a:r>
            <a:endParaRPr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/>
              <a:t>24/08/2016</a:t>
            </a:r>
            <a:endParaRPr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dirty="0"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dirty="0"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dirty="0"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dirty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24/08/2016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dirty="0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rhoje.com/dia-do-meio-ambiente-atividade-com-folheto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iocruz.br/noticia/reciis-abre-submissao-de-artigos-para-dossie-comunicacao-e-meio-ambient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nriquecpardini.wixsite.com/meioambiente/estatistica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tividadeseducativas.com.br/index.php?procurar_por=meio-ambiente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t-br.facebook.com/pg/%C3%89-hora-de-dar-Tchau-103058219865183/photo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a.com.br/blog/meio-ambient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r.freepik.com/fotos-premium/maos-de-criancas-plantando-arvore-jovem-em-solo-preto-juntos-como-conceito-de-mundo-de-salvar_1770605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ticiasdeararas.com.br/2020/06/pit-stop-ambiental-ira-arrecadar-produtos-para-animais-abandonados--receber-residuos-eletronico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sinarhoje.com/dia-do-meio-ambiente-atividade-com-folhet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53443" y="2269670"/>
            <a:ext cx="72172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4º ano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3600" dirty="0"/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57" y="391886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053443" y="5044826"/>
            <a:ext cx="7560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Secretaria Municipal de Educação e Cultura de Alfenas</a:t>
            </a:r>
          </a:p>
          <a:p>
            <a:pPr algn="ctr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960913" y="591309"/>
            <a:ext cx="6037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2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4089" y="1395288"/>
            <a:ext cx="11495315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Localize, no cartaz,  a palavra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eletroeletrônicos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 Note que tem um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asterisco (*)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próximo a essa palavra. Para que serve esse asterisco? Faça a atividade em seu caderno. 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(A) Deixar a palavra mais chamativa.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(B) Informar que eletroeletrônicos são perigosos.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(C) Indicar que há uma informação extra relacionada aos eletroeletrônicos.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(D) Indicar que não há nenhuma informação a acrescentar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26920" y="5915704"/>
            <a:ext cx="7733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2"/>
              </a:rPr>
              <a:t>Crédito -https://ensinarhoje.com/dia-do-meio-ambiente-atividade-com-folheto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898572" y="446810"/>
            <a:ext cx="6151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3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6720" y="1417320"/>
            <a:ext cx="112986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Copie a questão abaixo, em seu caderno, para responder.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No cartaz encontramos a seguinte informação: “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exceto lâmpadas, pilhas e baterias”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que significa a palavra </a:t>
            </a:r>
            <a:r>
              <a:rPr lang="pt-BR" sz="2400" b="1" u="sng" dirty="0">
                <a:latin typeface="Times New Roman" pitchFamily="18" charset="0"/>
                <a:cs typeface="Times New Roman" pitchFamily="18" charset="0"/>
              </a:rPr>
              <a:t>exceto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(A) alguns.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(B) inclusive.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(C) menos.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(D) todos.</a:t>
            </a:r>
          </a:p>
        </p:txBody>
      </p:sp>
    </p:spTree>
    <p:extLst>
      <p:ext uri="{BB962C8B-B14F-4D97-AF65-F5344CB8AC3E}">
        <p14:creationId xmlns:p14="http://schemas.microsoft.com/office/powerpoint/2010/main" val="5417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79570" y="221178"/>
            <a:ext cx="860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4 </a:t>
            </a:r>
            <a:br>
              <a:rPr lang="pt-BR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Observe bem a figura abaixo: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 descr="C:\Users\Cliente\Desktop\size_960_16_9_sosmat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" y="1616529"/>
            <a:ext cx="5388429" cy="4496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6123214" y="1436915"/>
            <a:ext cx="57803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O que será que está acontecendo?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Por que será que a árvore está com uma carinha tão triste?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O que significa esse SOS em suas folhas?</a:t>
            </a:r>
          </a:p>
          <a:p>
            <a:pPr algn="just">
              <a:lnSpc>
                <a:spcPct val="150000"/>
              </a:lnSpc>
            </a:pPr>
            <a:r>
              <a:rPr lang="pt-BR" sz="2400">
                <a:latin typeface="Times New Roman" pitchFamily="18" charset="0"/>
                <a:cs typeface="Times New Roman" pitchFamily="18" charset="0"/>
              </a:rPr>
              <a:t>- No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fundo da imagem, o que está acontecendo?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Com essas informações, monte uma história que possa servir de alerta para preservação de nosso ambiente.</a:t>
            </a:r>
          </a:p>
        </p:txBody>
      </p:sp>
    </p:spTree>
    <p:extLst>
      <p:ext uri="{BB962C8B-B14F-4D97-AF65-F5344CB8AC3E}">
        <p14:creationId xmlns:p14="http://schemas.microsoft.com/office/powerpoint/2010/main" val="18355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4" y="571500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873829" y="2318657"/>
            <a:ext cx="70376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Ensino Fundamental I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4º ano</a:t>
            </a:r>
            <a: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   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2481943" y="5112844"/>
            <a:ext cx="7935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106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548681"/>
            <a:ext cx="4968552" cy="138699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008" y="2321626"/>
            <a:ext cx="117446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Leia: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 que é um Quiz?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Quiz é o nome dado a um jogo, no qual os jogadores tentam responder corretamente as questões que lhes são colocadas. Em alguns contextos, a palavra também é utilizada como sinônimo de teste informal para a avaliação de aquisição de conhecimentos ou capacidades em ambientes de aprendizagem. (Fonte: Wikipédia).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6255" y="489857"/>
            <a:ext cx="11542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Dicas:</a:t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-Você deverá copiar as perguntas e responder em seu caderno. </a:t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09" y="2929508"/>
            <a:ext cx="5076825" cy="272017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710542" y="5779234"/>
            <a:ext cx="60252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Fonte da imagem: </a:t>
            </a:r>
            <a:r>
              <a:rPr lang="pt-BR" sz="1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https://portal.fiocruz.br/noticia/reciis-abre-submissao-de-artigos-para-dossie-comunicacao-e-meio-ambiente</a:t>
            </a:r>
            <a:endParaRPr lang="pt-BR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8457" y="424543"/>
            <a:ext cx="9993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Abaixo, temos a representação dos principais causadores dos impactos ambientais.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0" y="1255540"/>
            <a:ext cx="10328951" cy="46138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38050" y="5869425"/>
            <a:ext cx="47679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Fonte: </a:t>
            </a:r>
            <a:r>
              <a:rPr lang="pt-BR" sz="1050" dirty="0">
                <a:hlinkClick r:id="rId3"/>
              </a:rPr>
              <a:t>https://henriquecpardini.wixsite.com/meioambiente/estatisticas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3641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ABF03409-4DF1-46AE-B55B-B844C2C131A2}"/>
              </a:ext>
            </a:extLst>
          </p:cNvPr>
          <p:cNvSpPr/>
          <p:nvPr/>
        </p:nvSpPr>
        <p:spPr>
          <a:xfrm>
            <a:off x="1597718" y="4974033"/>
            <a:ext cx="9933222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Aumento das margens dos rios, poluição do ar e alterações climáticas (29%)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5990D39-0E79-4CFD-A192-7ADFF1CE4DA1}"/>
              </a:ext>
            </a:extLst>
          </p:cNvPr>
          <p:cNvSpPr/>
          <p:nvPr/>
        </p:nvSpPr>
        <p:spPr>
          <a:xfrm>
            <a:off x="762724" y="4915310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48" y="651545"/>
            <a:ext cx="2983412" cy="1203301"/>
          </a:xfrm>
        </p:spPr>
      </p:pic>
      <p:sp>
        <p:nvSpPr>
          <p:cNvPr id="2" name="Retângulo de cantos arredondados 1"/>
          <p:cNvSpPr/>
          <p:nvPr/>
        </p:nvSpPr>
        <p:spPr>
          <a:xfrm>
            <a:off x="2526797" y="2569508"/>
            <a:ext cx="7017512" cy="604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prstClr val="black"/>
                </a:solidFill>
              </a:rPr>
              <a:t>1- Quais impactos ambientais são maiores?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42ADD798-930D-4F3A-AC0E-50C8C3AAAC72}"/>
              </a:ext>
            </a:extLst>
          </p:cNvPr>
          <p:cNvSpPr/>
          <p:nvPr/>
        </p:nvSpPr>
        <p:spPr>
          <a:xfrm>
            <a:off x="1349063" y="4083648"/>
            <a:ext cx="8378033" cy="3942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Mineração, agricultura, geração de lixo e desmatamento. (71%)</a:t>
            </a:r>
          </a:p>
          <a:p>
            <a:pPr algn="ctr"/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1D919FD7-FCE7-4086-B886-115051101288}"/>
              </a:ext>
            </a:extLst>
          </p:cNvPr>
          <p:cNvSpPr/>
          <p:nvPr/>
        </p:nvSpPr>
        <p:spPr>
          <a:xfrm>
            <a:off x="762723" y="4113009"/>
            <a:ext cx="454541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62345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4197926" y="4624789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  <a:latin typeface="Lato"/>
              </a:rPr>
              <a:t>71%</a:t>
            </a:r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3213364" y="4595427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4208587" y="3855684"/>
            <a:ext cx="4248939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  <a:latin typeface="Lato"/>
              </a:rPr>
              <a:t>42%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3213364" y="382632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4197926" y="3189907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3213364" y="3152676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4169215" y="5401763"/>
            <a:ext cx="4288311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  <a:latin typeface="Lato"/>
              </a:rPr>
              <a:t>100%</a:t>
            </a:r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3213364" y="536453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19" name="Espaço Reservado para Conteúdo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54" y="815594"/>
            <a:ext cx="2665302" cy="1074998"/>
          </a:xfrm>
        </p:spPr>
      </p:pic>
      <p:sp>
        <p:nvSpPr>
          <p:cNvPr id="3" name="Retângulo de cantos arredondados 2"/>
          <p:cNvSpPr/>
          <p:nvPr/>
        </p:nvSpPr>
        <p:spPr>
          <a:xfrm>
            <a:off x="2026131" y="1858790"/>
            <a:ext cx="8294748" cy="82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>
                <a:solidFill>
                  <a:srgbClr val="000000"/>
                </a:solidFill>
                <a:latin typeface="Helvetica" panose="020B0604020202020204" pitchFamily="34" charset="0"/>
              </a:rPr>
              <a:t>2 – Qual o resultado da soma das duas porcentagens apresentada pelo gráfico? </a:t>
            </a:r>
            <a:endParaRPr lang="pt-BR" dirty="0">
              <a:solidFill>
                <a:prstClr val="black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142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06285" y="522515"/>
            <a:ext cx="9568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Veja o tempo médio de decomposição do lixo na natureza:</a:t>
            </a:r>
          </a:p>
        </p:txBody>
      </p:sp>
      <p:pic>
        <p:nvPicPr>
          <p:cNvPr id="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367" y="1436915"/>
            <a:ext cx="8383911" cy="43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ofessora fica no quadro-negro. | Vetor Prem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91" y="767442"/>
            <a:ext cx="9568223" cy="52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12772" y="1387930"/>
            <a:ext cx="56496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62345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4197926" y="5200331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</a:rPr>
              <a:t>Alumínio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3213364" y="517096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4197926" y="3855684"/>
            <a:ext cx="4248939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Plástico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3213364" y="382632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4197926" y="3189907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</a:rPr>
              <a:t>Papel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3213364" y="3152676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4169215" y="4534554"/>
            <a:ext cx="4288311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</a:rPr>
              <a:t>Vidro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3213364" y="4497322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19" name="Espaço Reservado para Conteúdo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54" y="815594"/>
            <a:ext cx="2665302" cy="1074998"/>
          </a:xfrm>
        </p:spPr>
      </p:pic>
      <p:sp>
        <p:nvSpPr>
          <p:cNvPr id="3" name="Retângulo de cantos arredondados 2"/>
          <p:cNvSpPr/>
          <p:nvPr/>
        </p:nvSpPr>
        <p:spPr>
          <a:xfrm>
            <a:off x="335360" y="2062477"/>
            <a:ext cx="11377263" cy="82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>
                <a:solidFill>
                  <a:prstClr val="black"/>
                </a:solidFill>
                <a:latin typeface="Lato"/>
              </a:rPr>
              <a:t>3 – De acordo com as informações do tempo de decomposição do lixo, na natureza, marque a alternativa que apresenta o material que gasta um tempo maior para se decompor.</a:t>
            </a:r>
          </a:p>
        </p:txBody>
      </p:sp>
    </p:spTree>
    <p:extLst>
      <p:ext uri="{BB962C8B-B14F-4D97-AF65-F5344CB8AC3E}">
        <p14:creationId xmlns:p14="http://schemas.microsoft.com/office/powerpoint/2010/main" val="31966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62345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4197926" y="5200331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</a:rPr>
              <a:t>Mais de 800 anos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3213364" y="517096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4197926" y="3855684"/>
            <a:ext cx="4248939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Mais de 1000 anos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3213364" y="382632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4169215" y="3179715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</a:rPr>
              <a:t>Mais de 1100 anos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3213364" y="3152676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4169215" y="4534554"/>
            <a:ext cx="4288311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</a:rPr>
              <a:t>Mais de 900 anos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3213364" y="4497322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19" name="Espaço Reservado para Conteúdo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54" y="815594"/>
            <a:ext cx="2665302" cy="1074998"/>
          </a:xfrm>
        </p:spPr>
      </p:pic>
      <p:sp>
        <p:nvSpPr>
          <p:cNvPr id="3" name="Retângulo de cantos arredondados 2"/>
          <p:cNvSpPr/>
          <p:nvPr/>
        </p:nvSpPr>
        <p:spPr>
          <a:xfrm>
            <a:off x="335360" y="2062477"/>
            <a:ext cx="11377263" cy="82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>
                <a:solidFill>
                  <a:prstClr val="black"/>
                </a:solidFill>
                <a:latin typeface="Lato"/>
              </a:rPr>
              <a:t>4 – Observando na tabela, quanto tempo o vidro leva a mais que o metal para se decompor?  </a:t>
            </a:r>
          </a:p>
        </p:txBody>
      </p:sp>
    </p:spTree>
    <p:extLst>
      <p:ext uri="{BB962C8B-B14F-4D97-AF65-F5344CB8AC3E}">
        <p14:creationId xmlns:p14="http://schemas.microsoft.com/office/powerpoint/2010/main" val="40428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8758" y="273132"/>
            <a:ext cx="11412187" cy="567046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Sugestões de Jogos: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chemeClr val="tx2"/>
                </a:solidFill>
                <a:hlinkClick r:id="rId2"/>
              </a:rPr>
              <a:t>Copie e cole o link:</a:t>
            </a:r>
          </a:p>
          <a:p>
            <a:pPr marL="0" indent="0">
              <a:buNone/>
            </a:pPr>
            <a:r>
              <a:rPr lang="pt-BR" sz="2000" dirty="0">
                <a:hlinkClick r:id="rId2"/>
              </a:rPr>
              <a:t>https://www.atividadeseducativas.com.br/index.php?procurar_por=meio-ambiente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53" y="1377538"/>
            <a:ext cx="3467595" cy="26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96" y="819333"/>
            <a:ext cx="5661636" cy="45365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60442" y="5411454"/>
            <a:ext cx="80648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hlinkClick r:id="rId3"/>
              </a:rPr>
              <a:t>Fonte da imagem: https://pt-br.facebook.com/pg/%C3%89-hora-de-dar-Tchau-103058219865183/photos/</a:t>
            </a:r>
            <a:endParaRPr lang="pt-BR" sz="105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674" y="1748642"/>
            <a:ext cx="1508167" cy="13389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93226" y="1140031"/>
            <a:ext cx="254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Até a próxima...</a:t>
            </a:r>
          </a:p>
        </p:txBody>
      </p:sp>
    </p:spTree>
    <p:extLst>
      <p:ext uri="{BB962C8B-B14F-4D97-AF65-F5344CB8AC3E}">
        <p14:creationId xmlns:p14="http://schemas.microsoft.com/office/powerpoint/2010/main" val="39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692695"/>
            <a:ext cx="10341904" cy="48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47" y="1224643"/>
            <a:ext cx="4865076" cy="349653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041571" y="1224643"/>
            <a:ext cx="594063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O que é o Meio Ambiente?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 meio ambiente refere-se ao conjunto de fatores físicos, biológicos e químicos que cerca os seres vivos, influenciando-os e sendo influenciado por eles. Pode ser entendido também como o conjunto de condições que permitem abrigar e reger a vida em todas as suas formas - os ecossistemas que existem na Terra.</a:t>
            </a:r>
          </a:p>
          <a:p>
            <a:pPr algn="ctr"/>
            <a:r>
              <a:rPr lang="pt-BR" dirty="0"/>
              <a:t> </a:t>
            </a: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Wikipédia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68547" y="4721661"/>
            <a:ext cx="77963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Fonte da imagem: </a:t>
            </a:r>
            <a:r>
              <a:rPr lang="pt-BR" sz="1050" dirty="0">
                <a:hlinkClick r:id="rId3"/>
              </a:rPr>
              <a:t>https://fia.com.br/blog/meio-ambiente/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157356" y="1420585"/>
            <a:ext cx="47788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Querida aluna e querido aluno:</a:t>
            </a: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Em tempos de pandemia sua vida está bem diferente, não é mesmo? Precisamos ficar em casa, nos  protegendo  e cuidando das  pessoas que amamos.  Para que você continue aprendendo, preparamos um material bem legal,  que você poderá aprender e se divertir.</a:t>
            </a:r>
          </a:p>
        </p:txBody>
      </p:sp>
      <p:pic>
        <p:nvPicPr>
          <p:cNvPr id="8" name="Imagem 7" descr="Mãos de crianças plantando árvore jovem em solo preto juntos como conceito de mundo de salvar Foto Premi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30" y="1292925"/>
            <a:ext cx="5366100" cy="38728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54690" y="5744022"/>
            <a:ext cx="62849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hlinkClick r:id="rId3"/>
              </a:rPr>
              <a:t>https://br.freepik.com/fotos-premium/maos-de-criancas-plantando-arvore-jovem-em-solo-preto-juntos-como-conceito-de-mundo-de-salvar_1770605.htm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140876" y="772787"/>
            <a:ext cx="79644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Algumas dicas importantes para que você tenha uma rotina de estudos: </a:t>
            </a:r>
          </a:p>
          <a:p>
            <a:pPr algn="just"/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-Estude todos os dias um pouquinho.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-Se possível, tenha um lugar silencioso para seus estudos.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-Solicite a ajuda de sua família ou algum adulto. </a:t>
            </a:r>
            <a:endParaRPr lang="pt-BR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-Resolva as atividades de Português e de Matemática com bastante atenção.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-Para ficar cada vez melhor e bem informado, sempre que possível, pratique a leitura de um livro ou outras formas de leitura de seu interesse.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Aproveite esse tempo e cuide do meio ambiente: plante uma árvore, uma flor...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782845" y="641474"/>
            <a:ext cx="5865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    Você sabe o que é um cartaz?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56360" y="1905000"/>
            <a:ext cx="975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cartaz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é um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gênero textual,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marcado especialmente pela função informativa, bem como pela função apelativa. Existe uma série de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gêneros textuais,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utilizados para transmitir mensagens; dentre os diversos existentes, o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cartaz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é um dos mais comuns, pois é frequente nos depararmos com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1881" y="41934"/>
            <a:ext cx="47933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Leia o cartaz abaixo: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650623"/>
            <a:ext cx="5565075" cy="523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86941" y="5978753"/>
            <a:ext cx="8032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Fonte: https://noticiasdeararas.com.br/2020/06/pit-stop-ambiental-ira-arrecadar-produtos-para-animais-abandonados--receber-residuos-eletronicos</a:t>
            </a:r>
            <a:endParaRPr lang="pt-BR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2371" y="391886"/>
            <a:ext cx="8131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Atividade 1.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Responda as perguntas abaixo, em seu caderno.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00842" y="1592215"/>
            <a:ext cx="9851571" cy="44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a) Qual o assunto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desse cartaz? </a:t>
            </a:r>
          </a:p>
          <a:p>
            <a:pPr lvl="0">
              <a:lnSpc>
                <a:spcPct val="20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b) Qual frase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foi escrita de forma destacada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para chamar a atenção do leitor? </a:t>
            </a:r>
          </a:p>
          <a:p>
            <a:pPr lvl="0">
              <a:lnSpc>
                <a:spcPct val="20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c) Quando e onde ocorrerá o evento divulgado? </a:t>
            </a:r>
          </a:p>
          <a:p>
            <a:pPr lvl="0">
              <a:lnSpc>
                <a:spcPct val="20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d) Qual secretaria está promovendo esse evento?</a:t>
            </a:r>
          </a:p>
          <a:p>
            <a:pPr lvl="0">
              <a:lnSpc>
                <a:spcPct val="20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e) Quais produtos serão entregues voluntariamente?</a:t>
            </a:r>
          </a:p>
          <a:p>
            <a:pPr lvl="0">
              <a:lnSpc>
                <a:spcPct val="200000"/>
              </a:lnSpc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f) Quais produtos serão arrecadados?</a:t>
            </a:r>
          </a:p>
        </p:txBody>
      </p:sp>
      <p:sp>
        <p:nvSpPr>
          <p:cNvPr id="4" name="Retângulo 3"/>
          <p:cNvSpPr/>
          <p:nvPr/>
        </p:nvSpPr>
        <p:spPr>
          <a:xfrm rot="16200000">
            <a:off x="9216815" y="2898868"/>
            <a:ext cx="5304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2"/>
              </a:rPr>
              <a:t>Crédito - https://ensinarhoje.com/dia-do-meio-ambiente-atividade-com-folheto</a:t>
            </a:r>
            <a:endParaRPr lang="pt-BR" sz="1200" dirty="0"/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599</TotalTime>
  <Words>799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Helvetica</vt:lpstr>
      <vt:lpstr>Lato</vt:lpstr>
      <vt:lpstr>Segoe Print</vt:lpstr>
      <vt:lpstr>Times New Roman</vt:lpstr>
      <vt:lpstr>Ilustração de Natureza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</vt:lpstr>
      <vt:lpstr>Apresentação do PowerPoint</vt:lpstr>
      <vt:lpstr>                        </vt:lpstr>
      <vt:lpstr>                      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40</cp:revision>
  <dcterms:created xsi:type="dcterms:W3CDTF">2020-07-13T13:22:48Z</dcterms:created>
  <dcterms:modified xsi:type="dcterms:W3CDTF">2020-07-31T13:46:11Z</dcterms:modified>
</cp:coreProperties>
</file>