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3" r:id="rId3"/>
    <p:sldId id="257" r:id="rId4"/>
    <p:sldId id="269" r:id="rId5"/>
    <p:sldId id="287" r:id="rId6"/>
    <p:sldId id="290" r:id="rId7"/>
    <p:sldId id="274" r:id="rId8"/>
    <p:sldId id="278" r:id="rId9"/>
    <p:sldId id="279" r:id="rId10"/>
    <p:sldId id="280" r:id="rId11"/>
    <p:sldId id="285" r:id="rId12"/>
    <p:sldId id="286" r:id="rId13"/>
    <p:sldId id="288" r:id="rId14"/>
    <p:sldId id="289" r:id="rId15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03" autoAdjust="0"/>
    <p:restoredTop sz="94660"/>
  </p:normalViewPr>
  <p:slideViewPr>
    <p:cSldViewPr snapToGrid="0">
      <p:cViewPr varScale="1">
        <p:scale>
          <a:sx n="62" d="100"/>
          <a:sy n="62" d="100"/>
        </p:scale>
        <p:origin x="4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09/01/2016</a:t>
            </a:r>
            <a:endParaRPr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73F7AA83-DE31-4E93-AB07-EF7FB05F6670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09/01/2016</a:t>
            </a:r>
            <a:endParaRPr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Clique para editar o texto Mestre</a:t>
            </a:r>
          </a:p>
          <a:p>
            <a:pPr lvl="1" rtl="0"/>
            <a:r>
              <a:t>Segundo nível</a:t>
            </a:r>
          </a:p>
          <a:p>
            <a:pPr lvl="2" rtl="0"/>
            <a:r>
              <a:t>Terceiro nível</a:t>
            </a:r>
          </a:p>
          <a:p>
            <a:pPr lvl="3" rtl="0"/>
            <a:r>
              <a:t>Quarto nível</a:t>
            </a:r>
          </a:p>
          <a:p>
            <a:pPr lvl="4" rtl="0"/>
            <a:r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935E2820-AFE1-45FA-949E-17BDB534E1DC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Espaço Reservado para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767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Espaço Reservado para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35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Espaço Reservado para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49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Espaço Reservado para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988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/>
            </a:lvl1pPr>
          </a:lstStyle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pt-BR" smtClean="0"/>
              <a:t>Clique para editar o estilo do subtítulo mestre</a:t>
            </a:r>
            <a:endParaRPr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09/01/2016</a:t>
            </a:r>
            <a:endParaRPr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10" name="Espaço Reservado para o Número do Slide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 rtl="0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09/01/2016</a:t>
            </a:r>
            <a:endParaRPr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09/01/2016</a:t>
            </a:r>
            <a:endParaRPr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09/01/2016</a:t>
            </a:r>
            <a:endParaRPr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09/01/2016</a:t>
            </a:r>
            <a:endParaRPr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09/01/2016</a:t>
            </a:r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09/01/2016</a:t>
            </a:r>
            <a:endParaRPr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09/01/2016</a:t>
            </a:r>
            <a:endParaRPr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09/01/2016</a:t>
            </a:r>
            <a:endParaRPr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09/01/2016</a:t>
            </a:r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8" name="Retângulo arredondado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3" name="Espaço Reservado para Imagem 2" descr="Um espaço reservado vazio para adicionar uma imagem. Clique no espaço reservado e selecione a imagem que você deseja adicionar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09/01/2016</a:t>
            </a:r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t-BR"/>
              <a:t>Clique para editar o estilo de título Mestre</a:t>
            </a:r>
            <a:endParaRPr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r>
              <a:rPr lang="en-US"/>
              <a:t>09/01/2016</a:t>
            </a:r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</a:defRPr>
            </a:lvl1pPr>
          </a:lstStyle>
          <a:p>
            <a:pPr rtl="0"/>
            <a:fld id="{8FDBFFB2-86D9-4B8F-A59A-553A60B94BBE}" type="slidenum">
              <a:rPr lang="en-US" smtClean="0"/>
              <a:pPr rtl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arquivos.saude.gov.br/campanhas/combateaedes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ude.gov.br/microcefalia" TargetMode="External"/><Relationship Id="rId2" Type="http://schemas.openxmlformats.org/officeDocument/2006/relationships/hyperlink" Target="https://www.saude.gov.br/saude-de-a-z/combate-ao-aedes" TargetMode="Externa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aude.gov.br/saude-de-a-z/combate-ao-aedes" TargetMode="Externa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aude.gov.br/saude-de-a-z/combate-ao-aedes" TargetMode="Externa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aude.gov.br/saude-de-a-z/combate-ao-aedes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ortalarquivos.saude.gov.br/campanhas/combateaedes/videos/5%20-%20FILME%2030%E2%80%9D%20-%20DENGUE.mp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ude.gov.br/saude-de-a-z/combate-ao-aedes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SaudeMG/photos/a.129234393799326/3142685595787509/?type=3&amp;theater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ortalarquivos.saude.gov.br/campanhas/combateaedes/videos/COMBATA%20O%20MOSQUITO_proxy.mp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arquivos.saude.gov.br/campanhas/combateaedes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arquivos.saude.gov.br/campanhas/combateaedes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92135" y="2000680"/>
            <a:ext cx="7556025" cy="2793906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pt-BR" sz="67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Educação Infantil</a:t>
            </a:r>
            <a:br>
              <a:rPr lang="pt-BR" sz="67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67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67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67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Orientações para família</a:t>
            </a:r>
            <a:endParaRPr lang="pt-BR" sz="4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51270" y="5883001"/>
            <a:ext cx="8342553" cy="838200"/>
          </a:xfrm>
        </p:spPr>
        <p:txBody>
          <a:bodyPr rtlCol="0"/>
          <a:lstStyle/>
          <a:p>
            <a:pPr algn="ctr" rtl="0"/>
            <a:r>
              <a:rPr lang="pt-BR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Secretaria Municipal de Educação e Cultura de Alfenas</a:t>
            </a:r>
          </a:p>
          <a:p>
            <a:pPr algn="ctr" rtl="0"/>
            <a:r>
              <a:rPr lang="pt-BR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pt-BR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m 3" descr="Brasã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268" y="0"/>
            <a:ext cx="1398561" cy="1546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504261"/>
          </a:xfrm>
          <a:prstGeom prst="rect">
            <a:avLst/>
          </a:prstGeom>
        </p:spPr>
      </p:pic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591993" y="6504261"/>
            <a:ext cx="7596447" cy="353739"/>
          </a:xfrm>
        </p:spPr>
        <p:txBody>
          <a:bodyPr/>
          <a:lstStyle/>
          <a:p>
            <a:r>
              <a:rPr lang="pt-BR" dirty="0">
                <a:hlinkClick r:id="rId3"/>
              </a:rPr>
              <a:t>http://portalarquivos.saude.gov.br/campanhas/combateaedes/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7232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34440" y="2301240"/>
            <a:ext cx="10740044" cy="4343400"/>
          </a:xfrm>
        </p:spPr>
        <p:txBody>
          <a:bodyPr>
            <a:normAutofit fontScale="55000" lnSpcReduction="20000"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tabLst>
                <a:tab pos="457200" algn="l"/>
              </a:tabLst>
            </a:pPr>
            <a:r>
              <a:rPr lang="pt-BR" altLang="pt-BR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pt-BR" altLang="pt-BR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Char char="•"/>
              <a:tabLst>
                <a:tab pos="457200" algn="l"/>
              </a:tabLst>
            </a:pPr>
            <a:r>
              <a:rPr lang="pt-BR" altLang="pt-BR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Adoção de medidas que eliminem a presença de mosquitos transmissores de doenças e seus criadouros (retirar recipientes que tenham água parada e cobrir adequadamente locais de armazenamento de água);</a:t>
            </a:r>
            <a:endParaRPr lang="pt-BR" altLang="pt-BR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Char char="•"/>
              <a:tabLst>
                <a:tab pos="457200" algn="l"/>
              </a:tabLst>
            </a:pPr>
            <a:r>
              <a:rPr lang="pt-BR" altLang="pt-BR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Proteção contra mosquitos, com portas e janelas fechadas ou teladas;</a:t>
            </a:r>
            <a:endParaRPr lang="pt-BR" altLang="pt-BR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Char char="•"/>
              <a:tabLst>
                <a:tab pos="457200" algn="l"/>
              </a:tabLst>
            </a:pPr>
            <a:r>
              <a:rPr lang="pt-BR" altLang="pt-BR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Uso de calça e camisa de manga comprida e com cores claras;</a:t>
            </a:r>
            <a:endParaRPr lang="pt-BR" altLang="pt-BR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Char char="•"/>
              <a:tabLst>
                <a:tab pos="457200" algn="l"/>
              </a:tabLst>
            </a:pPr>
            <a:r>
              <a:rPr lang="pt-BR" altLang="pt-BR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Denúncia de locais com focos do mosquito à prefeitura;</a:t>
            </a:r>
            <a:endParaRPr lang="pt-BR" altLang="pt-BR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Char char="•"/>
              <a:tabLst>
                <a:tab pos="457200" algn="l"/>
              </a:tabLst>
            </a:pPr>
            <a:r>
              <a:rPr lang="pt-BR" altLang="pt-BR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Mosquiteiros proporcionam boa proteção pra aqueles que dormem durante o dia (por exemplo: bebês, pessoas acamadas e trabalhadores noturnos);</a:t>
            </a:r>
            <a:endParaRPr lang="pt-BR" altLang="pt-BR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Char char="•"/>
              <a:tabLst>
                <a:tab pos="457200" algn="l"/>
              </a:tabLst>
            </a:pPr>
            <a:r>
              <a:rPr lang="pt-BR" altLang="pt-BR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Uso de repelentes indicados para gestantes.</a:t>
            </a:r>
            <a:endParaRPr lang="pt-BR" altLang="pt-BR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tabLst>
                <a:tab pos="457200" algn="l"/>
              </a:tabLst>
            </a:pPr>
            <a:endParaRPr lang="pt-BR" altLang="pt-BR" sz="3600" dirty="0">
              <a:latin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101638" y="6512330"/>
            <a:ext cx="6166859" cy="1131813"/>
          </a:xfrm>
        </p:spPr>
        <p:txBody>
          <a:bodyPr/>
          <a:lstStyle/>
          <a:p>
            <a:r>
              <a:rPr lang="pt-BR" dirty="0">
                <a:hlinkClick r:id="rId2"/>
              </a:rPr>
              <a:t>https://</a:t>
            </a:r>
            <a:r>
              <a:rPr lang="pt-BR" dirty="0" smtClean="0">
                <a:hlinkClick r:id="rId2"/>
              </a:rPr>
              <a:t>www.saude.gov.br/saude-de-a-z/combate-ao-aedes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137160" y="426720"/>
            <a:ext cx="11837324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pt-BR" altLang="pt-BR" sz="28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Atenção Gestante!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pt-BR" altLang="pt-BR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pt-BR" alt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A preocupação com o mosquito Aedes Aegypti, que transmite a dengue, a febre </a:t>
            </a:r>
            <a:r>
              <a:rPr lang="pt-BR" altLang="pt-BR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chikungunya</a:t>
            </a:r>
            <a:r>
              <a:rPr lang="pt-BR" alt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também o vírus </a:t>
            </a:r>
            <a:r>
              <a:rPr lang="pt-BR" altLang="pt-BR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Zika</a:t>
            </a:r>
            <a:r>
              <a:rPr lang="pt-BR" alt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aumentou. </a:t>
            </a:r>
            <a:r>
              <a:rPr lang="pt-BR" altLang="pt-BR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alt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Ministério da Saúde está investigando o nascimento de bebês com </a:t>
            </a:r>
            <a:r>
              <a:rPr lang="pt-BR" altLang="pt-BR" dirty="0">
                <a:solidFill>
                  <a:srgbClr val="1E68D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microcefalia</a:t>
            </a:r>
            <a:r>
              <a:rPr lang="pt-BR" alt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relacionada ao vírus </a:t>
            </a:r>
            <a:r>
              <a:rPr lang="pt-BR" altLang="pt-BR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Zika</a:t>
            </a:r>
            <a:r>
              <a:rPr lang="pt-BR" alt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pt-BR" alt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Por isso, alguns cuidados, que já devem fazer parte da rotina da população, precisam ser </a:t>
            </a:r>
            <a:r>
              <a:rPr lang="pt-BR" altLang="pt-BR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aumentados. São eles:</a:t>
            </a:r>
            <a:endParaRPr lang="pt-BR" altLang="pt-BR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5806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1432" y="1608306"/>
            <a:ext cx="10775372" cy="4800600"/>
          </a:xfrm>
        </p:spPr>
        <p:txBody>
          <a:bodyPr>
            <a:normAutofit/>
          </a:bodyPr>
          <a:lstStyle/>
          <a:p>
            <a:pPr marL="45720" indent="0" fontAlgn="base">
              <a:buNone/>
            </a:pPr>
            <a:endParaRPr lang="pt-BR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Como </a:t>
            </a:r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 há </a:t>
            </a:r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evidências científicas </a:t>
            </a:r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 </a:t>
            </a:r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demonstrem </a:t>
            </a:r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transmissão do vírus </a:t>
            </a:r>
            <a:r>
              <a:rPr lang="pt-BR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Zika</a:t>
            </a:r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pelo leite materno, o Ministério da Saúde recomenda que seja mantido o aleitamento materno contínuo até os dois anos ou mais, sendo exclusivo nos primeiros seis meses de </a:t>
            </a:r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vida</a:t>
            </a:r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pt-BR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aleitamento materno é a estratégia isolada que mais previne mortes infantis, além de promover a saúde física, mental e psíquica da criança e da mulher que amamenta. 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08963" y="6501318"/>
            <a:ext cx="6790313" cy="1131813"/>
          </a:xfrm>
        </p:spPr>
        <p:txBody>
          <a:bodyPr/>
          <a:lstStyle/>
          <a:p>
            <a:r>
              <a:rPr lang="pt-BR" dirty="0">
                <a:hlinkClick r:id="rId2"/>
              </a:rPr>
              <a:t>https://www.saude.gov.br/saude-de-a-z/combate-ao-aedes</a:t>
            </a:r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1512022" y="274320"/>
            <a:ext cx="8592098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" indent="0" algn="ctr" fontAlgn="base">
              <a:buNone/>
            </a:pPr>
            <a:r>
              <a:rPr lang="pt-BR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Sobre o aleitamento </a:t>
            </a:r>
            <a:r>
              <a:rPr lang="pt-BR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materno: </a:t>
            </a:r>
            <a:r>
              <a:rPr lang="pt-BR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 o Ministério da Saúde recomenda?</a:t>
            </a:r>
          </a:p>
        </p:txBody>
      </p:sp>
    </p:spTree>
    <p:extLst>
      <p:ext uri="{BB962C8B-B14F-4D97-AF65-F5344CB8AC3E}">
        <p14:creationId xmlns:p14="http://schemas.microsoft.com/office/powerpoint/2010/main" val="140365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970020" y="6546376"/>
            <a:ext cx="6187641" cy="1131813"/>
          </a:xfrm>
        </p:spPr>
        <p:txBody>
          <a:bodyPr/>
          <a:lstStyle/>
          <a:p>
            <a:r>
              <a:rPr lang="pt-BR" dirty="0">
                <a:hlinkClick r:id="rId2"/>
              </a:rPr>
              <a:t>https://www.saude.gov.br/saude-de-a-z/combate-ao-aedes</a:t>
            </a:r>
            <a:endParaRPr lang="pt-BR" dirty="0"/>
          </a:p>
          <a:p>
            <a:endParaRPr lang="pt-BR" dirty="0"/>
          </a:p>
        </p:txBody>
      </p:sp>
      <p:sp>
        <p:nvSpPr>
          <p:cNvPr id="6" name="Pergaminho horizontal 5"/>
          <p:cNvSpPr/>
          <p:nvPr/>
        </p:nvSpPr>
        <p:spPr>
          <a:xfrm>
            <a:off x="1249680" y="182880"/>
            <a:ext cx="10363200" cy="636349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" indent="0" fontAlgn="base">
              <a:buNone/>
            </a:pPr>
            <a:r>
              <a:rPr lang="pt-BR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Aedes Aegypti pode sobreviver e transmitir doenças em qualquer época do ano</a:t>
            </a:r>
            <a:r>
              <a:rPr lang="pt-BR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" indent="0" fontAlgn="base">
              <a:buNone/>
            </a:pPr>
            <a:endParaRPr lang="pt-BR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pt-B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Sim, o mosquito sobrevive e pode transmitir </a:t>
            </a:r>
            <a:r>
              <a:rPr lang="pt-BR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arboviroses</a:t>
            </a:r>
            <a:r>
              <a:rPr lang="pt-B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qualquer época do ano. Porém, o aumento do número de casos ocorre nos meses mais quentes e chuvosos pela maior eclosão de larvas, maior disponibilidade de pequenas ou médias acumulações de água nos criadouros diversos e aumento do número de mosquitos adultos.</a:t>
            </a:r>
            <a:endParaRPr lang="pt-BR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945380" y="1066800"/>
            <a:ext cx="2651760" cy="5638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" indent="0" algn="ctr" fontAlgn="base">
              <a:buNone/>
            </a:pPr>
            <a:r>
              <a:rPr lang="pt-B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Perguntas e respostas</a:t>
            </a:r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pt-BR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96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044143" y="6507480"/>
            <a:ext cx="6208422" cy="1131813"/>
          </a:xfrm>
        </p:spPr>
        <p:txBody>
          <a:bodyPr/>
          <a:lstStyle/>
          <a:p>
            <a:r>
              <a:rPr lang="pt-BR" dirty="0">
                <a:hlinkClick r:id="rId2"/>
              </a:rPr>
              <a:t>https://www.saude.gov.br/saude-de-a-z/combate-ao-aedes</a:t>
            </a:r>
            <a:endParaRPr lang="pt-BR" dirty="0"/>
          </a:p>
          <a:p>
            <a:endParaRPr lang="pt-BR" dirty="0"/>
          </a:p>
        </p:txBody>
      </p:sp>
      <p:sp>
        <p:nvSpPr>
          <p:cNvPr id="5" name="Pergaminho horizontal 4"/>
          <p:cNvSpPr/>
          <p:nvPr/>
        </p:nvSpPr>
        <p:spPr>
          <a:xfrm>
            <a:off x="1264920" y="30480"/>
            <a:ext cx="10302240" cy="664464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" indent="0" fontAlgn="base">
              <a:buNone/>
            </a:pPr>
            <a:endParaRPr lang="pt-BR" sz="2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fontAlgn="base">
              <a:buNone/>
            </a:pPr>
            <a:r>
              <a:rPr lang="pt-BR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mosquito </a:t>
            </a:r>
            <a:r>
              <a:rPr lang="pt-BR" sz="20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Aedes Aegypti</a:t>
            </a:r>
            <a:r>
              <a:rPr lang="pt-BR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só pica de dia</a:t>
            </a:r>
            <a:r>
              <a:rPr lang="pt-BR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" indent="0" fontAlgn="base">
              <a:buNone/>
            </a:pPr>
            <a:endParaRPr lang="pt-BR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pt-B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 </a:t>
            </a:r>
            <a:r>
              <a:rPr lang="pt-BR" sz="2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Aedes aegypti</a:t>
            </a:r>
            <a:r>
              <a:rPr lang="pt-B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tem hábitos diurnos, no interior da residência ele pode ser encontrado, preferencialmente, em locais sombreados e escuros, como por exemplo, atrás da geladeira, atrás das cortinas, atrás do </a:t>
            </a:r>
            <a:r>
              <a:rPr lang="pt-BR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guarda-roupa; </a:t>
            </a:r>
          </a:p>
          <a:p>
            <a:pPr algn="just" fontAlgn="base"/>
            <a:endParaRPr lang="pt-BR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pt-B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 </a:t>
            </a:r>
            <a:r>
              <a:rPr lang="pt-BR" sz="2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Aedes </a:t>
            </a:r>
            <a:r>
              <a:rPr lang="pt-B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pode se alimentar de sangue humano durante o dia inteiro. O cidadão deve arejar a casa, abrir as janelas, ventilar o ambiente, pois o inseto tem fotofobia - aversão à luz -. Assim, recomenda-se manter a casa diariamente arejada e clareada.</a:t>
            </a:r>
          </a:p>
          <a:p>
            <a:pPr algn="just" fontAlgn="base"/>
            <a:endParaRPr lang="pt-BR" sz="2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pt-BR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Mas, atenção: se existir algum espécime do vetor dentro de casa, em que o morador passe o dia inteiro fora e inexistir fonte de alimentação, pode ocorrer do </a:t>
            </a:r>
            <a:r>
              <a:rPr lang="pt-BR" sz="2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Aedes aegypti</a:t>
            </a:r>
            <a:r>
              <a:rPr lang="pt-B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picar no período da noite. </a:t>
            </a:r>
          </a:p>
          <a:p>
            <a:pPr algn="just" fontAlgn="base"/>
            <a:r>
              <a:rPr lang="pt-B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 é um mosquito inteiramente adaptado e adaptável ao meio urbano. Comumente, ele pica durante o dia, mas dependendo da necessidade e do ambiente, ele pode picar a noite também.</a:t>
            </a:r>
          </a:p>
          <a:p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98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1" y="142839"/>
            <a:ext cx="7898925" cy="5678841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0" y="6627167"/>
            <a:ext cx="1143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pt-BR" sz="12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https://portalarquivos.saude.gov.br/campanhas/combateaedes/videos/5%20%20FILME%2030%E2%80%9D%20-%20DENGUE.mp4</a:t>
            </a:r>
            <a:r>
              <a:rPr lang="pt-B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&lt;&lt;acessoem22/06&gt;&gt;</a:t>
            </a:r>
          </a:p>
          <a:p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46015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5929" y="446810"/>
            <a:ext cx="11310357" cy="496372"/>
          </a:xfrm>
        </p:spPr>
        <p:txBody>
          <a:bodyPr rtlCol="0">
            <a:noAutofit/>
          </a:bodyPr>
          <a:lstStyle/>
          <a:p>
            <a:pPr algn="ctr"/>
            <a:r>
              <a:rPr lang="pt-BR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3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3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3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Olá família! Vamos conversar sobre a </a:t>
            </a:r>
            <a:r>
              <a:rPr lang="pt-BR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dengue?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74520" y="1070264"/>
            <a:ext cx="9779029" cy="5029200"/>
          </a:xfrm>
        </p:spPr>
        <p:txBody>
          <a:bodyPr rtlCol="0">
            <a:noAutofit/>
          </a:bodyPr>
          <a:lstStyle/>
          <a:p>
            <a:pPr marL="45720" indent="0" fontAlgn="base">
              <a:buNone/>
            </a:pPr>
            <a:r>
              <a:rPr lang="pt-BR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 </a:t>
            </a:r>
            <a:r>
              <a:rPr lang="pt-BR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fazer para combater o mosquito </a:t>
            </a:r>
            <a:r>
              <a:rPr lang="pt-BR" sz="22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Aedes Aegypti</a:t>
            </a:r>
            <a:r>
              <a:rPr lang="pt-BR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pt-BR" sz="2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fontAlgn="base">
              <a:buNone/>
            </a:pPr>
            <a:r>
              <a:rPr lang="pt-BR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principal </a:t>
            </a:r>
            <a:r>
              <a:rPr lang="pt-BR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ação </a:t>
            </a:r>
            <a:r>
              <a:rPr lang="pt-BR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 se informar, conscientizar e evitar água parada em qualquer local em que ela possa se acumular, em qualquer época do ano</a:t>
            </a:r>
            <a:r>
              <a:rPr lang="pt-BR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 fontAlgn="base">
              <a:buNone/>
            </a:pPr>
            <a:endParaRPr lang="pt-BR" sz="1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r>
              <a:rPr lang="pt-BR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Manter </a:t>
            </a:r>
            <a:r>
              <a:rPr lang="pt-BR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bem tampado tonéis, caixas e barris de água;</a:t>
            </a:r>
          </a:p>
          <a:p>
            <a:pPr lvl="0" fontAlgn="base"/>
            <a:r>
              <a:rPr lang="pt-BR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Lavar semanalmente com água e sabão tanques utilizados para armazenar água;</a:t>
            </a:r>
          </a:p>
          <a:p>
            <a:pPr lvl="0" fontAlgn="base"/>
            <a:r>
              <a:rPr lang="pt-BR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Manter caixas d’agua bem fechadas;</a:t>
            </a:r>
          </a:p>
          <a:p>
            <a:pPr lvl="0" fontAlgn="base"/>
            <a:r>
              <a:rPr lang="pt-BR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Remover galhos e folhas de calhas;</a:t>
            </a:r>
          </a:p>
          <a:p>
            <a:pPr lvl="0" fontAlgn="base"/>
            <a:r>
              <a:rPr lang="pt-BR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 deixar água acumulada sobre a laje;</a:t>
            </a:r>
          </a:p>
          <a:p>
            <a:pPr lvl="0" fontAlgn="base"/>
            <a:r>
              <a:rPr lang="pt-BR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Encher pratinhos de vasos com areia </a:t>
            </a:r>
            <a:r>
              <a:rPr lang="pt-BR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até </a:t>
            </a:r>
            <a:r>
              <a:rPr lang="pt-BR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borda ou lavá-los uma vez por semana;</a:t>
            </a:r>
          </a:p>
          <a:p>
            <a:pPr lvl="0" fontAlgn="base"/>
            <a:r>
              <a:rPr lang="pt-BR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Trocar água dos vasos e plantas aquáticas uma vez por semana;</a:t>
            </a:r>
          </a:p>
          <a:p>
            <a:pPr marL="45720" indent="0" rtl="0">
              <a:buNone/>
            </a:pPr>
            <a:endParaRPr lang="pt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026920" y="2316480"/>
            <a:ext cx="562356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" indent="0" fontAlgn="base">
              <a:buNone/>
            </a:pPr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Medidas de prevenção e combate ao </a:t>
            </a:r>
            <a:r>
              <a:rPr lang="pt-BR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Aedes Aegypti</a:t>
            </a:r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são:</a:t>
            </a:r>
            <a:endParaRPr lang="pt-BR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92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ço Reservado para Conteúdo 2"/>
          <p:cNvSpPr txBox="1">
            <a:spLocks/>
          </p:cNvSpPr>
          <p:nvPr/>
        </p:nvSpPr>
        <p:spPr>
          <a:xfrm>
            <a:off x="6995532" y="441434"/>
            <a:ext cx="4166454" cy="1308538"/>
          </a:xfrm>
          <a:prstGeom prst="rect">
            <a:avLst/>
          </a:prstGeom>
        </p:spPr>
        <p:txBody>
          <a:bodyPr rtlCol="0"/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2075410" y="441434"/>
            <a:ext cx="8979895" cy="5008418"/>
          </a:xfrm>
        </p:spPr>
        <p:txBody>
          <a:bodyPr>
            <a:normAutofit fontScale="25000" lnSpcReduction="20000"/>
          </a:bodyPr>
          <a:lstStyle/>
          <a:p>
            <a:pPr lvl="0" fontAlgn="base"/>
            <a:r>
              <a:rPr lang="pt-BR" sz="8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Colocar lixos em sacos plásticos em lixeiras fechadas;</a:t>
            </a:r>
          </a:p>
          <a:p>
            <a:pPr lvl="0" fontAlgn="base"/>
            <a:r>
              <a:rPr lang="pt-BR" sz="8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Fechar bem os sacos de lixo e não deixar ao alcance de animais;</a:t>
            </a:r>
          </a:p>
          <a:p>
            <a:pPr lvl="0" fontAlgn="base"/>
            <a:r>
              <a:rPr lang="pt-BR" sz="8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Manter garrafas de vidro e latinhas de boca para baixo;</a:t>
            </a:r>
          </a:p>
          <a:p>
            <a:pPr lvl="0" fontAlgn="base"/>
            <a:r>
              <a:rPr lang="pt-BR" sz="8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Acondicionar pneus em locais cobertos;</a:t>
            </a:r>
          </a:p>
          <a:p>
            <a:pPr lvl="0" fontAlgn="base"/>
            <a:r>
              <a:rPr lang="pt-BR" sz="8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Fazer sempre manutenção de piscinas;</a:t>
            </a:r>
          </a:p>
          <a:p>
            <a:pPr lvl="0" fontAlgn="base"/>
            <a:r>
              <a:rPr lang="pt-BR" sz="8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Tampar ralos;</a:t>
            </a:r>
          </a:p>
          <a:p>
            <a:pPr lvl="0" fontAlgn="base"/>
            <a:r>
              <a:rPr lang="pt-BR" sz="8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Colocar areia nos cacos de vidro de muros ou cimento;</a:t>
            </a:r>
          </a:p>
          <a:p>
            <a:pPr lvl="0" fontAlgn="base"/>
            <a:r>
              <a:rPr lang="pt-BR" sz="8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 deixar água acumulada em folhas secas e tampinhas de garrafas;</a:t>
            </a:r>
          </a:p>
          <a:p>
            <a:pPr lvl="0" fontAlgn="base"/>
            <a:r>
              <a:rPr lang="pt-BR" sz="8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Vasos sanitários externos devem ser tampados e verificados semanalmente;</a:t>
            </a:r>
          </a:p>
          <a:p>
            <a:pPr lvl="0" fontAlgn="base"/>
            <a:r>
              <a:rPr lang="pt-BR" sz="8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Limpar sempre a bandeja do ar condicionado;</a:t>
            </a:r>
          </a:p>
          <a:p>
            <a:pPr lvl="0" fontAlgn="base"/>
            <a:r>
              <a:rPr lang="pt-BR" sz="8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Lonas para cobrir materiais de construção devem estar sempre bem esticadas para não acumular água;</a:t>
            </a:r>
          </a:p>
          <a:p>
            <a:pPr lvl="0" fontAlgn="base"/>
            <a:r>
              <a:rPr lang="pt-BR" sz="8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Catar sacos plásticos e lixo do quintal.</a:t>
            </a:r>
          </a:p>
          <a:p>
            <a:pPr marL="45720" indent="0">
              <a:buNone/>
            </a:pPr>
            <a:endParaRPr lang="pt-BR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6616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ombate ao Aedes Aegypti: ciclo do mosquito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093" y="225333"/>
            <a:ext cx="5946867" cy="594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0" y="6581001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200" dirty="0">
                <a:hlinkClick r:id="rId3"/>
              </a:rPr>
              <a:t>https://www.saude.gov.br/saude-de-a-z/combate-ao-aedes</a:t>
            </a:r>
            <a:endParaRPr lang="pt-BR" sz="1200" dirty="0"/>
          </a:p>
        </p:txBody>
      </p:sp>
      <p:sp>
        <p:nvSpPr>
          <p:cNvPr id="3" name="Ondulado 2"/>
          <p:cNvSpPr/>
          <p:nvPr/>
        </p:nvSpPr>
        <p:spPr>
          <a:xfrm rot="20261628">
            <a:off x="786486" y="1530704"/>
            <a:ext cx="3532426" cy="1217146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CICLO DO MOSQUITO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71570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364227" y="87730"/>
            <a:ext cx="7221733" cy="677027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 rot="16200000" flipV="1">
            <a:off x="8669211" y="3242032"/>
            <a:ext cx="65839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hlinkClick r:id="rId3"/>
              </a:rPr>
              <a:t>https://www.facebook.com/SaudeMG/photos/a.129234393799326/3142685595787509/?</a:t>
            </a:r>
            <a:r>
              <a:rPr lang="pt-BR" sz="1200" dirty="0" smtClean="0">
                <a:hlinkClick r:id="rId3"/>
              </a:rPr>
              <a:t>type=3&amp;theater</a:t>
            </a:r>
            <a:r>
              <a:rPr lang="pt-BR" sz="1200" dirty="0" smtClean="0"/>
              <a:t> </a:t>
            </a:r>
            <a:r>
              <a:rPr lang="pt-BR" sz="1100" dirty="0" smtClean="0"/>
              <a:t>&lt;&lt;ACESSOEM22/06&gt;&gt;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206689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ço Reservado para Conteúdo 2"/>
          <p:cNvSpPr txBox="1">
            <a:spLocks/>
          </p:cNvSpPr>
          <p:nvPr/>
        </p:nvSpPr>
        <p:spPr>
          <a:xfrm>
            <a:off x="6995532" y="441434"/>
            <a:ext cx="4166454" cy="1308538"/>
          </a:xfrm>
          <a:prstGeom prst="rect">
            <a:avLst/>
          </a:prstGeom>
        </p:spPr>
        <p:txBody>
          <a:bodyPr rtlCol="0"/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2182091" y="706582"/>
            <a:ext cx="7967750" cy="500841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pt-BR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endParaRPr lang="pt-BR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pt-BR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Acesse aqui:</a:t>
            </a:r>
          </a:p>
          <a:p>
            <a:pPr marL="45720" indent="0" algn="ctr">
              <a:buNone/>
            </a:pPr>
            <a:endParaRPr lang="pt-BR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r">
              <a:buNone/>
            </a:pPr>
            <a:r>
              <a:rPr lang="pt-BR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&lt;&lt;</a:t>
            </a:r>
            <a:r>
              <a:rPr lang="pt-BR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acessoem22/06&gt;&gt;</a:t>
            </a:r>
          </a:p>
          <a:p>
            <a:endParaRPr lang="pt-BR" sz="1400" dirty="0"/>
          </a:p>
          <a:p>
            <a:pPr marL="45720" indent="0">
              <a:buNone/>
            </a:pPr>
            <a:endParaRPr lang="pt-BR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80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8960" y="1236948"/>
            <a:ext cx="6814069" cy="2804686"/>
          </a:xfrm>
          <a:prstGeom prst="rect">
            <a:avLst/>
          </a:prstGeom>
        </p:spPr>
      </p:pic>
      <p:sp>
        <p:nvSpPr>
          <p:cNvPr id="2" name="Retângulo de cantos arredondados 1"/>
          <p:cNvSpPr/>
          <p:nvPr/>
        </p:nvSpPr>
        <p:spPr>
          <a:xfrm>
            <a:off x="3330834" y="240245"/>
            <a:ext cx="6370320" cy="7315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" indent="0" algn="ctr">
              <a:buNone/>
            </a:pPr>
            <a:r>
              <a:rPr lang="pt-BR" sz="2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Vamos conhecer os sintomas da dengue?</a:t>
            </a:r>
            <a:endParaRPr lang="pt-BR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057400" y="4572000"/>
            <a:ext cx="8092440" cy="4724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https://portalarquivos.saude.gov.br/campanhas/combateaedes/videos/COMBATA%20O%20MOSQUITO_proxy.mp4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87311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61654" y="278542"/>
            <a:ext cx="2743201" cy="600805"/>
          </a:xfrm>
        </p:spPr>
        <p:txBody>
          <a:bodyPr>
            <a:noAutofit/>
          </a:bodyPr>
          <a:lstStyle/>
          <a:p>
            <a:r>
              <a:rPr lang="pt-B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DENGUE </a:t>
            </a:r>
            <a:endParaRPr lang="pt-B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627373"/>
          </a:xfrm>
          <a:prstGeom prst="rect">
            <a:avLst/>
          </a:prstGeom>
        </p:spPr>
      </p:pic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928052" y="6627373"/>
            <a:ext cx="11263948" cy="461253"/>
          </a:xfrm>
        </p:spPr>
        <p:txBody>
          <a:bodyPr/>
          <a:lstStyle/>
          <a:p>
            <a:pPr algn="r"/>
            <a:r>
              <a:rPr lang="pt-BR" dirty="0">
                <a:hlinkClick r:id="rId3"/>
              </a:rPr>
              <a:t>http://portalarquivos.saude.gov.br/campanhas/combateaedes/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5018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1" cy="6673987"/>
          </a:xfrm>
          <a:prstGeom prst="rect">
            <a:avLst/>
          </a:prstGeom>
        </p:spPr>
      </p:pic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578238" y="6651679"/>
            <a:ext cx="5613762" cy="412641"/>
          </a:xfrm>
        </p:spPr>
        <p:txBody>
          <a:bodyPr/>
          <a:lstStyle/>
          <a:p>
            <a:r>
              <a:rPr lang="pt-BR" dirty="0">
                <a:hlinkClick r:id="rId3"/>
              </a:rPr>
              <a:t>http://portalarquivos.saude.gov.br/campanhas/combateaedes/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4924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ianças Brincando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236_TF03461883" id="{6449B3C5-2203-4501-962E-68B0116A1444}" vid="{0DA8D797-226C-44FE-AE98-F105D6E93FD8}"/>
    </a:ext>
  </a:extLst>
</a:theme>
</file>

<file path=ppt/theme/theme2.xml><?xml version="1.0" encoding="utf-8"?>
<a:theme xmlns:a="http://schemas.openxmlformats.org/drawingml/2006/main" name="Tema do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 de apresentação de educação com crianças brincando (ilustração com quadrinhos, widescreen)</Template>
  <TotalTime>1107</TotalTime>
  <Words>373</Words>
  <Application>Microsoft Office PowerPoint</Application>
  <PresentationFormat>Widescreen</PresentationFormat>
  <Paragraphs>86</Paragraphs>
  <Slides>14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Euphemia</vt:lpstr>
      <vt:lpstr>Times New Roman</vt:lpstr>
      <vt:lpstr>Wingdings</vt:lpstr>
      <vt:lpstr>Crianças Brincando 16X9</vt:lpstr>
      <vt:lpstr>Educação Infantil  Orientações para família</vt:lpstr>
      <vt:lpstr>Apresentação do PowerPoint</vt:lpstr>
      <vt:lpstr>         Olá família! Vamos conversar sobre a dengue?</vt:lpstr>
      <vt:lpstr>Apresentação do PowerPoint</vt:lpstr>
      <vt:lpstr>Apresentação do PowerPoint</vt:lpstr>
      <vt:lpstr>Apresentação do PowerPoint</vt:lpstr>
      <vt:lpstr>Apresentação do PowerPoint</vt:lpstr>
      <vt:lpstr>DENGUE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Layout do Título</dc:title>
  <dc:creator>smec01</dc:creator>
  <cp:lastModifiedBy>smec01</cp:lastModifiedBy>
  <cp:revision>144</cp:revision>
  <dcterms:created xsi:type="dcterms:W3CDTF">2020-06-15T16:38:06Z</dcterms:created>
  <dcterms:modified xsi:type="dcterms:W3CDTF">2020-06-24T14:12:44Z</dcterms:modified>
</cp:coreProperties>
</file>