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7" r:id="rId5"/>
    <p:sldId id="265" r:id="rId6"/>
    <p:sldId id="258" r:id="rId7"/>
    <p:sldId id="269" r:id="rId8"/>
    <p:sldId id="270" r:id="rId9"/>
    <p:sldId id="276" r:id="rId10"/>
    <p:sldId id="271" r:id="rId11"/>
    <p:sldId id="277" r:id="rId12"/>
    <p:sldId id="272" r:id="rId13"/>
    <p:sldId id="283" r:id="rId14"/>
    <p:sldId id="273" r:id="rId15"/>
    <p:sldId id="279" r:id="rId16"/>
    <p:sldId id="274" r:id="rId17"/>
    <p:sldId id="284" r:id="rId18"/>
    <p:sldId id="281" r:id="rId19"/>
    <p:sldId id="282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>
      <p:cViewPr varScale="1">
        <p:scale>
          <a:sx n="61" d="100"/>
          <a:sy n="61" d="100"/>
        </p:scale>
        <p:origin x="66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3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988597-0D2B-4D9B-875C-C07C90A297DA}" type="datetime1">
              <a:rPr lang="pt-BR" smtClean="0"/>
              <a:t>10/07/2020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8DDA0-C85B-4FC8-9EC9-8CAFA2783410}" type="datetime1">
              <a:rPr lang="pt-BR" smtClean="0"/>
              <a:pPr/>
              <a:t>10/07/2020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395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487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NOTA: Para alterar as imagens no slide, selecione e exclua uma imagem. Em seguida, clique no ícone Inserir Imagem no espaço reservado para inserir sua própria imagem.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89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720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9994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103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533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3810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718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Espaço Reservado para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8" name="Forma Liv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9" name="Espaço Reservado para Imagem 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Forma Liv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1" name="Espaço Reservado para Imagem 1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Forma Liv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Forma Liv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1" name="Espaço Reservado para Imagem 2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EE913-EB6C-49FE-896A-DC5C09AC5099}" type="datetime1">
              <a:rPr lang="pt-BR" noProof="0" smtClean="0"/>
              <a:t>10/07/2020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5F3E-783B-4EC3-B97B-7E802FFC7948}" type="datetime1">
              <a:rPr lang="pt-BR" noProof="0" smtClean="0"/>
              <a:t>10/07/2020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60A32-2AE6-465A-9F55-1C7E94995FDA}" type="datetime1">
              <a:rPr lang="pt-BR" noProof="0" smtClean="0"/>
              <a:t>10/07/2020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32CF8E-4A55-4E41-BAED-3495281D7486}" type="datetime1">
              <a:rPr lang="pt-BR" noProof="0" smtClean="0"/>
              <a:t>10/07/2020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17D8D7-0AF7-4111-9E6A-8C12A2F2113A}" type="datetime1">
              <a:rPr lang="pt-BR" noProof="0" smtClean="0"/>
              <a:t>10/07/2020</a:t>
            </a:fld>
            <a:endParaRPr lang="pt-BR" noProof="0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AB14AD-F6C2-4D44-8E9D-36AB0134B210}" type="datetime1">
              <a:rPr lang="pt-BR" noProof="0" smtClean="0"/>
              <a:t>10/07/2020</a:t>
            </a:fld>
            <a:endParaRPr lang="pt-BR" noProof="0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A9F91-49DE-438C-8D21-EB10724BBB87}" type="datetime1">
              <a:rPr lang="pt-BR" noProof="0" smtClean="0"/>
              <a:t>10/07/2020</a:t>
            </a:fld>
            <a:endParaRPr lang="pt-BR" noProof="0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95AE04-6D0F-47DB-8DD3-3DB2A7680FEA}" type="datetime1">
              <a:rPr lang="pt-BR" noProof="0" smtClean="0"/>
              <a:t>10/07/2020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2" name="Espaço Reservado para Imagem 11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FDFC78-E75E-4493-9CCC-A2111FDE55E8}" type="datetime1">
              <a:rPr lang="pt-BR" noProof="0" smtClean="0"/>
              <a:t>10/07/2020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 smtClean="0"/>
              <a:t>Clique para editar o estilo de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ECD4BF1-404F-4190-9800-037DC8B78598}" type="datetime1">
              <a:rPr lang="pt-BR" noProof="0" smtClean="0"/>
              <a:t>10/07/2020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ogoseducativosmatematicos.blogspot.com/2015/06/boliche-matematico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95138610861304650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br.pinterest.com/pin/499125571204586598/?nic_v1=1arMFKNfpfSlHaorBleXiWpn1q99cWEzjfyO41PUGjovFk4toa4VYoEstdTGbB+GpK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.br/Tchau-Ricardo-Cury-ebook/dp/B07YQZTNYB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prendendocomcriatividades.blogspot.com/2013/06/poesia-brincadeira-e-alegria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9495" y="1546322"/>
            <a:ext cx="8458200" cy="1828800"/>
          </a:xfrm>
        </p:spPr>
        <p:txBody>
          <a:bodyPr rtlCol="0"/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5º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23592" y="3645024"/>
            <a:ext cx="7086600" cy="914400"/>
          </a:xfrm>
        </p:spPr>
        <p:txBody>
          <a:bodyPr rtlCol="0">
            <a:normAutofit fontScale="92500"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15" y="0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365126"/>
            <a:ext cx="11809312" cy="5080098"/>
          </a:xfrm>
        </p:spPr>
        <p:txBody>
          <a:bodyPr>
            <a:normAutofit fontScale="90000"/>
          </a:bodyPr>
          <a:lstStyle/>
          <a:p>
            <a:r>
              <a:rPr lang="pt-BR" sz="2700" b="1" dirty="0"/>
              <a:t>Atividade </a:t>
            </a:r>
            <a:r>
              <a:rPr lang="pt-BR" sz="2700" b="1" dirty="0" smtClean="0"/>
              <a:t>2</a:t>
            </a:r>
            <a:br>
              <a:rPr lang="pt-BR" sz="2700" b="1" dirty="0" smtClean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/>
              <a:t>Em seu caderno responda a questão abaixo.</a:t>
            </a:r>
            <a:br>
              <a:rPr lang="pt-BR" sz="2700" dirty="0"/>
            </a:br>
            <a:r>
              <a:rPr lang="pt-BR" sz="2700" dirty="0"/>
              <a:t>Leia o trecho do texto</a:t>
            </a:r>
            <a:r>
              <a:rPr lang="pt-BR" sz="2700" dirty="0" smtClean="0"/>
              <a:t>.</a:t>
            </a:r>
            <a:br>
              <a:rPr lang="pt-BR" sz="2700" dirty="0" smtClean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/>
              <a:t>“Hoje em dia a televisão anuncia, com insistência, brinquedos incríveis: sofisticados, coloridos, auto suficientes, barulhentos e caros. Uma tentação para qualquer criança</a:t>
            </a:r>
            <a:r>
              <a:rPr lang="pt-BR" sz="2700" dirty="0" smtClean="0"/>
              <a:t>.</a:t>
            </a:r>
            <a:br>
              <a:rPr lang="pt-BR" sz="2700" dirty="0" smtClean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/>
              <a:t>Qual o significado da palavra em destaque “ insistência”.</a:t>
            </a:r>
            <a:br>
              <a:rPr lang="pt-BR" sz="2700" dirty="0"/>
            </a:br>
            <a:r>
              <a:rPr lang="pt-BR" sz="2700" dirty="0"/>
              <a:t>A)	Chique.</a:t>
            </a:r>
            <a:br>
              <a:rPr lang="pt-BR" sz="2700" dirty="0"/>
            </a:br>
            <a:r>
              <a:rPr lang="pt-BR" sz="2700" dirty="0"/>
              <a:t>B)	Estragado.</a:t>
            </a:r>
            <a:br>
              <a:rPr lang="pt-BR" sz="2700" dirty="0"/>
            </a:br>
            <a:r>
              <a:rPr lang="pt-BR" sz="2700" dirty="0"/>
              <a:t>C)	Feio.</a:t>
            </a:r>
            <a:br>
              <a:rPr lang="pt-BR" sz="2700" dirty="0"/>
            </a:br>
            <a:r>
              <a:rPr lang="pt-BR" sz="2700" dirty="0"/>
              <a:t>D)	Quebrado.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935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83432" y="836712"/>
            <a:ext cx="10153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600" b="1" dirty="0" smtClean="0">
              <a:latin typeface="+mj-lt"/>
            </a:endParaRPr>
          </a:p>
          <a:p>
            <a:pPr algn="just"/>
            <a:r>
              <a:rPr lang="pt-BR" sz="3600" b="1" dirty="0" smtClean="0">
                <a:latin typeface="+mj-lt"/>
              </a:rPr>
              <a:t>Você sabe o que é verbo?</a:t>
            </a:r>
            <a:endParaRPr lang="pt-BR" sz="3600" b="1" dirty="0">
              <a:latin typeface="+mj-lt"/>
            </a:endParaRPr>
          </a:p>
          <a:p>
            <a:pPr algn="just"/>
            <a:endParaRPr lang="pt-BR" sz="2400" b="1" dirty="0" smtClean="0">
              <a:latin typeface="+mj-lt"/>
            </a:endParaRPr>
          </a:p>
          <a:p>
            <a:pPr algn="just"/>
            <a:r>
              <a:rPr lang="pt-BR" sz="2400" b="1" dirty="0" smtClean="0">
                <a:latin typeface="+mj-lt"/>
              </a:rPr>
              <a:t>Verbos</a:t>
            </a:r>
            <a:r>
              <a:rPr lang="pt-BR" sz="2400" dirty="0">
                <a:latin typeface="+mj-lt"/>
              </a:rPr>
              <a:t> são palavras que indicam ação, estado ou fenômeno da natureza, como pular, brincar, fazer, ser estar, chover, ventar nevar, etc. </a:t>
            </a:r>
            <a:endParaRPr lang="pt-BR" sz="2400" dirty="0" smtClean="0">
              <a:latin typeface="+mj-lt"/>
            </a:endParaRPr>
          </a:p>
          <a:p>
            <a:pPr algn="just"/>
            <a:endParaRPr lang="pt-BR" sz="2400" dirty="0" smtClean="0">
              <a:latin typeface="+mj-lt"/>
            </a:endParaRPr>
          </a:p>
          <a:p>
            <a:pPr algn="just"/>
            <a:r>
              <a:rPr lang="pt-BR" sz="2400" dirty="0" smtClean="0">
                <a:latin typeface="+mj-lt"/>
              </a:rPr>
              <a:t>Os</a:t>
            </a:r>
            <a:r>
              <a:rPr lang="pt-BR" sz="2400" dirty="0">
                <a:latin typeface="+mj-lt"/>
              </a:rPr>
              <a:t> </a:t>
            </a:r>
            <a:r>
              <a:rPr lang="pt-BR" sz="2400" b="1" dirty="0">
                <a:latin typeface="+mj-lt"/>
              </a:rPr>
              <a:t>verbos</a:t>
            </a:r>
            <a:r>
              <a:rPr lang="pt-BR" sz="2400" dirty="0">
                <a:latin typeface="+mj-lt"/>
              </a:rPr>
              <a:t> podem variar de acordo com a pessoa, o número e o tempo (passado, presente, futuro</a:t>
            </a:r>
            <a:r>
              <a:rPr lang="pt-BR" sz="2400" dirty="0" smtClean="0">
                <a:latin typeface="+mj-lt"/>
              </a:rPr>
              <a:t>).</a:t>
            </a:r>
          </a:p>
          <a:p>
            <a:pPr algn="just"/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9376" y="548680"/>
            <a:ext cx="10801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+mj-lt"/>
              </a:rPr>
              <a:t>Atividade </a:t>
            </a:r>
            <a:r>
              <a:rPr lang="pt-BR" sz="2400" b="1" dirty="0" smtClean="0">
                <a:latin typeface="+mj-lt"/>
              </a:rPr>
              <a:t>3</a:t>
            </a:r>
            <a:endParaRPr lang="pt-BR" sz="2400" b="1" dirty="0">
              <a:latin typeface="+mj-lt"/>
            </a:endParaRPr>
          </a:p>
          <a:p>
            <a:pPr algn="just"/>
            <a:endParaRPr lang="pt-BR" sz="2400" b="1" dirty="0"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Agora que você já sabe o que é verbo, copie do texto três palavras que sejam verbo e com uma delas faça uma frase bem legal</a:t>
            </a:r>
            <a:r>
              <a:rPr lang="pt-BR" sz="2400" dirty="0" smtClean="0">
                <a:latin typeface="+mj-lt"/>
              </a:rPr>
              <a:t>. Utilize seu caderno para fazer a atividade.</a:t>
            </a:r>
            <a:endParaRPr lang="pt-BR" sz="2400" dirty="0">
              <a:latin typeface="+mj-lt"/>
            </a:endParaRPr>
          </a:p>
          <a:p>
            <a:pPr algn="just"/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479376" y="2395339"/>
            <a:ext cx="8664624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+mj-lt"/>
              </a:rPr>
              <a:t>1)_____________________________________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+mj-lt"/>
              </a:rPr>
              <a:t>2)</a:t>
            </a:r>
            <a:r>
              <a:rPr lang="pt-BR" sz="2400" dirty="0">
                <a:latin typeface="+mj-lt"/>
              </a:rPr>
              <a:t>_____________________________________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+mj-lt"/>
              </a:rPr>
              <a:t>3)</a:t>
            </a:r>
            <a:r>
              <a:rPr lang="pt-BR" sz="2400" dirty="0">
                <a:latin typeface="+mj-lt"/>
              </a:rPr>
              <a:t>_____________________________________</a:t>
            </a:r>
          </a:p>
        </p:txBody>
      </p:sp>
      <p:sp>
        <p:nvSpPr>
          <p:cNvPr id="4" name="Retângulo 3"/>
          <p:cNvSpPr/>
          <p:nvPr/>
        </p:nvSpPr>
        <p:spPr>
          <a:xfrm>
            <a:off x="479376" y="4421422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+mj-lt"/>
              </a:rPr>
              <a:t>Frase</a:t>
            </a:r>
          </a:p>
        </p:txBody>
      </p:sp>
      <p:sp>
        <p:nvSpPr>
          <p:cNvPr id="5" name="Retângulo 4"/>
          <p:cNvSpPr/>
          <p:nvPr/>
        </p:nvSpPr>
        <p:spPr>
          <a:xfrm>
            <a:off x="1847528" y="4437112"/>
            <a:ext cx="777686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dirty="0" smtClean="0"/>
              <a:t>_________________________________________________________________________________________________________________________________________________________________________________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266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404664"/>
            <a:ext cx="9756576" cy="792088"/>
          </a:xfrm>
        </p:spPr>
        <p:txBody>
          <a:bodyPr rtlCol="0">
            <a:normAutofit fontScale="90000"/>
          </a:bodyPr>
          <a:lstStyle/>
          <a:p>
            <a:r>
              <a:rPr lang="pt-BR" sz="2700" b="1" dirty="0" smtClean="0"/>
              <a:t>Atividade 4</a:t>
            </a:r>
            <a:r>
              <a:rPr lang="pt-BR" sz="2700" b="1" dirty="0"/>
              <a:t/>
            </a:r>
            <a:br>
              <a:rPr lang="pt-BR" sz="2700" b="1" dirty="0"/>
            </a:br>
            <a:endParaRPr lang="pt-BR" sz="2700" b="1" dirty="0"/>
          </a:p>
        </p:txBody>
      </p:sp>
      <p:sp>
        <p:nvSpPr>
          <p:cNvPr id="5" name="Retângulo 4"/>
          <p:cNvSpPr/>
          <p:nvPr/>
        </p:nvSpPr>
        <p:spPr>
          <a:xfrm>
            <a:off x="839416" y="980729"/>
            <a:ext cx="106571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+mj-lt"/>
              </a:rPr>
              <a:t>O texto que você leu fala de fadas, duendes, pião, pipa, bolas de gude, amarelinha, cabo-de-guerra, mata-soldado, bilboquê e muita diversão com barro, brincadeiras de roda e esconde-esconde.</a:t>
            </a: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400" dirty="0" smtClean="0">
                <a:latin typeface="+mj-lt"/>
              </a:rPr>
              <a:t>Agora é sua vez de soltar as asas de sua imaginação e criar uma história, uma grande aventura com brinquedos e brincadeiras incríveis, não esqueça de dar um título para sua história.  Faça isso em seu caderno </a:t>
            </a:r>
            <a:r>
              <a:rPr lang="pt-BR" sz="2400" dirty="0" smtClean="0">
                <a:latin typeface="+mj-lt"/>
              </a:rPr>
              <a:t>e, </a:t>
            </a:r>
            <a:r>
              <a:rPr lang="pt-BR" sz="2400" dirty="0" smtClean="0">
                <a:latin typeface="+mj-lt"/>
              </a:rPr>
              <a:t>se </a:t>
            </a:r>
            <a:r>
              <a:rPr lang="pt-BR" sz="2400" dirty="0" smtClean="0">
                <a:latin typeface="+mj-lt"/>
              </a:rPr>
              <a:t>quiser, </a:t>
            </a:r>
            <a:r>
              <a:rPr lang="pt-BR" sz="2400" dirty="0" smtClean="0">
                <a:latin typeface="+mj-lt"/>
              </a:rPr>
              <a:t>pode fazer um lindo desenho.</a:t>
            </a:r>
            <a:endParaRPr lang="pt-BR" sz="2400" dirty="0"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51348" y="3929573"/>
            <a:ext cx="7560840" cy="2379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919536" y="3861048"/>
            <a:ext cx="7224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9496" y="1501745"/>
            <a:ext cx="8458200" cy="1828800"/>
          </a:xfrm>
        </p:spPr>
        <p:txBody>
          <a:bodyPr rtlCol="0">
            <a:norm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5º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45296" y="3900312"/>
            <a:ext cx="7086600" cy="914400"/>
          </a:xfrm>
        </p:spPr>
        <p:txBody>
          <a:bodyPr rtlCol="0">
            <a:normAutofit fontScale="92500"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15" y="0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5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365126"/>
            <a:ext cx="11737304" cy="5872186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 smtClean="0"/>
              <a:t>Atividade </a:t>
            </a:r>
            <a:r>
              <a:rPr lang="pt-BR" sz="2700" b="1" dirty="0" smtClean="0"/>
              <a:t>1 </a:t>
            </a:r>
            <a:r>
              <a:rPr lang="pt-BR" sz="2700" b="1" dirty="0" smtClean="0"/>
              <a:t>-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 smtClean="0"/>
              <a:t>Materiais</a:t>
            </a:r>
            <a:r>
              <a:rPr lang="pt-BR" sz="2700" b="1" dirty="0" smtClean="0"/>
              <a:t>:</a:t>
            </a:r>
            <a:br>
              <a:rPr lang="pt-BR" sz="2700" b="1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-</a:t>
            </a:r>
            <a:r>
              <a:rPr lang="pt-BR" sz="2700" dirty="0" smtClean="0"/>
              <a:t>Garrafas pets;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-Colar os numerais </a:t>
            </a:r>
            <a:r>
              <a:rPr lang="pt-BR" sz="2700" dirty="0" smtClean="0"/>
              <a:t>nas garrafas </a:t>
            </a:r>
            <a:r>
              <a:rPr lang="pt-BR" sz="2700" dirty="0" smtClean="0"/>
              <a:t>ou escrever os </a:t>
            </a:r>
            <a:r>
              <a:rPr lang="pt-BR" sz="2700" dirty="0" smtClean="0"/>
              <a:t>números;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-Uma bola para derrubar as garrafas.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692696"/>
            <a:ext cx="4421353" cy="281977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888088" y="3501484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smtClean="0">
                <a:hlinkClick r:id="rId3"/>
              </a:rPr>
              <a:t>Fonte: http</a:t>
            </a:r>
            <a:r>
              <a:rPr lang="pt-BR" sz="800" dirty="0">
                <a:hlinkClick r:id="rId3"/>
              </a:rPr>
              <a:t>://</a:t>
            </a:r>
            <a:r>
              <a:rPr lang="pt-BR" sz="800" dirty="0" smtClean="0">
                <a:hlinkClick r:id="rId3"/>
              </a:rPr>
              <a:t>jogoseducativosmatematicos.blogspot.com/2015/06/boliche-matematico.html</a:t>
            </a:r>
            <a:endParaRPr lang="pt-BR" sz="800" dirty="0" smtClean="0"/>
          </a:p>
          <a:p>
            <a:endParaRPr lang="pt-BR" sz="800" dirty="0"/>
          </a:p>
        </p:txBody>
      </p:sp>
      <p:sp>
        <p:nvSpPr>
          <p:cNvPr id="4" name="Retângulo 3"/>
          <p:cNvSpPr/>
          <p:nvPr/>
        </p:nvSpPr>
        <p:spPr>
          <a:xfrm>
            <a:off x="2063552" y="276883"/>
            <a:ext cx="4392488" cy="831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Jogo Boliche da Matemática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3001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344" y="332656"/>
            <a:ext cx="11809312" cy="5584154"/>
          </a:xfrm>
        </p:spPr>
        <p:txBody>
          <a:bodyPr>
            <a:normAutofit fontScale="90000"/>
          </a:bodyPr>
          <a:lstStyle/>
          <a:p>
            <a:r>
              <a:rPr lang="pt-BR" sz="2200" b="1" dirty="0" smtClean="0"/>
              <a:t>Modo de jogar:</a:t>
            </a: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- Colar os números </a:t>
            </a:r>
            <a:r>
              <a:rPr lang="pt-BR" sz="2200" dirty="0" smtClean="0"/>
              <a:t>nas garrafas pets, </a:t>
            </a:r>
            <a:r>
              <a:rPr lang="pt-BR" sz="2200" dirty="0" smtClean="0"/>
              <a:t>de acordo com o objetivo do jogo. (Pode-se colar números maiores, para desafiar os alunos ou de 0 a 10 para reforçar a tabuada).</a:t>
            </a:r>
            <a:br>
              <a:rPr lang="pt-BR" sz="2200" dirty="0" smtClean="0"/>
            </a:br>
            <a:r>
              <a:rPr lang="pt-BR" sz="2200" dirty="0" smtClean="0"/>
              <a:t>- Escolhe qual operação será realizada: adição, subtração, divisão ou multiplicação. </a:t>
            </a: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 smtClean="0"/>
              <a:t>- O jogador deve atirar a bola para derrubar 2 garrafas e fará a operação. Ex: derrubou os números 9 e o 4. Se a operação for multiplicação, ele faz o registro no caderno, e coloca o resultado: 9x4=____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                                                               </a:t>
            </a:r>
            <a:r>
              <a:rPr lang="pt-BR" sz="1200" dirty="0" smtClean="0"/>
              <a:t>Fonte: http</a:t>
            </a:r>
            <a:r>
              <a:rPr lang="pt-BR" sz="1200" dirty="0"/>
              <a:t>://mtmdivertida.blogspot.com/2012/10/boliche-dos-numerais.html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2852936"/>
            <a:ext cx="5400600" cy="23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365126"/>
            <a:ext cx="11521280" cy="536813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Atividade </a:t>
            </a:r>
            <a:r>
              <a:rPr lang="pt-BR" sz="2400" b="1" dirty="0" smtClean="0"/>
              <a:t>2 </a:t>
            </a:r>
            <a:r>
              <a:rPr lang="pt-BR" sz="2400" b="1" dirty="0" smtClean="0"/>
              <a:t>-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 smtClean="0"/>
              <a:t>Materiais</a:t>
            </a:r>
            <a:r>
              <a:rPr lang="pt-BR" sz="2000" b="1" dirty="0" smtClean="0"/>
              <a:t>: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-12 tampinhas </a:t>
            </a:r>
            <a:br>
              <a:rPr lang="pt-BR" sz="2000" dirty="0" smtClean="0"/>
            </a:br>
            <a:r>
              <a:rPr lang="pt-BR" sz="2000" dirty="0" smtClean="0"/>
              <a:t>- Papéis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-Montar o relógio, conforme a ilustração.</a:t>
            </a:r>
            <a:br>
              <a:rPr lang="pt-BR" sz="2000" dirty="0" smtClean="0"/>
            </a:br>
            <a:r>
              <a:rPr lang="pt-BR" sz="2000" dirty="0" smtClean="0"/>
              <a:t>- O importante é usar o material reciclado disponível.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365126"/>
            <a:ext cx="5328592" cy="4572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470420" y="4919692"/>
            <a:ext cx="4071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Fonte: https</a:t>
            </a:r>
            <a:r>
              <a:rPr lang="pt-BR" sz="1200" dirty="0"/>
              <a:t>://br.pinterest.com/pin/627759635534615811/</a:t>
            </a:r>
          </a:p>
        </p:txBody>
      </p:sp>
      <p:sp>
        <p:nvSpPr>
          <p:cNvPr id="7" name="Retângulo 6"/>
          <p:cNvSpPr/>
          <p:nvPr/>
        </p:nvSpPr>
        <p:spPr>
          <a:xfrm>
            <a:off x="1919536" y="188640"/>
            <a:ext cx="4392488" cy="831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Relógio de material reciclado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810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344" y="365126"/>
            <a:ext cx="11593288" cy="5728170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/>
              <a:t>Modo de jogar: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400" dirty="0" smtClean="0"/>
              <a:t>-O objetivo dessa atividade e fixar horas e minutos. Pode-se explorar operações com esses dados </a:t>
            </a:r>
            <a:r>
              <a:rPr lang="pt-BR" sz="2400" dirty="0" smtClean="0"/>
              <a:t>também;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- Fala-se um horário e a criança deve montar no relógio o que foi </a:t>
            </a:r>
            <a:r>
              <a:rPr lang="pt-BR" sz="2400" dirty="0" smtClean="0"/>
              <a:t>falado;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- Ganha quem acertar mais </a:t>
            </a:r>
            <a:r>
              <a:rPr lang="pt-BR" sz="2400" dirty="0" smtClean="0"/>
              <a:t>vezes;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- Dependendo do desenvolvimento da criança, pode-se criar situações problemas, como: Maria chegou na escola às 7:45h e terá que sair às 13:15h. Quanto tempo ela ficará na escola?</a:t>
            </a:r>
            <a:br>
              <a:rPr lang="pt-BR" sz="2400" dirty="0" smtClean="0"/>
            </a:br>
            <a:r>
              <a:rPr lang="pt-BR" sz="2400" dirty="0" smtClean="0"/>
              <a:t>- Pode-se jogar em dupla ou mais pessoas. Enquanto um fala o horário, o outro monta no relógio e depois, troca-se as funções.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Texto explicativo em forma de nuvem 2"/>
          <p:cNvSpPr/>
          <p:nvPr/>
        </p:nvSpPr>
        <p:spPr>
          <a:xfrm>
            <a:off x="9048328" y="3356992"/>
            <a:ext cx="2930624" cy="15487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Não esqueça: Tudo deve ser registrado no caderno.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353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-34235"/>
            <a:ext cx="9829800" cy="1082674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Atividade 3 </a:t>
            </a:r>
            <a:r>
              <a:rPr lang="pt-BR" sz="2400" dirty="0" smtClean="0"/>
              <a:t>-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68" y="1429098"/>
            <a:ext cx="8928992" cy="34956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719736" y="5302477"/>
            <a:ext cx="25154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 smtClean="0">
                <a:latin typeface="+mj-lt"/>
                <a:hlinkClick r:id="rId3"/>
              </a:rPr>
              <a:t>Fonte: https</a:t>
            </a:r>
            <a:r>
              <a:rPr lang="pt-BR" sz="800" dirty="0">
                <a:latin typeface="+mj-lt"/>
                <a:hlinkClick r:id="rId3"/>
              </a:rPr>
              <a:t>://br.pinterest.com/pin/95138610861304650/</a:t>
            </a:r>
            <a:endParaRPr lang="pt-BR" sz="800" dirty="0"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07568" y="405665"/>
            <a:ext cx="4392488" cy="831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/>
              <a:t>Botas de muitas léguas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7827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Juegos tradicionales. Recuperemos nuestros juegos de la infanc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628800"/>
            <a:ext cx="5544616" cy="32700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4414192" cy="2194560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>
                <a:latin typeface="+mj-lt"/>
              </a:rPr>
              <a:t>Brincadeira de criança tem muita alegria!!!</a:t>
            </a:r>
          </a:p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87488" y="5877272"/>
            <a:ext cx="7152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u="sng" dirty="0">
                <a:latin typeface="+mj-lt"/>
                <a:hlinkClick r:id="rId4"/>
              </a:rPr>
              <a:t>Fonte da imagem: https://br.pinterest.com/pin/499125571204586598/?nic_v1=1arMFKNfpfSlHaorBleXiWpn1q99cWEzjfyO41PUGjovFk4toa4VYoEstdTGbB%2BGpK</a:t>
            </a:r>
            <a:endParaRPr lang="pt-BR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6984776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/>
              <a:t>Materiais: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-Fazer as marcações em uma folha ou desenhar em um piso que possa ser </a:t>
            </a:r>
            <a:r>
              <a:rPr lang="pt-BR" sz="2700" dirty="0" smtClean="0"/>
              <a:t>escrito;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-No caso da figura anterior, foi feito marcações de 5 em 5 para fixar as operações com a </a:t>
            </a:r>
            <a:r>
              <a:rPr lang="pt-BR" sz="2700" dirty="0" smtClean="0"/>
              <a:t>tabuada </a:t>
            </a:r>
            <a:r>
              <a:rPr lang="pt-BR" sz="2700" dirty="0" smtClean="0"/>
              <a:t>do número 5. Pode-se usar qualquer </a:t>
            </a:r>
            <a:r>
              <a:rPr lang="pt-BR" sz="2700" dirty="0" smtClean="0"/>
              <a:t>número;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- 2 </a:t>
            </a:r>
            <a:r>
              <a:rPr lang="pt-BR" sz="2700" dirty="0" smtClean="0"/>
              <a:t>dados;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- Explicar a origem da palavra léguas e que ela é uma unidade de medida de distância: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sz="1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18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           </a:t>
            </a: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O </a:t>
            </a:r>
            <a:r>
              <a:rPr lang="pt-BR" sz="1800" b="1" dirty="0">
                <a:solidFill>
                  <a:schemeClr val="accent2">
                    <a:lumMod val="75000"/>
                  </a:schemeClr>
                </a:solidFill>
              </a:rPr>
              <a:t>que é Légua?</a:t>
            </a:r>
            <a:br>
              <a:rPr lang="pt-BR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	Légua </a:t>
            </a:r>
            <a:r>
              <a:rPr lang="pt-BR" sz="1800" b="1" dirty="0">
                <a:solidFill>
                  <a:schemeClr val="accent2">
                    <a:lumMod val="75000"/>
                  </a:schemeClr>
                </a:solidFill>
              </a:rPr>
              <a:t>era a denominação de várias unidades de medidas de itinerários (de comprimentos longos) utilizadas em Portugal, Brasil, e em outros países, até </a:t>
            </a: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pt-BR" sz="1800" b="1" dirty="0">
                <a:solidFill>
                  <a:schemeClr val="accent2">
                    <a:lumMod val="75000"/>
                  </a:schemeClr>
                </a:solidFill>
              </a:rPr>
              <a:t>introdução do sistema métrico. As várias unidades com esta denominação tinham valores que variavam entre 2 e 7 quilômetros</a:t>
            </a: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          Ela </a:t>
            </a:r>
            <a:r>
              <a:rPr lang="pt-BR" sz="1800" b="1" dirty="0">
                <a:solidFill>
                  <a:schemeClr val="accent2">
                    <a:lumMod val="75000"/>
                  </a:schemeClr>
                </a:solidFill>
              </a:rPr>
              <a:t>pode variar:</a:t>
            </a:r>
            <a:br>
              <a:rPr lang="pt-BR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	No </a:t>
            </a:r>
            <a:r>
              <a:rPr lang="pt-BR" sz="1800" b="1" dirty="0">
                <a:solidFill>
                  <a:schemeClr val="accent2">
                    <a:lumMod val="75000"/>
                  </a:schemeClr>
                </a:solidFill>
              </a:rPr>
              <a:t>estado de São Paulo, principalmente no interior, denomina-se "légua" à distância percorrida a pé (caminhada) por uma hora, sendo de aproximadamente 2 quilômetros. Também no estado de São Paulo, em algumas partes do interior, a légua terrestre é conhecida como o equivalente a 6 </a:t>
            </a: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quilômetros. No </a:t>
            </a:r>
            <a:r>
              <a:rPr lang="pt-BR" sz="1800" b="1" dirty="0">
                <a:solidFill>
                  <a:schemeClr val="accent2">
                    <a:lumMod val="75000"/>
                  </a:schemeClr>
                </a:solidFill>
              </a:rPr>
              <a:t>Nordeste brasileiro já foi uma unidade de medida muito utilizada, que equivalia a 6 km. Atualmente encontra-se em desuso. Porém, há algumas pessoas (principalmente as "mais antigas") que ainda utilizam essa denominação para referir-se ao comprimento de 7 km</a:t>
            </a: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1800" dirty="0" smtClean="0"/>
              <a:t>                                                                                                                                                                                                  </a:t>
            </a:r>
            <a:r>
              <a:rPr lang="pt-BR" sz="1800" b="1" dirty="0" err="1" smtClean="0">
                <a:solidFill>
                  <a:schemeClr val="accent2">
                    <a:lumMod val="75000"/>
                  </a:schemeClr>
                </a:solidFill>
              </a:rPr>
              <a:t>Fonte:https</a:t>
            </a:r>
            <a:r>
              <a:rPr lang="pt-BR" sz="1800" b="1" dirty="0">
                <a:solidFill>
                  <a:schemeClr val="accent2">
                    <a:lumMod val="75000"/>
                  </a:schemeClr>
                </a:solidFill>
              </a:rPr>
              <a:t>://pt.wikipedia.org/wiki/L%C3%A9gua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74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556792"/>
            <a:ext cx="7776864" cy="436001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dirty="0" smtClean="0"/>
              <a:t>Como Jogar: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- Escolhe </a:t>
            </a:r>
            <a:r>
              <a:rPr lang="pt-BR" sz="2700" dirty="0" smtClean="0"/>
              <a:t>qual operação será: adição ou multiplicação.</a:t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- O jogador lança os dados pra ver quantos pulos ele deve dar. </a:t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- Ele deve representar esse pulo, na folha ou no desenho que fez, no chão. Ex: </a:t>
            </a:r>
            <a:r>
              <a:rPr lang="pt-BR" sz="2700" dirty="0" smtClean="0"/>
              <a:t>Ao jogar os dados, a soma dos números foi </a:t>
            </a:r>
            <a:r>
              <a:rPr lang="pt-BR" sz="2700" dirty="0" smtClean="0"/>
              <a:t>8. Como a tabela é do número 5, então </a:t>
            </a:r>
            <a:r>
              <a:rPr lang="pt-BR" sz="2700" dirty="0" smtClean="0"/>
              <a:t>serão </a:t>
            </a:r>
            <a:r>
              <a:rPr lang="pt-BR" sz="2700" dirty="0" smtClean="0"/>
              <a:t>8 pulos de 5 ou 8x5= </a:t>
            </a:r>
            <a:r>
              <a:rPr lang="pt-BR" sz="2700" dirty="0" smtClean="0"/>
              <a:t>___.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- Ganha o jogo aquele que </a:t>
            </a:r>
            <a:r>
              <a:rPr lang="pt-BR" sz="2700" dirty="0" smtClean="0"/>
              <a:t>acertar </a:t>
            </a:r>
            <a:r>
              <a:rPr lang="pt-BR" sz="2700" dirty="0" smtClean="0"/>
              <a:t>mais</a:t>
            </a:r>
            <a:r>
              <a:rPr lang="pt-BR" sz="2700" dirty="0" smtClean="0"/>
              <a:t>.</a:t>
            </a:r>
            <a:br>
              <a:rPr lang="pt-BR" sz="2700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Texto explicativo retangular 2"/>
          <p:cNvSpPr/>
          <p:nvPr/>
        </p:nvSpPr>
        <p:spPr>
          <a:xfrm>
            <a:off x="8976320" y="1196752"/>
            <a:ext cx="3024336" cy="338437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Aluno(a), faça a representação no seu caderno, colocando a resposta da operação. Por meio deste jogo, você entenderá que 8x5 é a mesma coisa que 8 pulos de 5.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6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1484784"/>
            <a:ext cx="10586392" cy="5008090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/>
              <a:t>Atividade 4 </a:t>
            </a:r>
            <a:r>
              <a:rPr lang="pt-BR" sz="2700" b="1" dirty="0" smtClean="0"/>
              <a:t>-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b="1" dirty="0" smtClean="0"/>
              <a:t>Material </a:t>
            </a:r>
            <a:r>
              <a:rPr lang="pt-BR" sz="2700" b="1" dirty="0" smtClean="0"/>
              <a:t>e modo de jogar.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-</a:t>
            </a:r>
            <a:r>
              <a:rPr lang="pt-BR" sz="2700" dirty="0" smtClean="0"/>
              <a:t>Confeccionar as peças de dominó das operações desejadas, como modelo a seguir. (Pode-se adaptar as operações, de acordo com a necessidade</a:t>
            </a:r>
            <a:r>
              <a:rPr lang="pt-BR" sz="2700" dirty="0" smtClean="0"/>
              <a:t>);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- As regras são as mesmas do jogo de dominó tradicional. Escolhe-se uma peça para começar o jogo, que fica exposta. Todas as outras </a:t>
            </a:r>
            <a:r>
              <a:rPr lang="pt-BR" sz="2700" dirty="0" smtClean="0"/>
              <a:t>ficam </a:t>
            </a:r>
            <a:r>
              <a:rPr lang="pt-BR" sz="2700" dirty="0" smtClean="0"/>
              <a:t>viradas para que ninguém veja. Cada participante vai desvirando uma peça até achar aquela que é o resultado da operação.</a:t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- Ganha quem ficar com menos peças na mão. 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2495600" y="369461"/>
            <a:ext cx="4392488" cy="831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 </a:t>
            </a:r>
            <a:endParaRPr lang="pt-BR" sz="2000" b="1" dirty="0" smtClean="0"/>
          </a:p>
          <a:p>
            <a:pPr algn="ctr"/>
            <a:r>
              <a:rPr lang="pt-BR" sz="2000" b="1" dirty="0" smtClean="0"/>
              <a:t>Dominó </a:t>
            </a:r>
            <a:r>
              <a:rPr lang="pt-BR" sz="2000" b="1" dirty="0"/>
              <a:t>da Tabuada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203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476672"/>
            <a:ext cx="11302407" cy="5904656"/>
          </a:xfrm>
        </p:spPr>
        <p:txBody>
          <a:bodyPr>
            <a:normAutofit/>
          </a:bodyPr>
          <a:lstStyle/>
          <a:p>
            <a:pPr algn="ctr"/>
            <a:r>
              <a:rPr lang="pt-BR" sz="1200" dirty="0" smtClean="0"/>
              <a:t>                                          Fonte: https</a:t>
            </a:r>
            <a:r>
              <a:rPr lang="pt-BR" sz="1200" dirty="0"/>
              <a:t>://www.nossoclubinho.com.br/domino-da-tabuada/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476672"/>
            <a:ext cx="564622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344" y="365126"/>
            <a:ext cx="11377264" cy="5800178"/>
          </a:xfrm>
        </p:spPr>
        <p:txBody>
          <a:bodyPr>
            <a:normAutofit/>
          </a:bodyPr>
          <a:lstStyle/>
          <a:p>
            <a:r>
              <a:rPr lang="pt-BR" sz="1200" dirty="0" smtClean="0"/>
              <a:t>                                                           </a:t>
            </a:r>
            <a:r>
              <a:rPr lang="pt-BR" sz="1400" dirty="0" smtClean="0"/>
              <a:t>Fonte e outras sugestões: https</a:t>
            </a:r>
            <a:r>
              <a:rPr lang="pt-BR" sz="1400" dirty="0"/>
              <a:t>://pt.slideshare.net/LucianoMadeira/jogo-domindatabuadappd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365126"/>
            <a:ext cx="6768752" cy="493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6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008090"/>
          </a:xfrm>
        </p:spPr>
        <p:txBody>
          <a:bodyPr>
            <a:norm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861" y="188640"/>
            <a:ext cx="4930477" cy="47625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791744" y="5004515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smtClean="0">
                <a:latin typeface="+mj-lt"/>
                <a:hlinkClick r:id="rId3"/>
              </a:rPr>
              <a:t>Fonte da imagem: https</a:t>
            </a:r>
            <a:r>
              <a:rPr lang="pt-BR" sz="800" dirty="0">
                <a:latin typeface="+mj-lt"/>
                <a:hlinkClick r:id="rId3"/>
              </a:rPr>
              <a:t>://</a:t>
            </a:r>
            <a:r>
              <a:rPr lang="pt-BR" sz="800" dirty="0" smtClean="0">
                <a:latin typeface="+mj-lt"/>
                <a:hlinkClick r:id="rId3"/>
              </a:rPr>
              <a:t>www.amazon.com.br/Tchau-Ricardo-Cury-ebook/dp/B07YQZTNYB</a:t>
            </a:r>
            <a:endParaRPr lang="pt-BR" sz="800" dirty="0" smtClean="0">
              <a:latin typeface="+mj-lt"/>
            </a:endParaRPr>
          </a:p>
          <a:p>
            <a:endParaRPr lang="pt-BR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061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71664" y="2420888"/>
            <a:ext cx="6624736" cy="1782688"/>
          </a:xfrm>
        </p:spPr>
        <p:txBody>
          <a:bodyPr rtlCol="0">
            <a:normAutofit fontScale="70000" lnSpcReduction="20000"/>
          </a:bodyPr>
          <a:lstStyle/>
          <a:p>
            <a:pPr rtl="0"/>
            <a:endParaRPr lang="pt-BR" dirty="0" smtClean="0"/>
          </a:p>
          <a:p>
            <a:pPr rtl="0">
              <a:lnSpc>
                <a:spcPct val="170000"/>
              </a:lnSpc>
            </a:pPr>
            <a:r>
              <a:rPr lang="pt-BR" sz="7700" b="1" dirty="0" smtClean="0"/>
              <a:t>Jogos e Brincadeiras</a:t>
            </a:r>
            <a:endParaRPr lang="pt-BR" sz="7700" b="1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ofessora fica no quadro-negro. | Vetor Premiu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04664"/>
            <a:ext cx="8968966" cy="49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583832" y="1196752"/>
            <a:ext cx="51845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</a:p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</a:t>
            </a:r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</a:p>
          <a:p>
            <a:pPr algn="just"/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algn="just"/>
            <a:endParaRPr lang="pt-BR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03512" y="116632"/>
            <a:ext cx="77768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Querida aluna e querido aluno,</a:t>
            </a:r>
          </a:p>
          <a:p>
            <a:pPr algn="just">
              <a:lnSpc>
                <a:spcPct val="120000"/>
              </a:lnSpc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tempos de pandemia sua vida está bem diferente, não é mesmo? Precisamos ficar em casa, nos  protegendo  e cuidando das  pessoas que amamos.  Para que você continue aprendendo, preparamos um material bem legal,  que você poderá aprender e se divertir.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Algumas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dicas importantes para que você tenha uma rotina de estudos: 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Estude todos os dias um pouquinho;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Se possível, tenha um lugar silencioso para seus estudos;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Solicite a ajuda de sua família ou algum adulto;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Resolva as atividades de Português e de Matemática com bastante atenção;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Para ficar cada vez melhor e bem informado, sempre que possível, pratique a leitura de um livro ou outras formas de leitura de seu interesse.</a:t>
            </a: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log Jonathan Cruz: Poema: Brincadeira é aleg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02816"/>
            <a:ext cx="7272808" cy="606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 rot="16200000">
            <a:off x="6816080" y="2796896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hlinkClick r:id="rId3"/>
              </a:rPr>
              <a:t>http://</a:t>
            </a:r>
            <a:r>
              <a:rPr lang="pt-BR" sz="1000" dirty="0" smtClean="0">
                <a:hlinkClick r:id="rId3"/>
              </a:rPr>
              <a:t>aprendendocomcriatividades.blogspot.com/2013/06/poesia-brincadeira-e-alegria.html</a:t>
            </a:r>
            <a:endParaRPr lang="pt-BR" sz="1000" dirty="0" smtClean="0"/>
          </a:p>
          <a:p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66938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75520" y="49148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+mj-lt"/>
              </a:rPr>
              <a:t>Leia o texto: Brincar é participar</a:t>
            </a:r>
            <a:endParaRPr lang="pt-BR" sz="2400" b="1" dirty="0"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99456" y="1268760"/>
            <a:ext cx="98650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+mj-lt"/>
              </a:rPr>
              <a:t>       Hoje </a:t>
            </a:r>
            <a:r>
              <a:rPr lang="pt-BR" sz="2400" dirty="0">
                <a:latin typeface="+mj-lt"/>
              </a:rPr>
              <a:t>em dia a televisão anuncia, com insistência, brinquedos incríveis: sofisticados, coloridos, </a:t>
            </a:r>
            <a:r>
              <a:rPr lang="pt-BR" sz="2400" dirty="0" smtClean="0">
                <a:latin typeface="+mj-lt"/>
              </a:rPr>
              <a:t>auto suficientes</a:t>
            </a:r>
            <a:r>
              <a:rPr lang="pt-BR" sz="2400" dirty="0">
                <a:latin typeface="+mj-lt"/>
              </a:rPr>
              <a:t>, barulhentos e caros. Uma tentação para qualquer </a:t>
            </a:r>
            <a:r>
              <a:rPr lang="pt-BR" sz="2400" dirty="0" smtClean="0">
                <a:latin typeface="+mj-lt"/>
              </a:rPr>
              <a:t>criança.</a:t>
            </a:r>
          </a:p>
          <a:p>
            <a:pPr algn="just"/>
            <a:r>
              <a:rPr lang="pt-BR" sz="2400" dirty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      Mas</a:t>
            </a:r>
            <a:r>
              <a:rPr lang="pt-BR" sz="2400" dirty="0">
                <a:latin typeface="+mj-lt"/>
              </a:rPr>
              <a:t>, com a mesma intensidade com que atraem a criança, são deixados de lado após serem manipulados, no máximo, durante uma semana. É que a maioria deles dispensa a colaboração da criança. Esta precisa apenas apertar um botão e ver a máquina maravilhosa funcionar por si mesma. Está tudo previsto e certo, como um programa de televisão. Só tem um defeito: cansa.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559496" y="4315748"/>
            <a:ext cx="936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+mj-lt"/>
              </a:rPr>
              <a:t>Por outro lado, quem nos explica a magia dos velhos brinquedos e </a:t>
            </a:r>
            <a:r>
              <a:rPr lang="pt-BR" sz="2400" dirty="0">
                <a:latin typeface="+mj-lt"/>
              </a:rPr>
              <a:t>brincadeiras que sobreviveram aos nossos bisavós, avós, pais e chegam a nós ainda fascinantes</a:t>
            </a:r>
            <a:r>
              <a:rPr lang="pt-BR" sz="2400" dirty="0" smtClean="0">
                <a:latin typeface="+mj-lt"/>
              </a:rPr>
              <a:t>?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1384" y="692696"/>
            <a:ext cx="11161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+mj-lt"/>
              </a:rPr>
              <a:t>       Que </a:t>
            </a:r>
            <a:r>
              <a:rPr lang="pt-BR" sz="2400" dirty="0">
                <a:latin typeface="+mj-lt"/>
              </a:rPr>
              <a:t>fada ou duende inventou o pião, a pipa, as bolas de gude, o jogo da amarelinha, o cabo-de-guerra, o mata-soltado, o bilboquê, os cubos de montar e inventar, o barro para modelar coisas e sujar crianças, a brincadeira de roda, o </a:t>
            </a:r>
            <a:r>
              <a:rPr lang="pt-BR" sz="2400" dirty="0" smtClean="0">
                <a:latin typeface="+mj-lt"/>
              </a:rPr>
              <a:t>esconde-esconde?</a:t>
            </a:r>
          </a:p>
          <a:p>
            <a:pPr algn="just"/>
            <a:r>
              <a:rPr lang="pt-BR" sz="2400" dirty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       Quem </a:t>
            </a:r>
            <a:r>
              <a:rPr lang="pt-BR" sz="2400" dirty="0">
                <a:latin typeface="+mj-lt"/>
              </a:rPr>
              <a:t>descobriu essas brincadeiras que nunca enjoam? Foi a televisão? Foram os engenheiros das fábricas de brinquedos? Não. Foram as próprias crianças através dos séculos. Uma herança que deve ser transmitida às crianças futuras. Afinal, brincar sempre é preciso...</a:t>
            </a:r>
          </a:p>
          <a:p>
            <a:pPr algn="just"/>
            <a:r>
              <a:rPr lang="pt-BR" sz="2400" i="1" dirty="0" smtClean="0">
                <a:latin typeface="+mj-lt"/>
              </a:rPr>
              <a:t>                                                                                                      </a:t>
            </a:r>
            <a:r>
              <a:rPr lang="pt-BR" i="1" dirty="0" smtClean="0">
                <a:latin typeface="+mj-lt"/>
              </a:rPr>
              <a:t>Maria </a:t>
            </a:r>
            <a:r>
              <a:rPr lang="pt-BR" i="1" dirty="0">
                <a:latin typeface="+mj-lt"/>
              </a:rPr>
              <a:t>Helena Correa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93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365126"/>
            <a:ext cx="9756576" cy="831626"/>
          </a:xfrm>
        </p:spPr>
        <p:txBody>
          <a:bodyPr rtlCol="0">
            <a:normAutofit fontScale="90000"/>
          </a:bodyPr>
          <a:lstStyle/>
          <a:p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/>
              <a:t>Atividade 1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>Agora que já leu o texto,  responda em seu caderno  as perguntas abaixo.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695400" y="764704"/>
            <a:ext cx="111612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t-BR" dirty="0" smtClean="0"/>
          </a:p>
          <a:p>
            <a:pPr lvl="0" algn="just">
              <a:lnSpc>
                <a:spcPct val="150000"/>
              </a:lnSpc>
            </a:pPr>
            <a:endParaRPr lang="pt-BR" sz="2400" b="1" dirty="0" smtClean="0">
              <a:latin typeface="+mj-lt"/>
            </a:endParaRPr>
          </a:p>
          <a:p>
            <a:pPr lvl="0" algn="just">
              <a:lnSpc>
                <a:spcPct val="150000"/>
              </a:lnSpc>
            </a:pPr>
            <a:r>
              <a:rPr lang="pt-BR" sz="2400" b="1" dirty="0" smtClean="0">
                <a:latin typeface="+mj-lt"/>
              </a:rPr>
              <a:t>a) </a:t>
            </a:r>
            <a:r>
              <a:rPr lang="pt-BR" sz="2400" dirty="0" smtClean="0">
                <a:latin typeface="+mj-lt"/>
              </a:rPr>
              <a:t>O texto diz que a televisão anuncia algumas coisas com insistência. Quais são essas coisas?</a:t>
            </a:r>
            <a:endParaRPr lang="pt-BR" sz="2400" b="1" dirty="0" smtClean="0">
              <a:latin typeface="+mj-lt"/>
            </a:endParaRPr>
          </a:p>
          <a:p>
            <a:pPr lvl="0" algn="just">
              <a:lnSpc>
                <a:spcPct val="150000"/>
              </a:lnSpc>
            </a:pPr>
            <a:r>
              <a:rPr lang="pt-BR" sz="2400" b="1" dirty="0" smtClean="0">
                <a:latin typeface="+mj-lt"/>
              </a:rPr>
              <a:t>b) </a:t>
            </a:r>
            <a:r>
              <a:rPr lang="pt-BR" sz="2400" dirty="0" smtClean="0">
                <a:latin typeface="+mj-lt"/>
              </a:rPr>
              <a:t>Por que é relatado que os brinquedos atraem as </a:t>
            </a:r>
            <a:r>
              <a:rPr lang="pt-BR" sz="2400" dirty="0" smtClean="0">
                <a:latin typeface="+mj-lt"/>
              </a:rPr>
              <a:t>crianças, mas </a:t>
            </a:r>
            <a:r>
              <a:rPr lang="pt-BR" sz="2400" dirty="0" smtClean="0">
                <a:latin typeface="+mj-lt"/>
              </a:rPr>
              <a:t>são deixados de lado </a:t>
            </a:r>
            <a:r>
              <a:rPr lang="pt-BR" sz="2400" dirty="0" smtClean="0">
                <a:latin typeface="+mj-lt"/>
              </a:rPr>
              <a:t>em, no </a:t>
            </a:r>
            <a:r>
              <a:rPr lang="pt-BR" sz="2400" dirty="0" smtClean="0">
                <a:latin typeface="+mj-lt"/>
              </a:rPr>
              <a:t>máximo, durante uma semana?</a:t>
            </a:r>
            <a:endParaRPr lang="pt-BR" sz="2400" dirty="0">
              <a:latin typeface="+mj-lt"/>
            </a:endParaRPr>
          </a:p>
          <a:p>
            <a:pPr lvl="0" algn="just">
              <a:lnSpc>
                <a:spcPct val="150000"/>
              </a:lnSpc>
            </a:pPr>
            <a:r>
              <a:rPr lang="pt-BR" sz="2400" b="1" dirty="0" smtClean="0">
                <a:latin typeface="+mj-lt"/>
              </a:rPr>
              <a:t>c) </a:t>
            </a:r>
            <a:r>
              <a:rPr lang="pt-BR" sz="2400" dirty="0" smtClean="0">
                <a:latin typeface="+mj-lt"/>
              </a:rPr>
              <a:t>O texto cita algumas brincadeiras que nunca enjoam. Quais são elas?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+mj-lt"/>
              </a:rPr>
              <a:t>d)</a:t>
            </a:r>
            <a:r>
              <a:rPr lang="pt-BR" sz="2400" dirty="0">
                <a:latin typeface="+mj-lt"/>
              </a:rPr>
              <a:t> Pelo o que você entendeu do texto, as crianças precisam de brinquedos caros  para se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+mj-lt"/>
              </a:rPr>
              <a:t>            divertir</a:t>
            </a:r>
            <a:r>
              <a:rPr lang="pt-BR" sz="2400" dirty="0">
                <a:latin typeface="+mj-lt"/>
              </a:rPr>
              <a:t>, ou podem  se divertir muito mais com brinquedos simples?</a:t>
            </a:r>
          </a:p>
          <a:p>
            <a:pPr lvl="0">
              <a:lnSpc>
                <a:spcPct val="150000"/>
              </a:lnSpc>
            </a:pPr>
            <a:endParaRPr lang="pt-BR" sz="2400" dirty="0">
              <a:latin typeface="+mj-lt"/>
            </a:endParaRPr>
          </a:p>
          <a:p>
            <a:pPr lvl="0">
              <a:lnSpc>
                <a:spcPct val="150000"/>
              </a:lnSpc>
            </a:pPr>
            <a:r>
              <a:rPr lang="pt-BR" sz="2400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igos das criança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15_TF03896101.potx" id="{89497A73-0C88-4195-8A38-43AAC8638EE2}" vid="{E6B5ECC8-341F-41AB-B193-AACEAE7B9011}"/>
    </a:ext>
  </a:extLst>
</a:theme>
</file>

<file path=ppt/theme/theme2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40262f94-9f35-4ac3-9a90-690165a166b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4f35948-e619-41b3-aa29-22878b09cfd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educacional para crianças na escola, álbum (widescreen)</Template>
  <TotalTime>1124</TotalTime>
  <Words>861</Words>
  <Application>Microsoft Office PowerPoint</Application>
  <PresentationFormat>Widescreen</PresentationFormat>
  <Paragraphs>94</Paragraphs>
  <Slides>25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Amigos das crianças 16X9</vt:lpstr>
      <vt:lpstr>Ensino Fundamental I 5º ano Língua Portuguesa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Atividade 1  Agora que já leu o texto,  responda em seu caderno  as perguntas abaixo.</vt:lpstr>
      <vt:lpstr>Atividade 2  Em seu caderno responda a questão abaixo. Leia o trecho do texto.  “Hoje em dia a televisão anuncia, com insistência, brinquedos incríveis: sofisticados, coloridos, auto suficientes, barulhentos e caros. Uma tentação para qualquer criança.  Qual o significado da palavra em destaque “ insistência”. A) Chique. B) Estragado. C) Feio. D) Quebrado. </vt:lpstr>
      <vt:lpstr>Apresentação do PowerPoint</vt:lpstr>
      <vt:lpstr>Apresentação do PowerPoint</vt:lpstr>
      <vt:lpstr>Atividade 4 </vt:lpstr>
      <vt:lpstr>Ensino Fundamental I 5º ano Matemática</vt:lpstr>
      <vt:lpstr> Atividade 1 -   Materiais:  -Garrafas pets; -Colar os numerais nas garrafas ou escrever os números; -Uma bola para derrubar as garrafas.        </vt:lpstr>
      <vt:lpstr>Modo de jogar:  - Colar os números nas garrafas pets, de acordo com o objetivo do jogo. (Pode-se colar números maiores, para desafiar os alunos ou de 0 a 10 para reforçar a tabuada). - Escolhe qual operação será realizada: adição, subtração, divisão ou multiplicação.  - O jogador deve atirar a bola para derrubar 2 garrafas e fará a operação. Ex: derrubou os números 9 e o 4. Se a operação for multiplicação, ele faz o registro no caderno, e coloca o resultado: 9x4=____                                                                           Fonte: http://mtmdivertida.blogspot.com/2012/10/boliche-dos-numerais.html </vt:lpstr>
      <vt:lpstr>Atividade 2 -  Materiais: -12 tampinhas  - Papéis  -Montar o relógio, conforme a ilustração. - O importante é usar o material reciclado disponível.         </vt:lpstr>
      <vt:lpstr>Modo de jogar:  -O objetivo dessa atividade e fixar horas e minutos. Pode-se explorar operações com esses dados também; - Fala-se um horário e a criança deve montar no relógio o que foi falado; - Ganha quem acertar mais vezes; - Dependendo do desenvolvimento da criança, pode-se criar situações problemas, como: Maria chegou na escola às 7:45h e terá que sair às 13:15h. Quanto tempo ela ficará na escola? - Pode-se jogar em dupla ou mais pessoas. Enquanto um fala o horário, o outro monta no relógio e depois, troca-se as funções.          </vt:lpstr>
      <vt:lpstr>Atividade 3 -</vt:lpstr>
      <vt:lpstr>Materiais: -Fazer as marcações em uma folha ou desenhar em um piso que possa ser escrito; -No caso da figura anterior, foi feito marcações de 5 em 5 para fixar as operações com a tabuada do número 5. Pode-se usar qualquer número; - 2 dados; - Explicar a origem da palavra léguas e que ela é uma unidade de medida de distância:                                                                                                          O que é Légua?  Légua era a denominação de várias unidades de medidas de itinerários (de comprimentos longos) utilizadas em Portugal, Brasil, e em outros países, até a introdução do sistema métrico. As várias unidades com esta denominação tinham valores que variavam entre 2 e 7 quilômetros.                                                                                                        Ela pode variar:  No estado de São Paulo, principalmente no interior, denomina-se "légua" à distância percorrida a pé (caminhada) por uma hora, sendo de aproximadamente 2 quilômetros. Também no estado de São Paulo, em algumas partes do interior, a légua terrestre é conhecida como o equivalente a 6 quilômetros. No Nordeste brasileiro já foi uma unidade de medida muito utilizada, que equivalia a 6 km. Atualmente encontra-se em desuso. Porém, há algumas pessoas (principalmente as "mais antigas") que ainda utilizam essa denominação para referir-se ao comprimento de 7 km.                                                                                                                                                                                                   Fonte:https://pt.wikipedia.org/wiki/L%C3%A9gua        </vt:lpstr>
      <vt:lpstr> Como Jogar:  - Escolhe qual operação será: adição ou multiplicação.  - O jogador lança os dados pra ver quantos pulos ele deve dar.   - Ele deve representar esse pulo, na folha ou no desenho que fez, no chão. Ex: Ao jogar os dados, a soma dos números foi 8. Como a tabela é do número 5, então serão 8 pulos de 5 ou 8x5= ___.  - Ganha o jogo aquele que acertar mais.  </vt:lpstr>
      <vt:lpstr>Atividade 4 -  Material e modo de jogar.  -Confeccionar as peças de dominó das operações desejadas, como modelo a seguir. (Pode-se adaptar as operações, de acordo com a necessidade);  - As regras são as mesmas do jogo de dominó tradicional. Escolhe-se uma peça para começar o jogo, que fica exposta. Todas as outras ficam viradas para que ninguém veja. Cada participante vai desvirando uma peça até achar aquela que é o resultado da operação.  - Ganha quem ficar com menos peças na mão.      </vt:lpstr>
      <vt:lpstr>                                          Fonte: https://www.nossoclubinho.com.br/domino-da-tabuada/</vt:lpstr>
      <vt:lpstr>                                                           Fonte e outras sugestões: https://pt.slideshare.net/LucianoMadeira/jogo-domindatabuadappd</vt:lpstr>
      <vt:lpstr>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Ensino Fundamental I 1º ano Língua Portuguesa</dc:title>
  <dc:creator>smec38</dc:creator>
  <cp:lastModifiedBy>smec01</cp:lastModifiedBy>
  <cp:revision>56</cp:revision>
  <dcterms:created xsi:type="dcterms:W3CDTF">2020-06-25T14:13:18Z</dcterms:created>
  <dcterms:modified xsi:type="dcterms:W3CDTF">2020-07-10T14:29:25Z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