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7" r:id="rId2"/>
    <p:sldId id="258" r:id="rId3"/>
    <p:sldId id="260" r:id="rId4"/>
    <p:sldId id="261" r:id="rId5"/>
    <p:sldId id="262" r:id="rId6"/>
    <p:sldId id="263" r:id="rId7"/>
    <p:sldId id="264" r:id="rId8"/>
    <p:sldId id="265" r:id="rId9"/>
    <p:sldId id="266"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5" r:id="rId25"/>
    <p:sldId id="284" r:id="rId26"/>
    <p:sldId id="286" r:id="rId27"/>
    <p:sldId id="287" r:id="rId28"/>
  </p:sldIdLst>
  <p:sldSz cx="12192000"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5" autoAdjust="0"/>
    <p:restoredTop sz="89441" autoAdjust="0"/>
  </p:normalViewPr>
  <p:slideViewPr>
    <p:cSldViewPr snapToGrid="0">
      <p:cViewPr varScale="1">
        <p:scale>
          <a:sx n="65" d="100"/>
          <a:sy n="65" d="100"/>
        </p:scale>
        <p:origin x="66" y="102"/>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rtl="0"/>
            <a:r>
              <a:rPr lang="en-US"/>
              <a:t>24/08/2016</a:t>
            </a:r>
            <a:endParaRP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rtl="0"/>
            <a:fld id="{57E03411-58E2-43FD-AE1D-AD77DFF8CB20}" type="slidenum">
              <a:rPr/>
              <a:t>‹nº›</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l" rtl="0">
              <a:defRPr sz="1200"/>
            </a:lvl1pPr>
          </a:lstStyle>
          <a:p>
            <a:pPr rtl="0"/>
            <a:r>
              <a:rPr lang="en-US"/>
              <a:t>24/08/2016</a:t>
            </a:r>
            <a:endParaRP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t>Clique para editar o texto Mestre</a:t>
            </a:r>
          </a:p>
          <a:p>
            <a:pPr lvl="1" rtl="0"/>
            <a:r>
              <a:t>Segundo nível</a:t>
            </a:r>
          </a:p>
          <a:p>
            <a:pPr lvl="2" rtl="0"/>
            <a:r>
              <a:t>Terceiro nível</a:t>
            </a:r>
          </a:p>
          <a:p>
            <a:pPr lvl="3" rtl="0"/>
            <a:r>
              <a:t>Quarto nível</a:t>
            </a:r>
          </a:p>
          <a:p>
            <a:pPr lvl="4" rtl="0"/>
            <a: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vl1pPr>
          </a:lstStyle>
          <a:p>
            <a:pPr rtl="0"/>
            <a:fld id="{C8DC57A8-AE18-4654-B6AF-04B3577165BE}" type="slidenum">
              <a:rPr/>
              <a:t>‹nº›</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C8DC57A8-AE18-4654-B6AF-04B3577165BE}" type="slidenum">
              <a:rPr lang="pt-BR" smtClean="0"/>
              <a:t>18</a:t>
            </a:fld>
            <a:endParaRPr lang="pt-BR"/>
          </a:p>
        </p:txBody>
      </p:sp>
    </p:spTree>
    <p:extLst>
      <p:ext uri="{BB962C8B-B14F-4D97-AF65-F5344CB8AC3E}">
        <p14:creationId xmlns:p14="http://schemas.microsoft.com/office/powerpoint/2010/main" val="2155038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4265611" y="1752600"/>
            <a:ext cx="6858002" cy="1828800"/>
          </a:xfrm>
        </p:spPr>
        <p:txBody>
          <a:bodyPr rtlCol="0" anchor="b">
            <a:normAutofit/>
          </a:bodyPr>
          <a:lstStyle>
            <a:lvl1pPr algn="l" rtl="0">
              <a:defRPr sz="5400"/>
            </a:lvl1pPr>
          </a:lstStyle>
          <a:p>
            <a:pPr rtl="0"/>
            <a:r>
              <a:rPr lang="pt-BR"/>
              <a:t>Clique para editar o título mestre</a:t>
            </a:r>
            <a:endParaRPr/>
          </a:p>
        </p:txBody>
      </p:sp>
      <p:sp>
        <p:nvSpPr>
          <p:cNvPr id="3" name="Subtítulo 2"/>
          <p:cNvSpPr>
            <a:spLocks noGrp="1"/>
          </p:cNvSpPr>
          <p:nvPr>
            <p:ph type="subTitle" idx="1"/>
          </p:nvPr>
        </p:nvSpPr>
        <p:spPr>
          <a:xfrm>
            <a:off x="4265610" y="3733800"/>
            <a:ext cx="6858002"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pt-BR"/>
              <a:t>Clique para editar o estilo do subtítulo mestre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ês Imagens com Legendas">
    <p:spTree>
      <p:nvGrpSpPr>
        <p:cNvPr id="1" name=""/>
        <p:cNvGrpSpPr/>
        <p:nvPr/>
      </p:nvGrpSpPr>
      <p:grpSpPr>
        <a:xfrm>
          <a:off x="0" y="0"/>
          <a:ext cx="0" cy="0"/>
          <a:chOff x="0" y="0"/>
          <a:chExt cx="0" cy="0"/>
        </a:xfrm>
      </p:grpSpPr>
      <p:sp>
        <p:nvSpPr>
          <p:cNvPr id="2" name="Título 1"/>
          <p:cNvSpPr>
            <a:spLocks noGrp="1"/>
          </p:cNvSpPr>
          <p:nvPr>
            <p:ph type="title"/>
          </p:nvPr>
        </p:nvSpPr>
        <p:spPr>
          <a:xfrm>
            <a:off x="9066214" y="421594"/>
            <a:ext cx="2286000" cy="1885508"/>
          </a:xfrm>
        </p:spPr>
        <p:txBody>
          <a:bodyPr rtlCol="0">
            <a:normAutofit/>
          </a:bodyPr>
          <a:lstStyle>
            <a:lvl1pPr algn="l" rtl="0">
              <a:defRPr sz="2400"/>
            </a:lvl1pPr>
          </a:lstStyle>
          <a:p>
            <a:pPr rtl="0"/>
            <a:r>
              <a:rPr lang="pt-BR"/>
              <a:t>Clique para editar o título mestre</a:t>
            </a:r>
          </a:p>
        </p:txBody>
      </p:sp>
      <p:grpSp>
        <p:nvGrpSpPr>
          <p:cNvPr id="84" name="Grupo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orma Liv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6" name="Forma Liv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7" name="Forma Liv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8" name="Forma Liv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9" name="Forma Liv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0" name="Forma Liv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1" name="Forma Liv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2" name="Forma Liv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3" name="Forma Liv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4" name="Forma Liv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5" name="Forma Liv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6" name="Forma Liv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97" name="Espaço Reservado para Imagem 33" descr="Um espaço reservado vazio para adicionar uma imagem. Clique no espaço reservado e selecione a imagem que você deseja adicionar."/>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vl1pPr>
          </a:lstStyle>
          <a:p>
            <a:pPr rtl="0"/>
            <a:r>
              <a:rPr lang="pt-BR"/>
              <a:t>Clique no ícone para adicionar uma imagem</a:t>
            </a:r>
            <a:endParaRPr dirty="0"/>
          </a:p>
        </p:txBody>
      </p:sp>
      <p:grpSp>
        <p:nvGrpSpPr>
          <p:cNvPr id="98" name="Grupo 97"/>
          <p:cNvGrpSpPr/>
          <p:nvPr/>
        </p:nvGrpSpPr>
        <p:grpSpPr>
          <a:xfrm>
            <a:off x="5322489" y="319177"/>
            <a:ext cx="3389607" cy="2710838"/>
            <a:chOff x="895350" y="3313113"/>
            <a:chExt cx="3613151" cy="2790825"/>
          </a:xfrm>
          <a:solidFill>
            <a:schemeClr val="tx1">
              <a:lumMod val="50000"/>
            </a:schemeClr>
          </a:solidFill>
        </p:grpSpPr>
        <p:sp>
          <p:nvSpPr>
            <p:cNvPr id="99" name="Forma Liv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0" name="Forma Liv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1" name="Forma Liv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2" name="Forma Liv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3" name="Forma Liv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4" name="Forma Liv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5" name="Forma Liv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6" name="Forma Liv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7" name="Forma Liv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8" name="Forma Liv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9" name="Forma Liv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0" name="Forma Liv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111" name="Espaço Reservado para Imagem 33" descr="Um espaço reservado vazio para adicionar uma imagem. Clique no espaço reservado e selecione a imagem que você deseja adicionar."/>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rtlCol="0"/>
          <a:lstStyle>
            <a:lvl1pPr marL="0" indent="0" algn="ctr" rtl="0">
              <a:buNone/>
              <a:defRPr/>
            </a:lvl1pPr>
          </a:lstStyle>
          <a:p>
            <a:pPr rtl="0"/>
            <a:r>
              <a:rPr lang="pt-BR"/>
              <a:t>Clique no ícone para adicionar uma imagem</a:t>
            </a:r>
            <a:endParaRPr dirty="0"/>
          </a:p>
        </p:txBody>
      </p:sp>
      <p:grpSp>
        <p:nvGrpSpPr>
          <p:cNvPr id="112" name="Grupo 111"/>
          <p:cNvGrpSpPr/>
          <p:nvPr/>
        </p:nvGrpSpPr>
        <p:grpSpPr>
          <a:xfrm>
            <a:off x="5322489" y="3245640"/>
            <a:ext cx="3389607" cy="2710838"/>
            <a:chOff x="895350" y="3313113"/>
            <a:chExt cx="3613151" cy="2790825"/>
          </a:xfrm>
          <a:solidFill>
            <a:schemeClr val="tx1">
              <a:lumMod val="50000"/>
            </a:schemeClr>
          </a:solidFill>
        </p:grpSpPr>
        <p:sp>
          <p:nvSpPr>
            <p:cNvPr id="113" name="Forma Liv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4" name="Forma Liv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5" name="Forma Liv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6" name="Forma Liv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7" name="Forma Liv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8" name="Forma Liv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9" name="Forma Liv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0" name="Forma Liv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1" name="Forma Liv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2" name="Forma Liv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3" name="Forma Liv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4" name="Forma Liv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125" name="Espaço Reservado para Imagem 33" descr="Um espaço reservado vazio para adicionar uma imagem. Clique no espaço reservado e selecione a imagem que você deseja adicionar."/>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rtlCol="0"/>
          <a:lstStyle>
            <a:lvl1pPr marL="0" indent="0" algn="ctr" rtl="0">
              <a:buNone/>
              <a:defRPr/>
            </a:lvl1pPr>
          </a:lstStyle>
          <a:p>
            <a:pPr rtl="0"/>
            <a:r>
              <a:rPr lang="pt-BR"/>
              <a:t>Clique no ícone para adicionar uma imagem</a:t>
            </a:r>
            <a:endParaRPr dirty="0"/>
          </a:p>
        </p:txBody>
      </p:sp>
      <p:sp>
        <p:nvSpPr>
          <p:cNvPr id="126" name="Espaço Reservado para Texto 3"/>
          <p:cNvSpPr>
            <a:spLocks noGrp="1"/>
          </p:cNvSpPr>
          <p:nvPr>
            <p:ph type="body" sz="half" idx="21"/>
          </p:nvPr>
        </p:nvSpPr>
        <p:spPr>
          <a:xfrm>
            <a:off x="9066214" y="2484992"/>
            <a:ext cx="2286000" cy="3248729"/>
          </a:xfrm>
        </p:spPr>
        <p:txBody>
          <a:bodyPr rtlCol="0" anchor="t" anchorCtr="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pt-BR"/>
              <a:t>Clique para editar o texto mestre</a:t>
            </a:r>
          </a:p>
        </p:txBody>
      </p:sp>
      <p:sp>
        <p:nvSpPr>
          <p:cNvPr id="8" name="Espaço Reservado para o Número do Slide 7"/>
          <p:cNvSpPr>
            <a:spLocks noGrp="1"/>
          </p:cNvSpPr>
          <p:nvPr>
            <p:ph type="sldNum" sz="quarter" idx="12"/>
          </p:nvPr>
        </p:nvSpPr>
        <p:spPr/>
        <p:txBody>
          <a:bodyPr rtlCol="0"/>
          <a:lstStyle/>
          <a:p>
            <a:pPr rtl="0"/>
            <a:fld id="{022B156B-59AE-415F-B24B-8756D48BB977}" type="slidenum">
              <a:rPr/>
              <a:pPr rtl="0"/>
              <a:t>‹nº›</a:t>
            </a:fld>
            <a:endParaRPr/>
          </a:p>
        </p:txBody>
      </p:sp>
      <p:sp>
        <p:nvSpPr>
          <p:cNvPr id="7" name="Espaço Reservado para Rodapé 6"/>
          <p:cNvSpPr>
            <a:spLocks noGrp="1"/>
          </p:cNvSpPr>
          <p:nvPr>
            <p:ph type="ftr" sz="quarter" idx="11"/>
          </p:nvPr>
        </p:nvSpPr>
        <p:spPr/>
        <p:txBody>
          <a:bodyPr rtlCol="0"/>
          <a:lstStyle/>
          <a:p>
            <a:pPr rtl="0"/>
            <a:endParaRPr/>
          </a:p>
        </p:txBody>
      </p:sp>
      <p:sp>
        <p:nvSpPr>
          <p:cNvPr id="6" name="Espaço Reservado para Data 5"/>
          <p:cNvSpPr>
            <a:spLocks noGrp="1"/>
          </p:cNvSpPr>
          <p:nvPr>
            <p:ph type="dt" sz="half" idx="10"/>
          </p:nvPr>
        </p:nvSpPr>
        <p:spPr/>
        <p:txBody>
          <a:bodyPr rtlCol="0"/>
          <a:lstStyle/>
          <a:p>
            <a:pPr rtl="0"/>
            <a:r>
              <a:rPr lang="en-US"/>
              <a:t>24/08/2016</a:t>
            </a:r>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7511732" y="1330347"/>
            <a:ext cx="3840480" cy="2103120"/>
          </a:xfrm>
        </p:spPr>
        <p:txBody>
          <a:bodyPr rtlCol="0" anchor="b">
            <a:normAutofit/>
          </a:bodyPr>
          <a:lstStyle>
            <a:lvl1pPr algn="l" rtl="0">
              <a:defRPr sz="3600"/>
            </a:lvl1pPr>
          </a:lstStyle>
          <a:p>
            <a:pPr rtl="0"/>
            <a:r>
              <a:rPr lang="pt-BR"/>
              <a:t>Clique para editar o título mestre</a:t>
            </a:r>
            <a:endParaRPr dirty="0"/>
          </a:p>
        </p:txBody>
      </p:sp>
      <p:sp>
        <p:nvSpPr>
          <p:cNvPr id="3" name="Espaço Reservado para Conteúdo 2"/>
          <p:cNvSpPr>
            <a:spLocks noGrp="1"/>
          </p:cNvSpPr>
          <p:nvPr>
            <p:ph idx="1"/>
          </p:nvPr>
        </p:nvSpPr>
        <p:spPr>
          <a:xfrm>
            <a:off x="836613"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dirty="0"/>
          </a:p>
        </p:txBody>
      </p:sp>
      <p:sp>
        <p:nvSpPr>
          <p:cNvPr id="4" name="Espaço Reservado para Texto 3"/>
          <p:cNvSpPr>
            <a:spLocks noGrp="1"/>
          </p:cNvSpPr>
          <p:nvPr>
            <p:ph type="body" sz="half" idx="2"/>
          </p:nvPr>
        </p:nvSpPr>
        <p:spPr>
          <a:xfrm>
            <a:off x="7511732" y="3555523"/>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pt-BR"/>
              <a:t>Clique para editar o texto mestre</a:t>
            </a:r>
          </a:p>
        </p:txBody>
      </p:sp>
      <p:sp>
        <p:nvSpPr>
          <p:cNvPr id="7" name="Espaço Reservado para Número de Slide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a:pPr rtl="0"/>
              <a:t>‹nº›</a:t>
            </a:fld>
            <a:endParaRPr/>
          </a:p>
        </p:txBody>
      </p:sp>
      <p:sp>
        <p:nvSpPr>
          <p:cNvPr id="6" name="Espaço Reservado para Rodapé 5"/>
          <p:cNvSpPr>
            <a:spLocks noGrp="1"/>
          </p:cNvSpPr>
          <p:nvPr>
            <p:ph type="ftr" sz="quarter" idx="11"/>
          </p:nvPr>
        </p:nvSpPr>
        <p:spPr/>
        <p:txBody>
          <a:bodyPr rtlCol="0"/>
          <a:lstStyle/>
          <a:p>
            <a:pPr rtl="0"/>
            <a:endParaRPr/>
          </a:p>
        </p:txBody>
      </p:sp>
      <p:sp>
        <p:nvSpPr>
          <p:cNvPr id="5" name="Espaço Reservado para Data 4"/>
          <p:cNvSpPr>
            <a:spLocks noGrp="1"/>
          </p:cNvSpPr>
          <p:nvPr>
            <p:ph type="dt" sz="half" idx="10"/>
          </p:nvPr>
        </p:nvSpPr>
        <p:spPr>
          <a:xfrm>
            <a:off x="8075611" y="6019801"/>
            <a:ext cx="1396260" cy="228600"/>
          </a:xfrm>
        </p:spPr>
        <p:txBody>
          <a:bodyPr rtlCol="0"/>
          <a:lstStyle/>
          <a:p>
            <a:pPr rtl="0"/>
            <a:r>
              <a:rPr lang="en-US"/>
              <a:t>24/08/2016</a:t>
            </a:r>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7492891" y="1330347"/>
            <a:ext cx="3840480" cy="2103120"/>
          </a:xfrm>
        </p:spPr>
        <p:txBody>
          <a:bodyPr rtlCol="0" anchor="b">
            <a:normAutofit/>
          </a:bodyPr>
          <a:lstStyle>
            <a:lvl1pPr algn="l" rtl="0">
              <a:defRPr sz="3600"/>
            </a:lvl1pPr>
          </a:lstStyle>
          <a:p>
            <a:pPr rtl="0"/>
            <a:r>
              <a:rPr lang="pt-BR"/>
              <a:t>Clique para editar o título mestre</a:t>
            </a:r>
            <a:endParaRPr dirty="0"/>
          </a:p>
        </p:txBody>
      </p:sp>
      <p:grpSp>
        <p:nvGrpSpPr>
          <p:cNvPr id="8" name="Grupo 7"/>
          <p:cNvGrpSpPr/>
          <p:nvPr/>
        </p:nvGrpSpPr>
        <p:grpSpPr>
          <a:xfrm>
            <a:off x="595546" y="781398"/>
            <a:ext cx="6433398" cy="5053665"/>
            <a:chOff x="5162444" y="781398"/>
            <a:chExt cx="6433398" cy="5053665"/>
          </a:xfrm>
        </p:grpSpPr>
        <p:sp>
          <p:nvSpPr>
            <p:cNvPr id="9" name="Forma Livre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0" name="Forma Livre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grpSp>
          <p:nvGrpSpPr>
            <p:cNvPr id="11" name="Grupo 10"/>
            <p:cNvGrpSpPr/>
            <p:nvPr/>
          </p:nvGrpSpPr>
          <p:grpSpPr>
            <a:xfrm>
              <a:off x="5814205" y="859113"/>
              <a:ext cx="5129146" cy="4880471"/>
              <a:chOff x="7856559" y="859113"/>
              <a:chExt cx="3086791" cy="4880471"/>
            </a:xfrm>
          </p:grpSpPr>
          <p:sp>
            <p:nvSpPr>
              <p:cNvPr id="20" name="Forma Livre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21" name="Forma Livre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12" name="Forma Livre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3" name="Forma Livre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4" name="Forma Livre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5" name="Forma Livre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6" name="Forma Livre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7" name="Forma Livre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8" name="Forma Livre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9" name="Forma Livre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3" name="Espaço Reservado para Imagem 2" descr="Um espaço reservado vazio para adicionar uma imagem. Clique no espaço reservado e selecione a imagem que você deseja adicionar."/>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pt-BR"/>
              <a:t>Clique no ícone para adicionar uma imagem</a:t>
            </a:r>
            <a:endParaRPr dirty="0"/>
          </a:p>
        </p:txBody>
      </p:sp>
      <p:sp>
        <p:nvSpPr>
          <p:cNvPr id="4" name="Espaço Reservado para Texto 3"/>
          <p:cNvSpPr>
            <a:spLocks noGrp="1"/>
          </p:cNvSpPr>
          <p:nvPr>
            <p:ph type="body" sz="half" idx="2"/>
          </p:nvPr>
        </p:nvSpPr>
        <p:spPr>
          <a:xfrm>
            <a:off x="7492891" y="3555521"/>
            <a:ext cx="3840480" cy="216851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pt-BR"/>
              <a:t>Clique para editar o texto mestre</a:t>
            </a:r>
          </a:p>
        </p:txBody>
      </p:sp>
      <p:sp>
        <p:nvSpPr>
          <p:cNvPr id="7" name="Espaço Reservado para Número de Slide 6"/>
          <p:cNvSpPr>
            <a:spLocks noGrp="1"/>
          </p:cNvSpPr>
          <p:nvPr>
            <p:ph type="sldNum" sz="quarter" idx="12"/>
          </p:nvPr>
        </p:nvSpPr>
        <p:spPr/>
        <p:txBody>
          <a:bodyPr rtlCol="0"/>
          <a:lstStyle/>
          <a:p>
            <a:pPr rtl="0"/>
            <a:fld id="{022B156B-59AE-415F-B24B-8756D48BB977}" type="slidenum">
              <a:rPr/>
              <a:t>‹nº›</a:t>
            </a:fld>
            <a:endParaRPr/>
          </a:p>
        </p:txBody>
      </p:sp>
      <p:sp>
        <p:nvSpPr>
          <p:cNvPr id="6" name="Espaço Reservado para Rodapé 5"/>
          <p:cNvSpPr>
            <a:spLocks noGrp="1"/>
          </p:cNvSpPr>
          <p:nvPr>
            <p:ph type="ftr" sz="quarter" idx="11"/>
          </p:nvPr>
        </p:nvSpPr>
        <p:spPr/>
        <p:txBody>
          <a:bodyPr rtlCol="0"/>
          <a:lstStyle/>
          <a:p>
            <a:pPr rtl="0"/>
            <a:endParaRPr/>
          </a:p>
        </p:txBody>
      </p:sp>
      <p:sp>
        <p:nvSpPr>
          <p:cNvPr id="5" name="Espaço Reservado para Data 4"/>
          <p:cNvSpPr>
            <a:spLocks noGrp="1"/>
          </p:cNvSpPr>
          <p:nvPr>
            <p:ph type="dt" sz="half" idx="10"/>
          </p:nvPr>
        </p:nvSpPr>
        <p:spPr/>
        <p:txBody>
          <a:bodyPr rtlCol="0"/>
          <a:lstStyle/>
          <a:p>
            <a:pPr rtl="0"/>
            <a:r>
              <a:rPr lang="en-US"/>
              <a:t>24/08/2016</a:t>
            </a:r>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a:p>
        </p:txBody>
      </p:sp>
      <p:sp>
        <p:nvSpPr>
          <p:cNvPr id="3" name="Espaço Reservado para Texto Vertical 2"/>
          <p:cNvSpPr>
            <a:spLocks noGrp="1"/>
          </p:cNvSpPr>
          <p:nvPr>
            <p:ph type="body" orient="vert" idx="1"/>
          </p:nvPr>
        </p:nvSpPr>
        <p:spPr/>
        <p:txBody>
          <a:bodyPr vert="eaVert" rtlCol="0"/>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6" name="Espaço Reservado para o Número do Slide 5"/>
          <p:cNvSpPr>
            <a:spLocks noGrp="1"/>
          </p:cNvSpPr>
          <p:nvPr>
            <p:ph type="sldNum" sz="quarter" idx="12"/>
          </p:nvPr>
        </p:nvSpPr>
        <p:spPr/>
        <p:txBody>
          <a:bodyPr rtlCol="0"/>
          <a:lstStyle/>
          <a:p>
            <a:pPr rtl="0"/>
            <a:fld id="{022B156B-59AE-415F-B24B-8756D48BB977}" type="slidenum">
              <a:rPr/>
              <a:t>‹nº›</a:t>
            </a:fld>
            <a:endParaRPr/>
          </a:p>
        </p:txBody>
      </p:sp>
      <p:sp>
        <p:nvSpPr>
          <p:cNvPr id="5" name="Espaço Reservado para Rodapé 4"/>
          <p:cNvSpPr>
            <a:spLocks noGrp="1"/>
          </p:cNvSpPr>
          <p:nvPr>
            <p:ph type="ftr" sz="quarter" idx="11"/>
          </p:nvPr>
        </p:nvSpPr>
        <p:spPr/>
        <p:txBody>
          <a:bodyPr rtlCol="0"/>
          <a:lstStyle/>
          <a:p>
            <a:pPr rtl="0"/>
            <a:endParaRPr/>
          </a:p>
        </p:txBody>
      </p:sp>
      <p:sp>
        <p:nvSpPr>
          <p:cNvPr id="4" name="Espaço Reservado para Data 3"/>
          <p:cNvSpPr>
            <a:spLocks noGrp="1"/>
          </p:cNvSpPr>
          <p:nvPr>
            <p:ph type="dt" sz="half" idx="10"/>
          </p:nvPr>
        </p:nvSpPr>
        <p:spPr/>
        <p:txBody>
          <a:bodyPr rtlCol="0"/>
          <a:lstStyle/>
          <a:p>
            <a:pPr rtl="0"/>
            <a:r>
              <a:rPr lang="en-US"/>
              <a:t>24/08/2016</a:t>
            </a:r>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624268" y="304800"/>
            <a:ext cx="1729531" cy="5676900"/>
          </a:xfrm>
        </p:spPr>
        <p:txBody>
          <a:bodyPr vert="eaVert" rtlCol="0"/>
          <a:lstStyle/>
          <a:p>
            <a:pPr rtl="0"/>
            <a:r>
              <a:rPr lang="pt-BR"/>
              <a:t>Clique para editar o título mestre</a:t>
            </a:r>
            <a:endParaRPr/>
          </a:p>
        </p:txBody>
      </p:sp>
      <p:sp>
        <p:nvSpPr>
          <p:cNvPr id="3" name="Espaço Reservado para Texto Vertical 2"/>
          <p:cNvSpPr>
            <a:spLocks noGrp="1"/>
          </p:cNvSpPr>
          <p:nvPr>
            <p:ph type="body" orient="vert" idx="1"/>
          </p:nvPr>
        </p:nvSpPr>
        <p:spPr>
          <a:xfrm>
            <a:off x="838199" y="304800"/>
            <a:ext cx="8633671" cy="5676900"/>
          </a:xfrm>
        </p:spPr>
        <p:txBody>
          <a:bodyPr vert="eaVert" rtlCol="0"/>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6" name="Espaço Reservado para Número de Slide 5"/>
          <p:cNvSpPr>
            <a:spLocks noGrp="1"/>
          </p:cNvSpPr>
          <p:nvPr>
            <p:ph type="sldNum" sz="quarter" idx="12"/>
          </p:nvPr>
        </p:nvSpPr>
        <p:spPr/>
        <p:txBody>
          <a:bodyPr rtlCol="0"/>
          <a:lstStyle/>
          <a:p>
            <a:pPr rtl="0"/>
            <a:fld id="{022B156B-59AE-415F-B24B-8756D48BB977}" type="slidenum">
              <a:rPr/>
              <a:t>‹nº›</a:t>
            </a:fld>
            <a:endParaRPr/>
          </a:p>
        </p:txBody>
      </p:sp>
      <p:sp>
        <p:nvSpPr>
          <p:cNvPr id="5" name="Espaço Reservado para Rodapé 4"/>
          <p:cNvSpPr>
            <a:spLocks noGrp="1"/>
          </p:cNvSpPr>
          <p:nvPr>
            <p:ph type="ftr" sz="quarter" idx="11"/>
          </p:nvPr>
        </p:nvSpPr>
        <p:spPr/>
        <p:txBody>
          <a:bodyPr rtlCol="0"/>
          <a:lstStyle/>
          <a:p>
            <a:pPr rtl="0"/>
            <a:endParaRPr/>
          </a:p>
        </p:txBody>
      </p:sp>
      <p:sp>
        <p:nvSpPr>
          <p:cNvPr id="4" name="Espaço Reservado para Data 3"/>
          <p:cNvSpPr>
            <a:spLocks noGrp="1"/>
          </p:cNvSpPr>
          <p:nvPr>
            <p:ph type="dt" sz="half" idx="10"/>
          </p:nvPr>
        </p:nvSpPr>
        <p:spPr/>
        <p:txBody>
          <a:bodyPr rtlCol="0"/>
          <a:lstStyle/>
          <a:p>
            <a:pPr rtl="0"/>
            <a:r>
              <a:rPr lang="en-US"/>
              <a:t>24/08/2016</a:t>
            </a:r>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a:p>
        </p:txBody>
      </p:sp>
      <p:sp>
        <p:nvSpPr>
          <p:cNvPr id="3" name="Espaço Reservado para Conteúdo 2"/>
          <p:cNvSpPr>
            <a:spLocks noGrp="1"/>
          </p:cNvSpPr>
          <p:nvPr>
            <p:ph idx="1"/>
          </p:nvPr>
        </p:nvSpPr>
        <p:spPr/>
        <p:txBody>
          <a:bodyPr rtlCol="0"/>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6" name="Espaço Reservado para o Número do Slide 5"/>
          <p:cNvSpPr>
            <a:spLocks noGrp="1"/>
          </p:cNvSpPr>
          <p:nvPr>
            <p:ph type="sldNum" sz="quarter" idx="12"/>
          </p:nvPr>
        </p:nvSpPr>
        <p:spPr/>
        <p:txBody>
          <a:bodyPr rtlCol="0"/>
          <a:lstStyle/>
          <a:p>
            <a:pPr rtl="0"/>
            <a:fld id="{022B156B-59AE-415F-B24B-8756D48BB977}" type="slidenum">
              <a:rPr/>
              <a:t>‹nº›</a:t>
            </a:fld>
            <a:endParaRPr dirty="0"/>
          </a:p>
        </p:txBody>
      </p:sp>
      <p:sp>
        <p:nvSpPr>
          <p:cNvPr id="5" name="Espaço Reservado para Rodapé 4"/>
          <p:cNvSpPr>
            <a:spLocks noGrp="1"/>
          </p:cNvSpPr>
          <p:nvPr>
            <p:ph type="ftr" sz="quarter" idx="11"/>
          </p:nvPr>
        </p:nvSpPr>
        <p:spPr/>
        <p:txBody>
          <a:bodyPr rtlCol="0"/>
          <a:lstStyle/>
          <a:p>
            <a:pPr rtl="0"/>
            <a:endParaRPr/>
          </a:p>
        </p:txBody>
      </p:sp>
      <p:sp>
        <p:nvSpPr>
          <p:cNvPr id="4" name="Espaço Reservado para Data 3"/>
          <p:cNvSpPr>
            <a:spLocks noGrp="1"/>
          </p:cNvSpPr>
          <p:nvPr>
            <p:ph type="dt" sz="half" idx="10"/>
          </p:nvPr>
        </p:nvSpPr>
        <p:spPr/>
        <p:txBody>
          <a:bodyPr rtlCol="0"/>
          <a:lstStyle/>
          <a:p>
            <a:pPr rtl="0"/>
            <a:r>
              <a:rPr lang="en-US"/>
              <a:t>24/08/2016</a:t>
            </a:r>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265613" y="1828800"/>
            <a:ext cx="6858002" cy="1828800"/>
          </a:xfrm>
        </p:spPr>
        <p:txBody>
          <a:bodyPr rtlCol="0" anchor="b">
            <a:normAutofit/>
          </a:bodyPr>
          <a:lstStyle>
            <a:lvl1pPr algn="l" rtl="0">
              <a:defRPr sz="4400"/>
            </a:lvl1pPr>
          </a:lstStyle>
          <a:p>
            <a:pPr rtl="0"/>
            <a:r>
              <a:rPr lang="pt-BR"/>
              <a:t>Clique para editar o título mestre</a:t>
            </a:r>
            <a:endParaRPr/>
          </a:p>
        </p:txBody>
      </p:sp>
      <p:sp>
        <p:nvSpPr>
          <p:cNvPr id="3" name="Espaço Reservado para Texto 2"/>
          <p:cNvSpPr>
            <a:spLocks noGrp="1"/>
          </p:cNvSpPr>
          <p:nvPr>
            <p:ph type="body" idx="1"/>
          </p:nvPr>
        </p:nvSpPr>
        <p:spPr>
          <a:xfrm>
            <a:off x="4265610" y="3733800"/>
            <a:ext cx="6858002"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pt-BR"/>
              <a:t>Clique para editar o texto mestre</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a:p>
        </p:txBody>
      </p:sp>
      <p:sp>
        <p:nvSpPr>
          <p:cNvPr id="3" name="Espaço Reservado para Conteúdo 2"/>
          <p:cNvSpPr>
            <a:spLocks noGrp="1"/>
          </p:cNvSpPr>
          <p:nvPr>
            <p:ph sz="half" idx="1"/>
          </p:nvPr>
        </p:nvSpPr>
        <p:spPr>
          <a:xfrm>
            <a:off x="1065212" y="1825625"/>
            <a:ext cx="4954588" cy="4187952"/>
          </a:xfrm>
        </p:spPr>
        <p:txBody>
          <a:bodyPr rtlCol="0"/>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4" name="Espaço Reservado para Conteúdo 3"/>
          <p:cNvSpPr>
            <a:spLocks noGrp="1"/>
          </p:cNvSpPr>
          <p:nvPr>
            <p:ph sz="half" idx="2"/>
          </p:nvPr>
        </p:nvSpPr>
        <p:spPr>
          <a:xfrm>
            <a:off x="6172200" y="1825625"/>
            <a:ext cx="4951414" cy="4187952"/>
          </a:xfrm>
        </p:spPr>
        <p:txBody>
          <a:bodyPr rtlCol="0"/>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7" name="Espaço Reservado para Número de Slide 6"/>
          <p:cNvSpPr>
            <a:spLocks noGrp="1"/>
          </p:cNvSpPr>
          <p:nvPr>
            <p:ph type="sldNum" sz="quarter" idx="12"/>
          </p:nvPr>
        </p:nvSpPr>
        <p:spPr/>
        <p:txBody>
          <a:bodyPr rtlCol="0"/>
          <a:lstStyle/>
          <a:p>
            <a:pPr rtl="0"/>
            <a:fld id="{022B156B-59AE-415F-B24B-8756D48BB977}" type="slidenum">
              <a:rPr/>
              <a:t>‹nº›</a:t>
            </a:fld>
            <a:endParaRPr/>
          </a:p>
        </p:txBody>
      </p:sp>
      <p:sp>
        <p:nvSpPr>
          <p:cNvPr id="6" name="Espaço Reservado para Rodapé 5"/>
          <p:cNvSpPr>
            <a:spLocks noGrp="1"/>
          </p:cNvSpPr>
          <p:nvPr>
            <p:ph type="ftr" sz="quarter" idx="11"/>
          </p:nvPr>
        </p:nvSpPr>
        <p:spPr/>
        <p:txBody>
          <a:bodyPr rtlCol="0"/>
          <a:lstStyle/>
          <a:p>
            <a:pPr rtl="0"/>
            <a:endParaRPr/>
          </a:p>
        </p:txBody>
      </p:sp>
      <p:sp>
        <p:nvSpPr>
          <p:cNvPr id="5" name="Espaço Reservado para Data 4"/>
          <p:cNvSpPr>
            <a:spLocks noGrp="1"/>
          </p:cNvSpPr>
          <p:nvPr>
            <p:ph type="dt" sz="half" idx="10"/>
          </p:nvPr>
        </p:nvSpPr>
        <p:spPr/>
        <p:txBody>
          <a:bodyPr rtlCol="0"/>
          <a:lstStyle/>
          <a:p>
            <a:pPr rtl="0"/>
            <a:r>
              <a:rPr lang="en-US"/>
              <a:t>24/08/2016</a:t>
            </a:r>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a:p>
        </p:txBody>
      </p:sp>
      <p:sp>
        <p:nvSpPr>
          <p:cNvPr id="3" name="Espaço Reservado para Texto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pt-BR"/>
              <a:t>Clique para editar o texto mestre</a:t>
            </a:r>
          </a:p>
        </p:txBody>
      </p:sp>
      <p:sp>
        <p:nvSpPr>
          <p:cNvPr id="4" name="Espaço Reservado para Conteúdo 3"/>
          <p:cNvSpPr>
            <a:spLocks noGrp="1"/>
          </p:cNvSpPr>
          <p:nvPr>
            <p:ph sz="half" idx="2"/>
          </p:nvPr>
        </p:nvSpPr>
        <p:spPr>
          <a:xfrm>
            <a:off x="1069848" y="2505075"/>
            <a:ext cx="4956048" cy="3476625"/>
          </a:xfrm>
        </p:spPr>
        <p:txBody>
          <a:bodyPr rtlCol="0"/>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5" name="Espaço Reservado para Texto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pt-BR"/>
              <a:t>Clique para editar o texto mestre</a:t>
            </a:r>
          </a:p>
        </p:txBody>
      </p:sp>
      <p:sp>
        <p:nvSpPr>
          <p:cNvPr id="6" name="Espaço Reservado para Conteúdo 5"/>
          <p:cNvSpPr>
            <a:spLocks noGrp="1"/>
          </p:cNvSpPr>
          <p:nvPr>
            <p:ph sz="quarter" idx="4"/>
          </p:nvPr>
        </p:nvSpPr>
        <p:spPr>
          <a:xfrm>
            <a:off x="6172200" y="2505075"/>
            <a:ext cx="4956048" cy="3476625"/>
          </a:xfrm>
        </p:spPr>
        <p:txBody>
          <a:bodyPr rtlCol="0"/>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9" name="Espaço Reservado para o Número do Slide 8"/>
          <p:cNvSpPr>
            <a:spLocks noGrp="1"/>
          </p:cNvSpPr>
          <p:nvPr>
            <p:ph type="sldNum" sz="quarter" idx="12"/>
          </p:nvPr>
        </p:nvSpPr>
        <p:spPr/>
        <p:txBody>
          <a:bodyPr rtlCol="0"/>
          <a:lstStyle/>
          <a:p>
            <a:pPr rtl="0"/>
            <a:fld id="{022B156B-59AE-415F-B24B-8756D48BB977}" type="slidenum">
              <a:rPr/>
              <a:t>‹nº›</a:t>
            </a:fld>
            <a:endParaRPr/>
          </a:p>
        </p:txBody>
      </p:sp>
      <p:sp>
        <p:nvSpPr>
          <p:cNvPr id="8" name="Espaço Reservado para Rodapé 7"/>
          <p:cNvSpPr>
            <a:spLocks noGrp="1"/>
          </p:cNvSpPr>
          <p:nvPr>
            <p:ph type="ftr" sz="quarter" idx="11"/>
          </p:nvPr>
        </p:nvSpPr>
        <p:spPr/>
        <p:txBody>
          <a:bodyPr rtlCol="0"/>
          <a:lstStyle/>
          <a:p>
            <a:pPr rtl="0"/>
            <a:endParaRPr/>
          </a:p>
        </p:txBody>
      </p:sp>
      <p:sp>
        <p:nvSpPr>
          <p:cNvPr id="7" name="Espaço Reservado para Data 6"/>
          <p:cNvSpPr>
            <a:spLocks noGrp="1"/>
          </p:cNvSpPr>
          <p:nvPr>
            <p:ph type="dt" sz="half" idx="10"/>
          </p:nvPr>
        </p:nvSpPr>
        <p:spPr/>
        <p:txBody>
          <a:bodyPr rtlCol="0"/>
          <a:lstStyle/>
          <a:p>
            <a:pPr rtl="0"/>
            <a:r>
              <a:rPr lang="en-US"/>
              <a:t>24/08/2016</a:t>
            </a:r>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a:p>
        </p:txBody>
      </p:sp>
      <p:sp>
        <p:nvSpPr>
          <p:cNvPr id="5" name="Espaço Reservado para Número de Slide 4"/>
          <p:cNvSpPr>
            <a:spLocks noGrp="1"/>
          </p:cNvSpPr>
          <p:nvPr>
            <p:ph type="sldNum" sz="quarter" idx="12"/>
          </p:nvPr>
        </p:nvSpPr>
        <p:spPr/>
        <p:txBody>
          <a:bodyPr rtlCol="0"/>
          <a:lstStyle/>
          <a:p>
            <a:pPr rtl="0"/>
            <a:fld id="{022B156B-59AE-415F-B24B-8756D48BB977}" type="slidenum">
              <a:rPr/>
              <a:t>‹nº›</a:t>
            </a:fld>
            <a:endParaRPr/>
          </a:p>
        </p:txBody>
      </p:sp>
      <p:sp>
        <p:nvSpPr>
          <p:cNvPr id="4" name="Espaço Reservado para Rodapé 3"/>
          <p:cNvSpPr>
            <a:spLocks noGrp="1"/>
          </p:cNvSpPr>
          <p:nvPr>
            <p:ph type="ftr" sz="quarter" idx="11"/>
          </p:nvPr>
        </p:nvSpPr>
        <p:spPr/>
        <p:txBody>
          <a:bodyPr rtlCol="0"/>
          <a:lstStyle/>
          <a:p>
            <a:pPr rtl="0"/>
            <a:endParaRPr/>
          </a:p>
        </p:txBody>
      </p:sp>
      <p:sp>
        <p:nvSpPr>
          <p:cNvPr id="3" name="Espaço Reservado para Data 2"/>
          <p:cNvSpPr>
            <a:spLocks noGrp="1"/>
          </p:cNvSpPr>
          <p:nvPr>
            <p:ph type="dt" sz="half" idx="10"/>
          </p:nvPr>
        </p:nvSpPr>
        <p:spPr/>
        <p:txBody>
          <a:bodyPr rtlCol="0"/>
          <a:lstStyle/>
          <a:p>
            <a:pPr rtl="0"/>
            <a:r>
              <a:rPr lang="en-US"/>
              <a:t>24/08/2016</a:t>
            </a:r>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rtlCol="0"/>
          <a:lstStyle/>
          <a:p>
            <a:pPr rtl="0"/>
            <a:fld id="{022B156B-59AE-415F-B24B-8756D48BB977}" type="slidenum">
              <a:rPr/>
              <a:t>‹nº›</a:t>
            </a:fld>
            <a:endParaRPr/>
          </a:p>
        </p:txBody>
      </p:sp>
      <p:sp>
        <p:nvSpPr>
          <p:cNvPr id="3" name="Espaço Reservado para Rodapé 2"/>
          <p:cNvSpPr>
            <a:spLocks noGrp="1"/>
          </p:cNvSpPr>
          <p:nvPr>
            <p:ph type="ftr" sz="quarter" idx="11"/>
          </p:nvPr>
        </p:nvSpPr>
        <p:spPr/>
        <p:txBody>
          <a:bodyPr rtlCol="0"/>
          <a:lstStyle/>
          <a:p>
            <a:pPr rtl="0"/>
            <a:endParaRPr/>
          </a:p>
        </p:txBody>
      </p:sp>
      <p:sp>
        <p:nvSpPr>
          <p:cNvPr id="2" name="Espaço Reservado para Data 1"/>
          <p:cNvSpPr>
            <a:spLocks noGrp="1"/>
          </p:cNvSpPr>
          <p:nvPr>
            <p:ph type="dt" sz="half" idx="10"/>
          </p:nvPr>
        </p:nvSpPr>
        <p:spPr/>
        <p:txBody>
          <a:bodyPr rtlCol="0"/>
          <a:lstStyle/>
          <a:p>
            <a:pPr rtl="0"/>
            <a:r>
              <a:rPr lang="en-US"/>
              <a:t>24/08/2016</a:t>
            </a:r>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uas Imagens com Legendas">
    <p:spTree>
      <p:nvGrpSpPr>
        <p:cNvPr id="1" name=""/>
        <p:cNvGrpSpPr/>
        <p:nvPr/>
      </p:nvGrpSpPr>
      <p:grpSpPr>
        <a:xfrm>
          <a:off x="0" y="0"/>
          <a:ext cx="0" cy="0"/>
          <a:chOff x="0" y="0"/>
          <a:chExt cx="0" cy="0"/>
        </a:xfrm>
      </p:grpSpPr>
      <p:sp>
        <p:nvSpPr>
          <p:cNvPr id="2" name="Título 1"/>
          <p:cNvSpPr>
            <a:spLocks noGrp="1"/>
          </p:cNvSpPr>
          <p:nvPr>
            <p:ph type="title"/>
          </p:nvPr>
        </p:nvSpPr>
        <p:spPr>
          <a:xfrm>
            <a:off x="1065212" y="304799"/>
            <a:ext cx="10058402" cy="1216152"/>
          </a:xfrm>
        </p:spPr>
        <p:txBody>
          <a:bodyPr rtlCol="0"/>
          <a:lstStyle>
            <a:lvl1pPr algn="l" rtl="0">
              <a:defRPr/>
            </a:lvl1pPr>
          </a:lstStyle>
          <a:p>
            <a:pPr rtl="0"/>
            <a:r>
              <a:rPr lang="pt-BR"/>
              <a:t>Clique para editar o título mestre</a:t>
            </a:r>
          </a:p>
        </p:txBody>
      </p:sp>
      <p:grpSp>
        <p:nvGrpSpPr>
          <p:cNvPr id="9" name="Grupo 8"/>
          <p:cNvGrpSpPr/>
          <p:nvPr/>
        </p:nvGrpSpPr>
        <p:grpSpPr>
          <a:xfrm>
            <a:off x="1052422" y="1733550"/>
            <a:ext cx="4360503" cy="3050038"/>
            <a:chOff x="895350" y="3313113"/>
            <a:chExt cx="3613151" cy="2790825"/>
          </a:xfrm>
          <a:solidFill>
            <a:schemeClr val="tx1">
              <a:lumMod val="50000"/>
            </a:schemeClr>
          </a:solidFill>
        </p:grpSpPr>
        <p:sp>
          <p:nvSpPr>
            <p:cNvPr id="10" name="Forma Liv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 name="Forma Liv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 name="Forma Liv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3" name="Forma Liv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4" name="Forma Liv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5" name="Forma Liv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6" name="Forma Liv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7" name="Forma Liv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8" name="Forma Liv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9" name="Forma Liv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0" name="Forma Liv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1" name="Forma Liv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36" name="Espaço Reservado para Imagem 33" descr="Um espaço reservado vazio para adicionar uma imagem. Clique no espaço reservado e selecione a imagem que você deseja adicionar."/>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vl1pPr>
          </a:lstStyle>
          <a:p>
            <a:pPr rtl="0"/>
            <a:r>
              <a:rPr lang="pt-BR"/>
              <a:t>Clique no ícone para adicionar uma imagem</a:t>
            </a:r>
            <a:endParaRPr dirty="0"/>
          </a:p>
        </p:txBody>
      </p:sp>
      <p:sp>
        <p:nvSpPr>
          <p:cNvPr id="39" name="Espaço Reservado para Texto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pt-BR"/>
              <a:t>Clique para editar o texto mestre</a:t>
            </a:r>
          </a:p>
        </p:txBody>
      </p:sp>
      <p:grpSp>
        <p:nvGrpSpPr>
          <p:cNvPr id="22" name="Grupo 21"/>
          <p:cNvGrpSpPr/>
          <p:nvPr/>
        </p:nvGrpSpPr>
        <p:grpSpPr>
          <a:xfrm>
            <a:off x="6763111" y="1733550"/>
            <a:ext cx="4360503" cy="3050038"/>
            <a:chOff x="895350" y="3313113"/>
            <a:chExt cx="3613151" cy="2790825"/>
          </a:xfrm>
          <a:solidFill>
            <a:schemeClr val="tx1">
              <a:lumMod val="50000"/>
            </a:schemeClr>
          </a:solidFill>
        </p:grpSpPr>
        <p:sp>
          <p:nvSpPr>
            <p:cNvPr id="23" name="Forma Liv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4" name="Forma Liv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5" name="Forma Liv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6" name="Forma Liv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7" name="Forma Liv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8" name="Forma Liv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9" name="Forma Liv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30" name="Forma Liv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31" name="Forma Liv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32" name="Forma Liv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33" name="Forma Liv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34" name="Forma Liv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37" name="Espaço Reservado para Imagem 33" descr="Um espaço reservado vazio para adicionar uma imagem. Clique no espaço reservado e selecione a imagem que você deseja adicionar."/>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vl1pPr>
          </a:lstStyle>
          <a:p>
            <a:pPr rtl="0"/>
            <a:r>
              <a:rPr lang="pt-BR"/>
              <a:t>Clique no ícone para adicionar uma imagem</a:t>
            </a:r>
            <a:endParaRPr dirty="0"/>
          </a:p>
        </p:txBody>
      </p:sp>
      <p:sp>
        <p:nvSpPr>
          <p:cNvPr id="40" name="Espaço Reservado para Texto 3"/>
          <p:cNvSpPr>
            <a:spLocks noGrp="1"/>
          </p:cNvSpPr>
          <p:nvPr>
            <p:ph type="body" sz="half" idx="19"/>
          </p:nvPr>
        </p:nvSpPr>
        <p:spPr>
          <a:xfrm>
            <a:off x="6742908"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pt-BR"/>
              <a:t>Clique para editar o texto mestre</a:t>
            </a:r>
          </a:p>
        </p:txBody>
      </p:sp>
      <p:sp>
        <p:nvSpPr>
          <p:cNvPr id="8" name="Espaço Reservado para o Número do Slide 7"/>
          <p:cNvSpPr>
            <a:spLocks noGrp="1"/>
          </p:cNvSpPr>
          <p:nvPr>
            <p:ph type="sldNum" sz="quarter" idx="12"/>
          </p:nvPr>
        </p:nvSpPr>
        <p:spPr/>
        <p:txBody>
          <a:bodyPr rtlCol="0"/>
          <a:lstStyle/>
          <a:p>
            <a:pPr rtl="0"/>
            <a:fld id="{022B156B-59AE-415F-B24B-8756D48BB977}" type="slidenum">
              <a:rPr/>
              <a:pPr rtl="0"/>
              <a:t>‹nº›</a:t>
            </a:fld>
            <a:endParaRPr/>
          </a:p>
        </p:txBody>
      </p:sp>
      <p:sp>
        <p:nvSpPr>
          <p:cNvPr id="7" name="Espaço Reservado para Rodapé 6"/>
          <p:cNvSpPr>
            <a:spLocks noGrp="1"/>
          </p:cNvSpPr>
          <p:nvPr>
            <p:ph type="ftr" sz="quarter" idx="11"/>
          </p:nvPr>
        </p:nvSpPr>
        <p:spPr/>
        <p:txBody>
          <a:bodyPr rtlCol="0"/>
          <a:lstStyle/>
          <a:p>
            <a:pPr rtl="0"/>
            <a:endParaRPr/>
          </a:p>
        </p:txBody>
      </p:sp>
      <p:sp>
        <p:nvSpPr>
          <p:cNvPr id="6" name="Espaço Reservado para Data 5"/>
          <p:cNvSpPr>
            <a:spLocks noGrp="1"/>
          </p:cNvSpPr>
          <p:nvPr>
            <p:ph type="dt" sz="half" idx="10"/>
          </p:nvPr>
        </p:nvSpPr>
        <p:spPr/>
        <p:txBody>
          <a:bodyPr rtlCol="0"/>
          <a:lstStyle/>
          <a:p>
            <a:pPr rtl="0"/>
            <a:r>
              <a:rPr lang="en-US"/>
              <a:t>24/08/2016</a:t>
            </a:r>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ês Imagens com Legenda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p>
        </p:txBody>
      </p:sp>
      <p:grpSp>
        <p:nvGrpSpPr>
          <p:cNvPr id="52" name="Grupo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orma Liv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4" name="Forma Liv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5" name="Forma Liv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6" name="Forma Liv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7" name="Forma Liv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8" name="Forma Liv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9" name="Forma Liv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60" name="Forma Liv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61" name="Forma Liv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62" name="Forma Liv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63" name="Forma Liv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64" name="Forma Liv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79" name="Espaço Reservado para Imagem 33" descr="Um espaço reservado vazio para adicionar uma imagem. Clique no espaço reservado e selecione a imagem que você deseja adicionar."/>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rtl="0">
              <a:buNone/>
              <a:defRPr/>
            </a:lvl1pPr>
          </a:lstStyle>
          <a:p>
            <a:pPr rtl="0"/>
            <a:r>
              <a:rPr lang="pt-BR"/>
              <a:t>Clique no ícone para adicionar uma imagem</a:t>
            </a:r>
            <a:endParaRPr dirty="0"/>
          </a:p>
        </p:txBody>
      </p:sp>
      <p:sp>
        <p:nvSpPr>
          <p:cNvPr id="81" name="Espaço Reservado para Texto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pt-BR"/>
              <a:t>Clique para editar o texto mestre</a:t>
            </a:r>
          </a:p>
        </p:txBody>
      </p:sp>
      <p:grpSp>
        <p:nvGrpSpPr>
          <p:cNvPr id="84" name="Grupo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orma Liv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6" name="Forma Liv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7" name="Forma Liv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8" name="Forma Liv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9" name="Forma Liv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0" name="Forma Liv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1" name="Forma Liv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2" name="Forma Liv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3" name="Forma Liv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4" name="Forma Liv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5" name="Forma Liv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6" name="Forma Liv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78" name="Espaço Reservado para Imagem 33" descr="Um espaço reservado vazio para adicionar uma imagem. Clique no espaço reservado e selecione a imagem que você deseja adicionar."/>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vl1pPr>
          </a:lstStyle>
          <a:p>
            <a:pPr rtl="0"/>
            <a:r>
              <a:rPr lang="pt-BR"/>
              <a:t>Clique no ícone para adicionar uma imagem</a:t>
            </a:r>
            <a:endParaRPr dirty="0"/>
          </a:p>
        </p:txBody>
      </p:sp>
      <p:sp>
        <p:nvSpPr>
          <p:cNvPr id="82" name="Espaço Reservado para Texto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pt-BR"/>
              <a:t>Clique para editar o texto mestre</a:t>
            </a:r>
          </a:p>
        </p:txBody>
      </p:sp>
      <p:grpSp>
        <p:nvGrpSpPr>
          <p:cNvPr id="97" name="Grupo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orma Liv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9" name="Forma Liv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0" name="Forma Liv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1" name="Forma Liv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2" name="Forma Liv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3" name="Forma Liv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4" name="Forma Liv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5" name="Forma Liv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6" name="Forma Liv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7" name="Forma Liv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8" name="Forma Liv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9" name="Forma Liv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80" name="Espaço Reservado para Imagem 33" descr="Um espaço reservado vazio para adicionar uma imagem. Clique no espaço reservado e selecione a imagem que você deseja adicionar."/>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rtl="0">
              <a:buNone/>
              <a:defRPr/>
            </a:lvl1pPr>
          </a:lstStyle>
          <a:p>
            <a:pPr rtl="0"/>
            <a:r>
              <a:rPr lang="pt-BR"/>
              <a:t>Clique no ícone para adicionar uma imagem</a:t>
            </a:r>
            <a:endParaRPr dirty="0"/>
          </a:p>
        </p:txBody>
      </p:sp>
      <p:sp>
        <p:nvSpPr>
          <p:cNvPr id="83" name="Espaço Reservado para Texto 3"/>
          <p:cNvSpPr>
            <a:spLocks noGrp="1"/>
          </p:cNvSpPr>
          <p:nvPr>
            <p:ph type="body" sz="half" idx="22"/>
          </p:nvPr>
        </p:nvSpPr>
        <p:spPr>
          <a:xfrm>
            <a:off x="820908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pt-BR"/>
              <a:t>Clique para editar o texto mestre</a:t>
            </a:r>
          </a:p>
        </p:txBody>
      </p:sp>
      <p:sp>
        <p:nvSpPr>
          <p:cNvPr id="8" name="Espaço Reservado para o Número do Slide 7"/>
          <p:cNvSpPr>
            <a:spLocks noGrp="1"/>
          </p:cNvSpPr>
          <p:nvPr>
            <p:ph type="sldNum" sz="quarter" idx="12"/>
          </p:nvPr>
        </p:nvSpPr>
        <p:spPr/>
        <p:txBody>
          <a:bodyPr rtlCol="0"/>
          <a:lstStyle/>
          <a:p>
            <a:pPr rtl="0"/>
            <a:fld id="{022B156B-59AE-415F-B24B-8756D48BB977}" type="slidenum">
              <a:rPr/>
              <a:pPr rtl="0"/>
              <a:t>‹nº›</a:t>
            </a:fld>
            <a:endParaRPr/>
          </a:p>
        </p:txBody>
      </p:sp>
      <p:sp>
        <p:nvSpPr>
          <p:cNvPr id="7" name="Espaço Reservado para Rodapé 6"/>
          <p:cNvSpPr>
            <a:spLocks noGrp="1"/>
          </p:cNvSpPr>
          <p:nvPr>
            <p:ph type="ftr" sz="quarter" idx="11"/>
          </p:nvPr>
        </p:nvSpPr>
        <p:spPr/>
        <p:txBody>
          <a:bodyPr rtlCol="0"/>
          <a:lstStyle/>
          <a:p>
            <a:pPr rtl="0"/>
            <a:endParaRPr/>
          </a:p>
        </p:txBody>
      </p:sp>
      <p:sp>
        <p:nvSpPr>
          <p:cNvPr id="6" name="Espaço Reservado para Data 5"/>
          <p:cNvSpPr>
            <a:spLocks noGrp="1"/>
          </p:cNvSpPr>
          <p:nvPr>
            <p:ph type="dt" sz="half" idx="10"/>
          </p:nvPr>
        </p:nvSpPr>
        <p:spPr/>
        <p:txBody>
          <a:bodyPr rtlCol="0"/>
          <a:lstStyle/>
          <a:p>
            <a:pPr rtl="0"/>
            <a:r>
              <a:rPr lang="en-US"/>
              <a:t>24/08/2016</a:t>
            </a:r>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pt-BR"/>
              <a:t>Clique para editar o estilo de título Mestre</a:t>
            </a:r>
            <a:endParaRPr/>
          </a:p>
        </p:txBody>
      </p:sp>
      <p:sp>
        <p:nvSpPr>
          <p:cNvPr id="3" name="Espaço Reservado para Texto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pt-BR"/>
              <a:t>Editar estilos de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6" name="Espaço Reservado para o Número do Slide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1100">
                <a:solidFill>
                  <a:schemeClr val="tx1"/>
                </a:solidFill>
              </a:defRPr>
            </a:lvl1pPr>
          </a:lstStyle>
          <a:p>
            <a:pPr rtl="0"/>
            <a:fld id="{022B156B-59AE-415F-B24B-8756D48BB977}" type="slidenum">
              <a:rPr lang="en-US" smtClean="0"/>
              <a:pPr rtl="0"/>
              <a:t>‹nº›</a:t>
            </a:fld>
            <a:endParaRPr lang="en-US"/>
          </a:p>
        </p:txBody>
      </p:sp>
      <p:sp>
        <p:nvSpPr>
          <p:cNvPr id="5" name="Espaço Reservado para Rodapé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1100">
                <a:solidFill>
                  <a:schemeClr val="tx1"/>
                </a:solidFill>
              </a:defRPr>
            </a:lvl1pPr>
          </a:lstStyle>
          <a:p>
            <a:pPr rtl="0"/>
            <a:endParaRPr lang="en-US"/>
          </a:p>
        </p:txBody>
      </p:sp>
      <p:sp>
        <p:nvSpPr>
          <p:cNvPr id="4" name="Espaço Reservado para Data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defRPr>
            </a:lvl1pPr>
          </a:lstStyle>
          <a:p>
            <a:pPr rtl="0"/>
            <a:r>
              <a:rPr lang="en-US"/>
              <a:t>24/08/2016</a:t>
            </a:r>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hyperlink" Target="https://www.santos.sp.gov.br/static/files_www/conteudo/SEDUC/EducaSatos/5o_ano_-_sd-_lixo.pdf" TargetMode="Externa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br.pinterest.com/pin/366128644705864806/?nic_v1=1aOIw222fuEXlQ2QgS/IvAW7pY4pMkDZWfp0JPVtzjfRsbAwCdrpevvdPvecrFSnv1" TargetMode="External"/><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www.arionaurocartuns.com.br/2018/05/charge-desmatamento-floresta-calor.html" TargetMode="External"/><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br.pinterest.com/pin/442267625880514489/" TargetMode="External"/><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hyperlink" Target="https://pt.wikipedia.org/wiki/Litro" TargetMode="Externa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br.pinterest.com/pin/402790760421033073/" TargetMode="External"/><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slideplayer.com.br/slide/14598833/" TargetMode="External"/><Relationship Id="rId2" Type="http://schemas.openxmlformats.org/officeDocument/2006/relationships/hyperlink" Target="https://www.facebook.com/lixoeletronicoalfenas/?tn-str=k*F" TargetMode="Externa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br.pinterest.com/pin/825636544162365852/" TargetMode="External"/><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xqQwPUrBRY8" TargetMode="External"/><Relationship Id="rId2" Type="http://schemas.openxmlformats.org/officeDocument/2006/relationships/image" Target="../media/image20.emf"/><Relationship Id="rId1" Type="http://schemas.openxmlformats.org/officeDocument/2006/relationships/slideLayout" Target="../slideLayouts/slideLayout11.xml"/><Relationship Id="rId5" Type="http://schemas.openxmlformats.org/officeDocument/2006/relationships/hyperlink" Target="https://www.youtube.com/watch?v=L3zaoUaHJhQ" TargetMode="External"/><Relationship Id="rId4" Type="http://schemas.openxmlformats.org/officeDocument/2006/relationships/image" Target="../media/image21.emf"/></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fia.com.br/blog/meio-ambiente/" TargetMode="External"/><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br.freepik.com/fotos-premium/criancas-e-maos-de-pais-plantando-arvore-jovem-em-solo-preto-juntos-como-conceito-de-mundo-de-salvar_1770607.htm" TargetMode="External"/><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775858" y="1975757"/>
            <a:ext cx="7870372" cy="3046988"/>
          </a:xfrm>
          <a:prstGeom prst="rect">
            <a:avLst/>
          </a:prstGeom>
        </p:spPr>
        <p:txBody>
          <a:bodyPr wrap="square">
            <a:spAutoFit/>
          </a:bodyPr>
          <a:lstStyle/>
          <a:p>
            <a:pPr algn="ctr"/>
            <a:r>
              <a:rPr lang="pt-BR" sz="4800" b="1" dirty="0">
                <a:solidFill>
                  <a:schemeClr val="tx2"/>
                </a:solidFill>
                <a:latin typeface="Times New Roman" panose="02020603050405020304" pitchFamily="18" charset="0"/>
                <a:cs typeface="Times New Roman" panose="02020603050405020304" pitchFamily="18" charset="0"/>
              </a:rPr>
              <a:t>Ensino Fundamental I</a:t>
            </a:r>
            <a:br>
              <a:rPr lang="pt-BR" sz="4800" b="1" dirty="0">
                <a:solidFill>
                  <a:schemeClr val="tx2"/>
                </a:solidFill>
                <a:latin typeface="Times New Roman" panose="02020603050405020304" pitchFamily="18" charset="0"/>
                <a:cs typeface="Times New Roman" panose="02020603050405020304" pitchFamily="18" charset="0"/>
              </a:rPr>
            </a:br>
            <a:r>
              <a:rPr lang="pt-BR" sz="4800" b="1" dirty="0">
                <a:solidFill>
                  <a:schemeClr val="tx2"/>
                </a:solidFill>
                <a:latin typeface="Times New Roman" panose="02020603050405020304" pitchFamily="18" charset="0"/>
                <a:cs typeface="Times New Roman" panose="02020603050405020304" pitchFamily="18" charset="0"/>
              </a:rPr>
              <a:t>5º ano</a:t>
            </a:r>
            <a:endParaRPr lang="pt-BR" sz="4800" dirty="0">
              <a:solidFill>
                <a:schemeClr val="tx2"/>
              </a:solidFill>
              <a:latin typeface="Times New Roman" panose="02020603050405020304" pitchFamily="18" charset="0"/>
              <a:cs typeface="Times New Roman" panose="02020603050405020304" pitchFamily="18" charset="0"/>
            </a:endParaRPr>
          </a:p>
          <a:p>
            <a:pPr algn="ctr"/>
            <a:r>
              <a:rPr lang="pt-BR" sz="4800" dirty="0">
                <a:solidFill>
                  <a:schemeClr val="tx2"/>
                </a:solidFill>
                <a:latin typeface="Times New Roman" panose="02020603050405020304" pitchFamily="18" charset="0"/>
                <a:cs typeface="Times New Roman" panose="02020603050405020304" pitchFamily="18" charset="0"/>
              </a:rPr>
              <a:t>Língua Portuguesa</a:t>
            </a:r>
            <a:endParaRPr lang="pt-BR" sz="4800" dirty="0"/>
          </a:p>
          <a:p>
            <a:pPr algn="ctr"/>
            <a:endParaRPr lang="pt-BR" sz="4800" dirty="0"/>
          </a:p>
        </p:txBody>
      </p:sp>
      <p:sp>
        <p:nvSpPr>
          <p:cNvPr id="6" name="Retângulo 5"/>
          <p:cNvSpPr/>
          <p:nvPr/>
        </p:nvSpPr>
        <p:spPr>
          <a:xfrm>
            <a:off x="3216729" y="4686300"/>
            <a:ext cx="7952013" cy="892552"/>
          </a:xfrm>
          <a:prstGeom prst="rect">
            <a:avLst/>
          </a:prstGeom>
        </p:spPr>
        <p:txBody>
          <a:bodyPr wrap="square">
            <a:spAutoFit/>
          </a:bodyPr>
          <a:lstStyle/>
          <a:p>
            <a:pPr algn="ctr"/>
            <a:r>
              <a:rPr lang="pt-BR" sz="2600" dirty="0">
                <a:solidFill>
                  <a:schemeClr val="tx2"/>
                </a:solidFill>
                <a:latin typeface="Times New Roman" panose="02020603050405020304" pitchFamily="18" charset="0"/>
                <a:cs typeface="Times New Roman" panose="02020603050405020304" pitchFamily="18" charset="0"/>
              </a:rPr>
              <a:t>Secretaria Municipal de Educação e Cultura de Alfenas</a:t>
            </a:r>
          </a:p>
          <a:p>
            <a:pPr algn="ctr"/>
            <a:r>
              <a:rPr lang="pt-BR" sz="2600" dirty="0">
                <a:solidFill>
                  <a:schemeClr val="tx2"/>
                </a:solidFill>
                <a:latin typeface="Times New Roman" panose="02020603050405020304" pitchFamily="18" charset="0"/>
                <a:cs typeface="Times New Roman" panose="02020603050405020304" pitchFamily="18" charset="0"/>
              </a:rPr>
              <a:t>2020</a:t>
            </a:r>
          </a:p>
        </p:txBody>
      </p:sp>
      <p:pic>
        <p:nvPicPr>
          <p:cNvPr id="7" name="Imagem 6" descr="Brasã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0508" y="272693"/>
            <a:ext cx="1589071" cy="1703064"/>
          </a:xfrm>
          <a:prstGeom prst="rect">
            <a:avLst/>
          </a:prstGeom>
          <a:noFill/>
          <a:ln>
            <a:noFill/>
          </a:ln>
        </p:spPr>
      </p:pic>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190005" y="212272"/>
            <a:ext cx="11815948" cy="5816977"/>
          </a:xfrm>
          <a:prstGeom prst="rect">
            <a:avLst/>
          </a:prstGeom>
        </p:spPr>
        <p:txBody>
          <a:bodyPr wrap="square">
            <a:spAutoFit/>
          </a:bodyPr>
          <a:lstStyle/>
          <a:p>
            <a:endParaRPr lang="pt-BR" b="1" dirty="0"/>
          </a:p>
          <a:p>
            <a:endParaRPr lang="pt-BR" b="1" dirty="0"/>
          </a:p>
          <a:p>
            <a:pPr algn="ctr"/>
            <a:r>
              <a:rPr lang="pt-BR" sz="2400" b="1" dirty="0">
                <a:latin typeface="Times New Roman" pitchFamily="18" charset="0"/>
                <a:cs typeface="Times New Roman" pitchFamily="18" charset="0"/>
              </a:rPr>
              <a:t>VOCÊ SABIA?</a:t>
            </a:r>
          </a:p>
          <a:p>
            <a:r>
              <a:rPr lang="pt-BR" sz="2400" dirty="0">
                <a:latin typeface="Times New Roman" pitchFamily="18" charset="0"/>
                <a:cs typeface="Times New Roman" pitchFamily="18" charset="0"/>
              </a:rPr>
              <a:t> </a:t>
            </a:r>
          </a:p>
          <a:p>
            <a:r>
              <a:rPr lang="pt-BR" sz="2400" dirty="0">
                <a:latin typeface="Times New Roman" pitchFamily="18" charset="0"/>
                <a:cs typeface="Times New Roman" pitchFamily="18" charset="0"/>
              </a:rPr>
              <a:t>-  Que o Brasil é o 4º país que mais produz lixo no mundo? </a:t>
            </a:r>
          </a:p>
          <a:p>
            <a:endParaRPr lang="pt-BR" sz="2400" dirty="0">
              <a:latin typeface="Times New Roman" pitchFamily="18" charset="0"/>
              <a:cs typeface="Times New Roman" pitchFamily="18" charset="0"/>
            </a:endParaRPr>
          </a:p>
          <a:p>
            <a:endParaRPr lang="pt-BR" sz="1000" dirty="0">
              <a:latin typeface="Times New Roman" pitchFamily="18" charset="0"/>
              <a:cs typeface="Times New Roman" pitchFamily="18" charset="0"/>
            </a:endParaRPr>
          </a:p>
          <a:p>
            <a:pPr algn="just"/>
            <a:r>
              <a:rPr lang="pt-BR" sz="2400" dirty="0">
                <a:latin typeface="Times New Roman" pitchFamily="18" charset="0"/>
                <a:cs typeface="Times New Roman" pitchFamily="18" charset="0"/>
              </a:rPr>
              <a:t> - Que cada pessoa produz, em média, de 800 gramas a 1 kg de lixo por dia, ou de 4 a 6 litros? </a:t>
            </a:r>
          </a:p>
          <a:p>
            <a:endParaRPr lang="pt-BR" sz="2400" dirty="0">
              <a:latin typeface="Times New Roman" pitchFamily="18" charset="0"/>
              <a:cs typeface="Times New Roman" pitchFamily="18" charset="0"/>
            </a:endParaRPr>
          </a:p>
          <a:p>
            <a:pPr algn="just"/>
            <a:r>
              <a:rPr lang="pt-BR" sz="2400" dirty="0">
                <a:latin typeface="Times New Roman" pitchFamily="18" charset="0"/>
                <a:cs typeface="Times New Roman" pitchFamily="18" charset="0"/>
              </a:rPr>
              <a:t>- Que, no Brasil, são produzidas, diariamente, cerca de 255 mil toneladas de lixo (dado referente ao ano de 2018), sendo que a cidade de São Paulo é a que mais produz lixo no país, com cerca de 19,3 mil toneladas por dia? </a:t>
            </a:r>
          </a:p>
          <a:p>
            <a:endParaRPr lang="pt-BR" sz="2400" dirty="0">
              <a:latin typeface="Times New Roman" pitchFamily="18" charset="0"/>
              <a:cs typeface="Times New Roman" pitchFamily="18" charset="0"/>
            </a:endParaRPr>
          </a:p>
          <a:p>
            <a:pPr algn="just"/>
            <a:r>
              <a:rPr lang="pt-BR" sz="2400" dirty="0">
                <a:latin typeface="Times New Roman" pitchFamily="18" charset="0"/>
                <a:cs typeface="Times New Roman" pitchFamily="18" charset="0"/>
              </a:rPr>
              <a:t>- Que isto significa que, em São Paulo, são geradas aproximadamente 15.000 toneladas de lixo por dia ou 75.000.000 de litros por dia?</a:t>
            </a:r>
          </a:p>
          <a:p>
            <a:endParaRPr lang="pt-BR" sz="2400" dirty="0">
              <a:latin typeface="Times New Roman" pitchFamily="18" charset="0"/>
              <a:cs typeface="Times New Roman" pitchFamily="18" charset="0"/>
            </a:endParaRPr>
          </a:p>
          <a:p>
            <a:r>
              <a:rPr lang="pt-BR" sz="1400" dirty="0">
                <a:latin typeface="Times New Roman" pitchFamily="18" charset="0"/>
                <a:cs typeface="Times New Roman" pitchFamily="18" charset="0"/>
              </a:rPr>
              <a:t>                                                                                                                                    &lt;Fonte: www.revistamuseu.com.br&gt;</a:t>
            </a:r>
          </a:p>
        </p:txBody>
      </p:sp>
    </p:spTree>
    <p:extLst>
      <p:ext uri="{BB962C8B-B14F-4D97-AF65-F5344CB8AC3E}">
        <p14:creationId xmlns:p14="http://schemas.microsoft.com/office/powerpoint/2010/main" val="400572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44384" y="326571"/>
            <a:ext cx="11395859" cy="5416868"/>
          </a:xfrm>
          <a:prstGeom prst="rect">
            <a:avLst/>
          </a:prstGeom>
        </p:spPr>
        <p:txBody>
          <a:bodyPr wrap="square">
            <a:spAutoFit/>
          </a:bodyPr>
          <a:lstStyle/>
          <a:p>
            <a:pPr algn="ctr"/>
            <a:r>
              <a:rPr lang="pt-BR" sz="2400" b="1" dirty="0">
                <a:latin typeface="Times New Roman" pitchFamily="18" charset="0"/>
                <a:cs typeface="Times New Roman" pitchFamily="18" charset="0"/>
              </a:rPr>
              <a:t>Atividade 1.</a:t>
            </a:r>
          </a:p>
          <a:p>
            <a:endParaRPr lang="pt-BR" sz="1000" dirty="0">
              <a:latin typeface="Times New Roman" pitchFamily="18" charset="0"/>
              <a:cs typeface="Times New Roman" pitchFamily="18" charset="0"/>
            </a:endParaRPr>
          </a:p>
          <a:p>
            <a:r>
              <a:rPr lang="pt-BR" sz="2400" b="1" dirty="0">
                <a:latin typeface="Times New Roman" pitchFamily="18" charset="0"/>
                <a:cs typeface="Times New Roman" pitchFamily="18" charset="0"/>
              </a:rPr>
              <a:t>Agora, pensando nisso que acabamos de aprender,  </a:t>
            </a:r>
            <a:r>
              <a:rPr lang="pt-BR" sz="2400" b="1" dirty="0" smtClean="0">
                <a:latin typeface="Times New Roman" pitchFamily="18" charset="0"/>
                <a:cs typeface="Times New Roman" pitchFamily="18" charset="0"/>
              </a:rPr>
              <a:t>reflita</a:t>
            </a:r>
            <a:r>
              <a:rPr lang="pt-BR" sz="2400" b="1" dirty="0" smtClean="0">
                <a:latin typeface="Times New Roman" pitchFamily="18" charset="0"/>
                <a:cs typeface="Times New Roman" pitchFamily="18" charset="0"/>
              </a:rPr>
              <a:t>  </a:t>
            </a:r>
            <a:r>
              <a:rPr lang="pt-BR" sz="2400" b="1" dirty="0">
                <a:latin typeface="Times New Roman" pitchFamily="18" charset="0"/>
                <a:cs typeface="Times New Roman" pitchFamily="18" charset="0"/>
              </a:rPr>
              <a:t>sobre as perguntas abaixo e responda em seu caderno </a:t>
            </a:r>
            <a:r>
              <a:rPr lang="pt-BR" sz="2400" dirty="0">
                <a:latin typeface="Times New Roman" pitchFamily="18" charset="0"/>
                <a:cs typeface="Times New Roman" pitchFamily="18" charset="0"/>
              </a:rPr>
              <a:t>(respostas pessoais).</a:t>
            </a:r>
          </a:p>
          <a:p>
            <a:endParaRPr lang="pt-BR" sz="2400" dirty="0">
              <a:latin typeface="Times New Roman" pitchFamily="18" charset="0"/>
              <a:cs typeface="Times New Roman" pitchFamily="18" charset="0"/>
            </a:endParaRPr>
          </a:p>
          <a:p>
            <a:pPr marL="457200" indent="-457200">
              <a:buAutoNum type="alphaLcParenR"/>
            </a:pPr>
            <a:r>
              <a:rPr lang="pt-BR" sz="2400" dirty="0">
                <a:latin typeface="Times New Roman" pitchFamily="18" charset="0"/>
                <a:cs typeface="Times New Roman" pitchFamily="18" charset="0"/>
              </a:rPr>
              <a:t>Se cada pessoa no planeta, em um dia, jogar uma embalagem plástica e uma casca de fruta no lixo, o que acontece?</a:t>
            </a:r>
          </a:p>
          <a:p>
            <a:pPr marL="457200" indent="-457200">
              <a:buAutoNum type="alphaLcParenR"/>
            </a:pPr>
            <a:endParaRPr lang="pt-BR" sz="1000" dirty="0">
              <a:latin typeface="Times New Roman" pitchFamily="18" charset="0"/>
              <a:cs typeface="Times New Roman" pitchFamily="18" charset="0"/>
            </a:endParaRPr>
          </a:p>
          <a:p>
            <a:endParaRPr lang="pt-BR" sz="800" dirty="0">
              <a:latin typeface="Times New Roman" pitchFamily="18" charset="0"/>
              <a:cs typeface="Times New Roman" pitchFamily="18" charset="0"/>
            </a:endParaRPr>
          </a:p>
          <a:p>
            <a:r>
              <a:rPr lang="pt-BR" sz="2400" dirty="0">
                <a:latin typeface="Times New Roman" pitchFamily="18" charset="0"/>
                <a:cs typeface="Times New Roman" pitchFamily="18" charset="0"/>
              </a:rPr>
              <a:t>b) Você sabe para onde vai esse lixo? </a:t>
            </a:r>
          </a:p>
          <a:p>
            <a:endParaRPr lang="pt-BR" sz="1000" dirty="0">
              <a:latin typeface="Times New Roman" pitchFamily="18" charset="0"/>
              <a:cs typeface="Times New Roman" pitchFamily="18" charset="0"/>
            </a:endParaRPr>
          </a:p>
          <a:p>
            <a:endParaRPr lang="pt-BR" sz="800" dirty="0">
              <a:latin typeface="Times New Roman" pitchFamily="18" charset="0"/>
              <a:cs typeface="Times New Roman" pitchFamily="18" charset="0"/>
            </a:endParaRPr>
          </a:p>
          <a:p>
            <a:pPr marL="457200" indent="-457200">
              <a:buAutoNum type="alphaLcParenR" startAt="3"/>
            </a:pPr>
            <a:r>
              <a:rPr lang="pt-BR" sz="2400" dirty="0">
                <a:latin typeface="Times New Roman" pitchFamily="18" charset="0"/>
                <a:cs typeface="Times New Roman" pitchFamily="18" charset="0"/>
              </a:rPr>
              <a:t>Em sua casa, quantas sacolas ou sacos de lixo são produzidos diariamente?</a:t>
            </a:r>
          </a:p>
          <a:p>
            <a:pPr marL="457200" indent="-457200">
              <a:buAutoNum type="alphaLcParenR" startAt="3"/>
            </a:pPr>
            <a:endParaRPr lang="pt-BR" sz="1000" dirty="0">
              <a:latin typeface="Times New Roman" pitchFamily="18" charset="0"/>
              <a:cs typeface="Times New Roman" pitchFamily="18" charset="0"/>
            </a:endParaRPr>
          </a:p>
          <a:p>
            <a:endParaRPr lang="pt-BR" sz="800" dirty="0">
              <a:latin typeface="Times New Roman" pitchFamily="18" charset="0"/>
              <a:cs typeface="Times New Roman" pitchFamily="18" charset="0"/>
            </a:endParaRPr>
          </a:p>
          <a:p>
            <a:pPr marL="457200" indent="-457200">
              <a:buAutoNum type="alphaLcParenR" startAt="4"/>
            </a:pPr>
            <a:r>
              <a:rPr lang="pt-BR" sz="2400" dirty="0">
                <a:latin typeface="Times New Roman" pitchFamily="18" charset="0"/>
                <a:cs typeface="Times New Roman" pitchFamily="18" charset="0"/>
              </a:rPr>
              <a:t>Agora, pensando em seu bairro, você percebe que há uma quantidade excessiva de produção de lixo? Como esse lixo é descartado?</a:t>
            </a:r>
          </a:p>
          <a:p>
            <a:pPr marL="457200" indent="-457200">
              <a:buAutoNum type="alphaLcParenR" startAt="4"/>
            </a:pPr>
            <a:endParaRPr lang="pt-BR" sz="1000" dirty="0">
              <a:latin typeface="Times New Roman" pitchFamily="18" charset="0"/>
              <a:cs typeface="Times New Roman" pitchFamily="18" charset="0"/>
            </a:endParaRPr>
          </a:p>
          <a:p>
            <a:pPr marL="457200" indent="-457200">
              <a:buAutoNum type="alphaLcParenR" startAt="4"/>
            </a:pPr>
            <a:endParaRPr lang="pt-BR" sz="800" dirty="0">
              <a:latin typeface="Times New Roman" pitchFamily="18" charset="0"/>
              <a:cs typeface="Times New Roman" pitchFamily="18" charset="0"/>
            </a:endParaRPr>
          </a:p>
          <a:p>
            <a:r>
              <a:rPr lang="pt-BR" sz="2400" dirty="0">
                <a:latin typeface="Times New Roman" pitchFamily="18" charset="0"/>
                <a:cs typeface="Times New Roman" pitchFamily="18" charset="0"/>
              </a:rPr>
              <a:t>e) A prefeitura municipal de Alfenas  possui alguma forma de coleta de lixo seletiva?</a:t>
            </a:r>
          </a:p>
        </p:txBody>
      </p:sp>
      <p:sp>
        <p:nvSpPr>
          <p:cNvPr id="6" name="Retângulo 5"/>
          <p:cNvSpPr/>
          <p:nvPr/>
        </p:nvSpPr>
        <p:spPr>
          <a:xfrm>
            <a:off x="344384" y="5836722"/>
            <a:ext cx="10802092" cy="307777"/>
          </a:xfrm>
          <a:prstGeom prst="rect">
            <a:avLst/>
          </a:prstGeom>
        </p:spPr>
        <p:txBody>
          <a:bodyPr wrap="square">
            <a:spAutoFit/>
          </a:bodyPr>
          <a:lstStyle/>
          <a:p>
            <a:r>
              <a:rPr lang="pt-BR" sz="1400" b="1" dirty="0">
                <a:hlinkClick r:id="rId2"/>
              </a:rPr>
              <a:t>Créditos https://www.santos.sp.gov.br/static/files_www/conteudo/SEDUC/EducaSatos/5o_ano_-_sd-_lixo.pdf</a:t>
            </a:r>
            <a:endParaRPr lang="pt-BR" sz="1400" b="1" dirty="0"/>
          </a:p>
        </p:txBody>
      </p:sp>
    </p:spTree>
    <p:extLst>
      <p:ext uri="{BB962C8B-B14F-4D97-AF65-F5344CB8AC3E}">
        <p14:creationId xmlns:p14="http://schemas.microsoft.com/office/powerpoint/2010/main" val="72786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96882" y="685800"/>
            <a:ext cx="11625943" cy="4524315"/>
          </a:xfrm>
          <a:prstGeom prst="rect">
            <a:avLst/>
          </a:prstGeom>
        </p:spPr>
        <p:txBody>
          <a:bodyPr wrap="square">
            <a:spAutoFit/>
          </a:bodyPr>
          <a:lstStyle/>
          <a:p>
            <a:pPr algn="ctr"/>
            <a:r>
              <a:rPr lang="pt-BR" sz="2400" b="1" dirty="0">
                <a:latin typeface="Times New Roman" pitchFamily="18" charset="0"/>
                <a:cs typeface="Times New Roman" pitchFamily="18" charset="0"/>
              </a:rPr>
              <a:t>Atividade  2.</a:t>
            </a:r>
          </a:p>
          <a:p>
            <a:endParaRPr lang="pt-BR" sz="2400" dirty="0">
              <a:latin typeface="Times New Roman" pitchFamily="18" charset="0"/>
              <a:cs typeface="Times New Roman" pitchFamily="18" charset="0"/>
            </a:endParaRPr>
          </a:p>
          <a:p>
            <a:pPr algn="just"/>
            <a:r>
              <a:rPr lang="pt-BR" sz="2400" dirty="0" smtClean="0">
                <a:latin typeface="Times New Roman" pitchFamily="18" charset="0"/>
                <a:cs typeface="Times New Roman" pitchFamily="18" charset="0"/>
              </a:rPr>
              <a:t>Qual doença não pode ser transmitida </a:t>
            </a:r>
            <a:r>
              <a:rPr lang="pt-BR" sz="2400" dirty="0">
                <a:latin typeface="Times New Roman" pitchFamily="18" charset="0"/>
                <a:cs typeface="Times New Roman" pitchFamily="18" charset="0"/>
              </a:rPr>
              <a:t>por conta de lixos espalhados  e a multiplicação de </a:t>
            </a:r>
            <a:r>
              <a:rPr lang="pt-BR" sz="2400" dirty="0" smtClean="0">
                <a:latin typeface="Times New Roman" pitchFamily="18" charset="0"/>
                <a:cs typeface="Times New Roman" pitchFamily="18" charset="0"/>
              </a:rPr>
              <a:t>mosquitos? </a:t>
            </a:r>
            <a:r>
              <a:rPr lang="pt-BR" sz="2400" dirty="0">
                <a:latin typeface="Times New Roman" pitchFamily="18" charset="0"/>
                <a:cs typeface="Times New Roman" pitchFamily="18" charset="0"/>
              </a:rPr>
              <a:t>copie a questão em seu </a:t>
            </a:r>
            <a:r>
              <a:rPr lang="pt-BR" sz="2400" dirty="0" smtClean="0">
                <a:latin typeface="Times New Roman" pitchFamily="18" charset="0"/>
                <a:cs typeface="Times New Roman" pitchFamily="18" charset="0"/>
              </a:rPr>
              <a:t>caderno.</a:t>
            </a:r>
            <a:endParaRPr lang="pt-BR" sz="2400" dirty="0">
              <a:latin typeface="Times New Roman" pitchFamily="18" charset="0"/>
              <a:cs typeface="Times New Roman" pitchFamily="18" charset="0"/>
            </a:endParaRPr>
          </a:p>
          <a:p>
            <a:endParaRPr lang="pt-BR" sz="2400" dirty="0">
              <a:latin typeface="Times New Roman" pitchFamily="18" charset="0"/>
              <a:cs typeface="Times New Roman" pitchFamily="18" charset="0"/>
            </a:endParaRPr>
          </a:p>
          <a:p>
            <a:endParaRPr lang="pt-BR" sz="2400" dirty="0">
              <a:latin typeface="Times New Roman" pitchFamily="18" charset="0"/>
              <a:cs typeface="Times New Roman" pitchFamily="18" charset="0"/>
            </a:endParaRPr>
          </a:p>
          <a:p>
            <a:pPr>
              <a:lnSpc>
                <a:spcPct val="150000"/>
              </a:lnSpc>
            </a:pPr>
            <a:r>
              <a:rPr lang="pt-BR" sz="2400" dirty="0">
                <a:latin typeface="Times New Roman" pitchFamily="18" charset="0"/>
                <a:cs typeface="Times New Roman" pitchFamily="18" charset="0"/>
              </a:rPr>
              <a:t>(A) </a:t>
            </a:r>
            <a:r>
              <a:rPr lang="pt-BR" sz="2400" dirty="0" err="1">
                <a:latin typeface="Times New Roman" pitchFamily="18" charset="0"/>
                <a:cs typeface="Times New Roman" pitchFamily="18" charset="0"/>
              </a:rPr>
              <a:t>Chikungunya</a:t>
            </a:r>
            <a:r>
              <a:rPr lang="pt-BR" sz="2400" dirty="0">
                <a:latin typeface="Times New Roman" pitchFamily="18" charset="0"/>
                <a:cs typeface="Times New Roman" pitchFamily="18" charset="0"/>
              </a:rPr>
              <a:t>.</a:t>
            </a:r>
          </a:p>
          <a:p>
            <a:pPr>
              <a:lnSpc>
                <a:spcPct val="150000"/>
              </a:lnSpc>
            </a:pPr>
            <a:r>
              <a:rPr lang="pt-BR" sz="2400" dirty="0">
                <a:latin typeface="Times New Roman" pitchFamily="18" charset="0"/>
                <a:cs typeface="Times New Roman" pitchFamily="18" charset="0"/>
              </a:rPr>
              <a:t>(B) </a:t>
            </a:r>
            <a:r>
              <a:rPr lang="pt-BR" sz="2400" dirty="0" err="1">
                <a:latin typeface="Times New Roman" pitchFamily="18" charset="0"/>
                <a:cs typeface="Times New Roman" pitchFamily="18" charset="0"/>
              </a:rPr>
              <a:t>Coronavírus</a:t>
            </a:r>
            <a:r>
              <a:rPr lang="pt-BR" sz="2400" dirty="0">
                <a:latin typeface="Times New Roman" pitchFamily="18" charset="0"/>
                <a:cs typeface="Times New Roman" pitchFamily="18" charset="0"/>
              </a:rPr>
              <a:t>.</a:t>
            </a:r>
          </a:p>
          <a:p>
            <a:pPr>
              <a:lnSpc>
                <a:spcPct val="150000"/>
              </a:lnSpc>
            </a:pPr>
            <a:r>
              <a:rPr lang="pt-BR" sz="2400" dirty="0">
                <a:latin typeface="Times New Roman" pitchFamily="18" charset="0"/>
                <a:cs typeface="Times New Roman" pitchFamily="18" charset="0"/>
              </a:rPr>
              <a:t>(C) Dengue.</a:t>
            </a:r>
          </a:p>
          <a:p>
            <a:pPr>
              <a:lnSpc>
                <a:spcPct val="150000"/>
              </a:lnSpc>
            </a:pPr>
            <a:r>
              <a:rPr lang="pt-BR" sz="2400" dirty="0">
                <a:latin typeface="Times New Roman" pitchFamily="18" charset="0"/>
                <a:cs typeface="Times New Roman" pitchFamily="18" charset="0"/>
              </a:rPr>
              <a:t>(D) </a:t>
            </a:r>
            <a:r>
              <a:rPr lang="pt-BR" sz="2400" dirty="0" err="1">
                <a:latin typeface="Times New Roman" pitchFamily="18" charset="0"/>
                <a:cs typeface="Times New Roman" pitchFamily="18" charset="0"/>
              </a:rPr>
              <a:t>Zika</a:t>
            </a:r>
            <a:r>
              <a:rPr lang="pt-BR" sz="2400" dirty="0">
                <a:latin typeface="Times New Roman" pitchFamily="18" charset="0"/>
                <a:cs typeface="Times New Roman" pitchFamily="18" charset="0"/>
              </a:rPr>
              <a:t>.</a:t>
            </a:r>
          </a:p>
        </p:txBody>
      </p:sp>
    </p:spTree>
    <p:extLst>
      <p:ext uri="{BB962C8B-B14F-4D97-AF65-F5344CB8AC3E}">
        <p14:creationId xmlns:p14="http://schemas.microsoft.com/office/powerpoint/2010/main" val="189924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783771" y="548946"/>
            <a:ext cx="9725891" cy="461665"/>
          </a:xfrm>
          <a:prstGeom prst="rect">
            <a:avLst/>
          </a:prstGeom>
        </p:spPr>
        <p:txBody>
          <a:bodyPr wrap="square">
            <a:spAutoFit/>
          </a:bodyPr>
          <a:lstStyle/>
          <a:p>
            <a:pPr algn="ctr"/>
            <a:r>
              <a:rPr lang="pt-BR" sz="2400" b="1" dirty="0">
                <a:latin typeface="Times New Roman" pitchFamily="18" charset="0"/>
                <a:cs typeface="Times New Roman" pitchFamily="18" charset="0"/>
              </a:rPr>
              <a:t>Atividade 3.</a:t>
            </a:r>
          </a:p>
        </p:txBody>
      </p:sp>
      <p:sp>
        <p:nvSpPr>
          <p:cNvPr id="2" name="Retângulo 1"/>
          <p:cNvSpPr/>
          <p:nvPr/>
        </p:nvSpPr>
        <p:spPr>
          <a:xfrm>
            <a:off x="783771" y="1362269"/>
            <a:ext cx="8360229" cy="3785652"/>
          </a:xfrm>
          <a:prstGeom prst="rect">
            <a:avLst/>
          </a:prstGeom>
        </p:spPr>
        <p:txBody>
          <a:bodyPr wrap="square">
            <a:spAutoFit/>
          </a:bodyPr>
          <a:lstStyle/>
          <a:p>
            <a:r>
              <a:rPr lang="pt-BR" sz="2400" b="1" dirty="0">
                <a:latin typeface="Times New Roman" pitchFamily="18" charset="0"/>
                <a:cs typeface="Times New Roman" pitchFamily="18" charset="0"/>
              </a:rPr>
              <a:t>(Copie e responda em seu caderno). </a:t>
            </a:r>
          </a:p>
          <a:p>
            <a:endParaRPr lang="pt-BR" sz="2400" b="1" dirty="0">
              <a:latin typeface="Times New Roman" pitchFamily="18" charset="0"/>
              <a:cs typeface="Times New Roman" pitchFamily="18" charset="0"/>
            </a:endParaRPr>
          </a:p>
          <a:p>
            <a:endParaRPr lang="pt-BR" sz="2400" b="1" dirty="0">
              <a:latin typeface="Times New Roman" pitchFamily="18" charset="0"/>
              <a:cs typeface="Times New Roman" pitchFamily="18" charset="0"/>
            </a:endParaRPr>
          </a:p>
          <a:p>
            <a:r>
              <a:rPr lang="pt-BR" sz="2400" b="1" dirty="0">
                <a:latin typeface="Times New Roman" pitchFamily="18" charset="0"/>
                <a:cs typeface="Times New Roman" pitchFamily="18" charset="0"/>
              </a:rPr>
              <a:t>São resíduos do lixo doméstico, exceto:</a:t>
            </a:r>
            <a:endParaRPr lang="pt-BR" sz="2400" dirty="0">
              <a:latin typeface="Times New Roman" pitchFamily="18" charset="0"/>
              <a:cs typeface="Times New Roman" pitchFamily="18" charset="0"/>
            </a:endParaRPr>
          </a:p>
          <a:p>
            <a:pPr>
              <a:lnSpc>
                <a:spcPct val="150000"/>
              </a:lnSpc>
            </a:pPr>
            <a:r>
              <a:rPr lang="pt-BR" sz="2400" b="1" dirty="0">
                <a:latin typeface="Times New Roman" pitchFamily="18" charset="0"/>
                <a:cs typeface="Times New Roman" pitchFamily="18" charset="0"/>
              </a:rPr>
              <a:t>(A)</a:t>
            </a:r>
            <a:r>
              <a:rPr lang="pt-BR" sz="2400" dirty="0">
                <a:latin typeface="Times New Roman" pitchFamily="18" charset="0"/>
                <a:cs typeface="Times New Roman" pitchFamily="18" charset="0"/>
              </a:rPr>
              <a:t> embalagens em geral.</a:t>
            </a:r>
          </a:p>
          <a:p>
            <a:pPr>
              <a:lnSpc>
                <a:spcPct val="150000"/>
              </a:lnSpc>
            </a:pPr>
            <a:r>
              <a:rPr lang="pt-BR" sz="2400" b="1" dirty="0">
                <a:latin typeface="Times New Roman" pitchFamily="18" charset="0"/>
                <a:cs typeface="Times New Roman" pitchFamily="18" charset="0"/>
              </a:rPr>
              <a:t>(B)</a:t>
            </a:r>
            <a:r>
              <a:rPr lang="pt-BR" sz="2400" dirty="0">
                <a:latin typeface="Times New Roman" pitchFamily="18" charset="0"/>
                <a:cs typeface="Times New Roman" pitchFamily="18" charset="0"/>
              </a:rPr>
              <a:t> fraldas descartáveis.</a:t>
            </a:r>
          </a:p>
          <a:p>
            <a:pPr>
              <a:lnSpc>
                <a:spcPct val="150000"/>
              </a:lnSpc>
            </a:pPr>
            <a:r>
              <a:rPr lang="pt-BR" sz="2400" b="1" dirty="0">
                <a:latin typeface="Times New Roman" pitchFamily="18" charset="0"/>
                <a:cs typeface="Times New Roman" pitchFamily="18" charset="0"/>
              </a:rPr>
              <a:t>(C)</a:t>
            </a:r>
            <a:r>
              <a:rPr lang="pt-BR" sz="2400" dirty="0">
                <a:latin typeface="Times New Roman" pitchFamily="18" charset="0"/>
                <a:cs typeface="Times New Roman" pitchFamily="18" charset="0"/>
              </a:rPr>
              <a:t> resíduos da construção civil.</a:t>
            </a:r>
          </a:p>
          <a:p>
            <a:pPr>
              <a:lnSpc>
                <a:spcPct val="150000"/>
              </a:lnSpc>
            </a:pPr>
            <a:r>
              <a:rPr lang="pt-BR" sz="2400" b="1" dirty="0">
                <a:latin typeface="Times New Roman" pitchFamily="18" charset="0"/>
                <a:cs typeface="Times New Roman" pitchFamily="18" charset="0"/>
              </a:rPr>
              <a:t>(D)</a:t>
            </a:r>
            <a:r>
              <a:rPr lang="pt-BR" sz="2400" dirty="0">
                <a:latin typeface="Times New Roman" pitchFamily="18" charset="0"/>
                <a:cs typeface="Times New Roman" pitchFamily="18" charset="0"/>
              </a:rPr>
              <a:t> restos de alimentos.</a:t>
            </a:r>
          </a:p>
        </p:txBody>
      </p:sp>
    </p:spTree>
    <p:extLst>
      <p:ext uri="{BB962C8B-B14F-4D97-AF65-F5344CB8AC3E}">
        <p14:creationId xmlns:p14="http://schemas.microsoft.com/office/powerpoint/2010/main" val="268167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descr="SOS planet"/>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778" y="1060182"/>
            <a:ext cx="4455474" cy="4200587"/>
          </a:xfrm>
          <a:prstGeom prst="rect">
            <a:avLst/>
          </a:prstGeom>
          <a:noFill/>
          <a:ln>
            <a:noFill/>
          </a:ln>
        </p:spPr>
      </p:pic>
      <p:sp>
        <p:nvSpPr>
          <p:cNvPr id="6" name="Retângulo 5"/>
          <p:cNvSpPr/>
          <p:nvPr/>
        </p:nvSpPr>
        <p:spPr>
          <a:xfrm>
            <a:off x="424543" y="6014320"/>
            <a:ext cx="4963885" cy="553998"/>
          </a:xfrm>
          <a:prstGeom prst="rect">
            <a:avLst/>
          </a:prstGeom>
        </p:spPr>
        <p:txBody>
          <a:bodyPr wrap="square">
            <a:spAutoFit/>
          </a:bodyPr>
          <a:lstStyle/>
          <a:p>
            <a:r>
              <a:rPr lang="pt-BR" sz="1000" u="sng" dirty="0">
                <a:hlinkClick r:id="rId3"/>
              </a:rPr>
              <a:t>https://br.pinterest.com/pin/366128644705864806/?nic_v1=1aOIw222fuEXlQ2QgS%2FIvAW7pY4pMkDZWfp0JPVtzjfRsbAwCdrpevvdPvecrFSnv1</a:t>
            </a:r>
            <a:endParaRPr lang="pt-BR" sz="1000" dirty="0"/>
          </a:p>
        </p:txBody>
      </p:sp>
      <p:sp>
        <p:nvSpPr>
          <p:cNvPr id="7" name="Retângulo 6"/>
          <p:cNvSpPr/>
          <p:nvPr/>
        </p:nvSpPr>
        <p:spPr>
          <a:xfrm>
            <a:off x="4892635" y="730795"/>
            <a:ext cx="7076208" cy="4370427"/>
          </a:xfrm>
          <a:prstGeom prst="rect">
            <a:avLst/>
          </a:prstGeom>
        </p:spPr>
        <p:txBody>
          <a:bodyPr wrap="square">
            <a:spAutoFit/>
          </a:bodyPr>
          <a:lstStyle/>
          <a:p>
            <a:endParaRPr lang="pt-BR" sz="2400" b="1" dirty="0">
              <a:latin typeface="Times New Roman" pitchFamily="18" charset="0"/>
              <a:cs typeface="Times New Roman" pitchFamily="18" charset="0"/>
            </a:endParaRPr>
          </a:p>
          <a:p>
            <a:pPr algn="just"/>
            <a:r>
              <a:rPr lang="pt-BR" sz="2000" b="1" dirty="0">
                <a:latin typeface="Times New Roman" pitchFamily="18" charset="0"/>
                <a:cs typeface="Times New Roman" pitchFamily="18" charset="0"/>
              </a:rPr>
              <a:t>Analise a imagem ao lado. Baseado nas perguntas abaixo, escreva em seu caderno   sobre a situação de nosso planeta .</a:t>
            </a:r>
          </a:p>
          <a:p>
            <a:pPr algn="just"/>
            <a:endParaRPr lang="pt-BR" sz="2000" b="1" dirty="0">
              <a:latin typeface="Times New Roman" pitchFamily="18" charset="0"/>
              <a:cs typeface="Times New Roman" pitchFamily="18" charset="0"/>
            </a:endParaRPr>
          </a:p>
          <a:p>
            <a:pPr algn="just"/>
            <a:r>
              <a:rPr lang="pt-BR" sz="2000" dirty="0">
                <a:latin typeface="Times New Roman" pitchFamily="18" charset="0"/>
                <a:cs typeface="Times New Roman" pitchFamily="18" charset="0"/>
              </a:rPr>
              <a:t>-O que está acontecendo com o planeta?</a:t>
            </a:r>
          </a:p>
          <a:p>
            <a:pPr marL="342900" indent="-342900" algn="just">
              <a:buFontTx/>
              <a:buChar char="-"/>
            </a:pPr>
            <a:endParaRPr lang="pt-BR" sz="2000" dirty="0">
              <a:latin typeface="Times New Roman" pitchFamily="18" charset="0"/>
              <a:cs typeface="Times New Roman" pitchFamily="18" charset="0"/>
            </a:endParaRPr>
          </a:p>
          <a:p>
            <a:pPr algn="just"/>
            <a:r>
              <a:rPr lang="pt-BR" sz="2000" dirty="0">
                <a:latin typeface="Times New Roman" pitchFamily="18" charset="0"/>
                <a:cs typeface="Times New Roman" pitchFamily="18" charset="0"/>
              </a:rPr>
              <a:t>-Quantas coisas sobre sua cabeça? O que é tudo isso? Por que?</a:t>
            </a:r>
          </a:p>
          <a:p>
            <a:pPr marL="342900" indent="-342900" algn="just">
              <a:buFontTx/>
              <a:buChar char="-"/>
            </a:pPr>
            <a:endParaRPr lang="pt-BR" sz="2000" dirty="0">
              <a:latin typeface="Times New Roman" pitchFamily="18" charset="0"/>
              <a:cs typeface="Times New Roman" pitchFamily="18" charset="0"/>
            </a:endParaRPr>
          </a:p>
          <a:p>
            <a:pPr algn="just"/>
            <a:r>
              <a:rPr lang="pt-BR" sz="2000" dirty="0">
                <a:latin typeface="Times New Roman" pitchFamily="18" charset="0"/>
                <a:cs typeface="Times New Roman" pitchFamily="18" charset="0"/>
              </a:rPr>
              <a:t>-Por que ele está  se abanando com um leque?</a:t>
            </a:r>
          </a:p>
          <a:p>
            <a:pPr algn="just"/>
            <a:endParaRPr lang="pt-BR" sz="2000" dirty="0">
              <a:latin typeface="Times New Roman" pitchFamily="18" charset="0"/>
              <a:cs typeface="Times New Roman" pitchFamily="18" charset="0"/>
            </a:endParaRPr>
          </a:p>
          <a:p>
            <a:pPr algn="just"/>
            <a:r>
              <a:rPr lang="pt-BR" sz="2000" dirty="0">
                <a:latin typeface="Times New Roman" pitchFamily="18" charset="0"/>
                <a:cs typeface="Times New Roman" pitchFamily="18" charset="0"/>
              </a:rPr>
              <a:t>-Por que ele está com um curativo?</a:t>
            </a:r>
          </a:p>
          <a:p>
            <a:r>
              <a:rPr lang="pt-BR" sz="2600" dirty="0">
                <a:latin typeface="Times New Roman" pitchFamily="18" charset="0"/>
                <a:cs typeface="Times New Roman" pitchFamily="18" charset="0"/>
              </a:rPr>
              <a:t> </a:t>
            </a:r>
          </a:p>
          <a:p>
            <a:r>
              <a:rPr lang="pt-BR" sz="2800" dirty="0">
                <a:latin typeface="Times New Roman" pitchFamily="18" charset="0"/>
                <a:cs typeface="Times New Roman" pitchFamily="18" charset="0"/>
              </a:rPr>
              <a:t> </a:t>
            </a:r>
          </a:p>
        </p:txBody>
      </p:sp>
      <p:sp>
        <p:nvSpPr>
          <p:cNvPr id="9" name="Retângulo 8"/>
          <p:cNvSpPr/>
          <p:nvPr/>
        </p:nvSpPr>
        <p:spPr>
          <a:xfrm>
            <a:off x="636813" y="359230"/>
            <a:ext cx="3184073" cy="492443"/>
          </a:xfrm>
          <a:prstGeom prst="rect">
            <a:avLst/>
          </a:prstGeom>
        </p:spPr>
        <p:txBody>
          <a:bodyPr wrap="square">
            <a:spAutoFit/>
          </a:bodyPr>
          <a:lstStyle/>
          <a:p>
            <a:r>
              <a:rPr lang="pt-BR" sz="2600" b="1" dirty="0">
                <a:latin typeface="Times New Roman" pitchFamily="18" charset="0"/>
                <a:cs typeface="Times New Roman" pitchFamily="18" charset="0"/>
              </a:rPr>
              <a:t>Atividade 4.</a:t>
            </a:r>
          </a:p>
        </p:txBody>
      </p:sp>
    </p:spTree>
    <p:extLst>
      <p:ext uri="{BB962C8B-B14F-4D97-AF65-F5344CB8AC3E}">
        <p14:creationId xmlns:p14="http://schemas.microsoft.com/office/powerpoint/2010/main" val="112999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106385" y="2106385"/>
            <a:ext cx="8049985" cy="4062651"/>
          </a:xfrm>
          <a:prstGeom prst="rect">
            <a:avLst/>
          </a:prstGeom>
        </p:spPr>
        <p:txBody>
          <a:bodyPr wrap="square">
            <a:spAutoFit/>
          </a:bodyPr>
          <a:lstStyle/>
          <a:p>
            <a:pPr algn="ctr"/>
            <a:r>
              <a:rPr lang="pt-BR" sz="4800" b="1" dirty="0">
                <a:solidFill>
                  <a:schemeClr val="tx2"/>
                </a:solidFill>
                <a:latin typeface="Times New Roman" panose="02020603050405020304" pitchFamily="18" charset="0"/>
                <a:cs typeface="Times New Roman" panose="02020603050405020304" pitchFamily="18" charset="0"/>
              </a:rPr>
              <a:t>Ensino Fundamental I</a:t>
            </a:r>
            <a:br>
              <a:rPr lang="pt-BR" sz="4800" b="1" dirty="0">
                <a:solidFill>
                  <a:schemeClr val="tx2"/>
                </a:solidFill>
                <a:latin typeface="Times New Roman" panose="02020603050405020304" pitchFamily="18" charset="0"/>
                <a:cs typeface="Times New Roman" panose="02020603050405020304" pitchFamily="18" charset="0"/>
              </a:rPr>
            </a:br>
            <a:r>
              <a:rPr lang="pt-BR" sz="4800" b="1" dirty="0">
                <a:solidFill>
                  <a:schemeClr val="tx2"/>
                </a:solidFill>
                <a:latin typeface="Times New Roman" panose="02020603050405020304" pitchFamily="18" charset="0"/>
                <a:cs typeface="Times New Roman" panose="02020603050405020304" pitchFamily="18" charset="0"/>
              </a:rPr>
              <a:t>5º ano</a:t>
            </a:r>
            <a:endParaRPr lang="pt-BR" sz="4800" dirty="0">
              <a:solidFill>
                <a:schemeClr val="tx2"/>
              </a:solidFill>
              <a:latin typeface="Times New Roman" panose="02020603050405020304" pitchFamily="18" charset="0"/>
              <a:cs typeface="Times New Roman" panose="02020603050405020304" pitchFamily="18" charset="0"/>
            </a:endParaRPr>
          </a:p>
          <a:p>
            <a:pPr algn="ctr"/>
            <a:r>
              <a:rPr lang="pt-BR" sz="4800" dirty="0">
                <a:solidFill>
                  <a:schemeClr val="tx2"/>
                </a:solidFill>
                <a:latin typeface="Times New Roman" panose="02020603050405020304" pitchFamily="18" charset="0"/>
                <a:cs typeface="Times New Roman" panose="02020603050405020304" pitchFamily="18" charset="0"/>
              </a:rPr>
              <a:t>Matemática</a:t>
            </a:r>
          </a:p>
          <a:p>
            <a:pPr algn="ctr"/>
            <a:endParaRPr lang="pt-BR" sz="4800" dirty="0">
              <a:solidFill>
                <a:schemeClr val="tx2"/>
              </a:solidFill>
              <a:latin typeface="Times New Roman" panose="02020603050405020304" pitchFamily="18" charset="0"/>
              <a:cs typeface="Times New Roman" panose="02020603050405020304" pitchFamily="18" charset="0"/>
            </a:endParaRPr>
          </a:p>
          <a:p>
            <a:pPr algn="ctr"/>
            <a:endParaRPr lang="pt-BR" sz="1000" dirty="0">
              <a:solidFill>
                <a:schemeClr val="tx2"/>
              </a:solidFill>
              <a:latin typeface="Times New Roman" panose="02020603050405020304" pitchFamily="18" charset="0"/>
              <a:cs typeface="Times New Roman" panose="02020603050405020304" pitchFamily="18" charset="0"/>
            </a:endParaRPr>
          </a:p>
          <a:p>
            <a:pPr algn="ctr"/>
            <a:r>
              <a:rPr lang="pt-BR" sz="2800" dirty="0">
                <a:solidFill>
                  <a:schemeClr val="tx2"/>
                </a:solidFill>
                <a:latin typeface="Times New Roman" panose="02020603050405020304" pitchFamily="18" charset="0"/>
                <a:cs typeface="Times New Roman" panose="02020603050405020304" pitchFamily="18" charset="0"/>
              </a:rPr>
              <a:t>Secretaria Municipal de Educação e Cultura de Alfenas</a:t>
            </a:r>
          </a:p>
          <a:p>
            <a:pPr algn="ctr"/>
            <a:r>
              <a:rPr lang="pt-BR" sz="2800" dirty="0">
                <a:solidFill>
                  <a:schemeClr val="tx2"/>
                </a:solidFill>
                <a:latin typeface="Times New Roman" panose="02020603050405020304" pitchFamily="18" charset="0"/>
                <a:cs typeface="Times New Roman" panose="02020603050405020304" pitchFamily="18" charset="0"/>
              </a:rPr>
              <a:t>2020</a:t>
            </a:r>
            <a:endParaRPr lang="pt-BR" sz="2800" dirty="0"/>
          </a:p>
        </p:txBody>
      </p:sp>
      <p:pic>
        <p:nvPicPr>
          <p:cNvPr id="6" name="Imagem 5" descr="Brasã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7614" y="302904"/>
            <a:ext cx="1589071" cy="1703064"/>
          </a:xfrm>
          <a:prstGeom prst="rect">
            <a:avLst/>
          </a:prstGeom>
          <a:noFill/>
          <a:ln>
            <a:noFill/>
          </a:ln>
        </p:spPr>
      </p:pic>
    </p:spTree>
    <p:extLst>
      <p:ext uri="{BB962C8B-B14F-4D97-AF65-F5344CB8AC3E}">
        <p14:creationId xmlns:p14="http://schemas.microsoft.com/office/powerpoint/2010/main" val="147946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36613" y="914400"/>
            <a:ext cx="10598524" cy="5029200"/>
          </a:xfrm>
        </p:spPr>
        <p:txBody>
          <a:bodyPr>
            <a:normAutofit/>
          </a:bodyPr>
          <a:lstStyle/>
          <a:p>
            <a:pPr marL="0" indent="0" algn="ctr">
              <a:buNone/>
            </a:pPr>
            <a:endParaRPr lang="pt-BR" dirty="0"/>
          </a:p>
          <a:p>
            <a:pPr marL="0" indent="0" algn="ctr">
              <a:buNone/>
            </a:pPr>
            <a:r>
              <a:rPr lang="pt-BR" dirty="0"/>
              <a:t>O que é Cartum?</a:t>
            </a:r>
          </a:p>
          <a:p>
            <a:pPr algn="just"/>
            <a:r>
              <a:rPr lang="pt-BR" dirty="0"/>
              <a:t>Desenho humorístico ou caricatural, espécie de anedota, piada que satiriza ou ironiza, comportamentos humanos, geralmente destinado à publicação jornalística, desenho animado.</a:t>
            </a:r>
          </a:p>
        </p:txBody>
      </p:sp>
      <p:sp>
        <p:nvSpPr>
          <p:cNvPr id="5" name="Retângulo 4"/>
          <p:cNvSpPr/>
          <p:nvPr/>
        </p:nvSpPr>
        <p:spPr>
          <a:xfrm>
            <a:off x="8897402" y="3860873"/>
            <a:ext cx="2233304" cy="246221"/>
          </a:xfrm>
          <a:prstGeom prst="rect">
            <a:avLst/>
          </a:prstGeom>
        </p:spPr>
        <p:txBody>
          <a:bodyPr wrap="none">
            <a:spAutoFit/>
          </a:bodyPr>
          <a:lstStyle/>
          <a:p>
            <a:r>
              <a:rPr lang="pt-BR" sz="1000" dirty="0"/>
              <a:t>Definições de Oxford </a:t>
            </a:r>
            <a:r>
              <a:rPr lang="pt-BR" sz="1000" dirty="0" err="1"/>
              <a:t>Languages</a:t>
            </a:r>
            <a:endParaRPr lang="pt-BR" sz="1000" dirty="0"/>
          </a:p>
        </p:txBody>
      </p:sp>
    </p:spTree>
    <p:extLst>
      <p:ext uri="{BB962C8B-B14F-4D97-AF65-F5344CB8AC3E}">
        <p14:creationId xmlns:p14="http://schemas.microsoft.com/office/powerpoint/2010/main" val="230766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11624" y="878284"/>
            <a:ext cx="5289868" cy="590921"/>
          </a:xfrm>
        </p:spPr>
        <p:txBody>
          <a:bodyPr>
            <a:normAutofit/>
          </a:bodyPr>
          <a:lstStyle/>
          <a:p>
            <a:r>
              <a:rPr lang="pt-BR" dirty="0"/>
              <a:t>Observe o cartum... </a:t>
            </a:r>
          </a:p>
        </p:txBody>
      </p:sp>
      <p:pic>
        <p:nvPicPr>
          <p:cNvPr id="6" name="Espaço Reservado para Conteúdo 5"/>
          <p:cNvPicPr>
            <a:picLocks noGrp="1" noChangeAspect="1"/>
          </p:cNvPicPr>
          <p:nvPr>
            <p:ph idx="1"/>
          </p:nvPr>
        </p:nvPicPr>
        <p:blipFill>
          <a:blip r:embed="rId2"/>
          <a:stretch>
            <a:fillRect/>
          </a:stretch>
        </p:blipFill>
        <p:spPr>
          <a:xfrm>
            <a:off x="1727381" y="1636037"/>
            <a:ext cx="8125536" cy="3324225"/>
          </a:xfrm>
          <a:prstGeom prst="rect">
            <a:avLst/>
          </a:prstGeom>
        </p:spPr>
      </p:pic>
      <p:sp>
        <p:nvSpPr>
          <p:cNvPr id="7" name="Retângulo 6"/>
          <p:cNvSpPr/>
          <p:nvPr/>
        </p:nvSpPr>
        <p:spPr>
          <a:xfrm>
            <a:off x="3391795" y="5127095"/>
            <a:ext cx="6574138" cy="400110"/>
          </a:xfrm>
          <a:prstGeom prst="rect">
            <a:avLst/>
          </a:prstGeom>
        </p:spPr>
        <p:txBody>
          <a:bodyPr wrap="square">
            <a:spAutoFit/>
          </a:bodyPr>
          <a:lstStyle/>
          <a:p>
            <a:r>
              <a:rPr lang="pt-BR" sz="1000" dirty="0"/>
              <a:t>Fonte: </a:t>
            </a:r>
            <a:r>
              <a:rPr lang="pt-BR" sz="1000" dirty="0">
                <a:hlinkClick r:id="rId3"/>
              </a:rPr>
              <a:t>http://www.arionaurocartuns.com.br/2018/05/charge-desmatamento-floresta-calor.html</a:t>
            </a:r>
            <a:r>
              <a:rPr lang="pt-BR" sz="1000" dirty="0"/>
              <a:t> </a:t>
            </a:r>
          </a:p>
          <a:p>
            <a:endParaRPr lang="pt-BR" sz="1000" dirty="0"/>
          </a:p>
        </p:txBody>
      </p:sp>
    </p:spTree>
    <p:extLst>
      <p:ext uri="{BB962C8B-B14F-4D97-AF65-F5344CB8AC3E}">
        <p14:creationId xmlns:p14="http://schemas.microsoft.com/office/powerpoint/2010/main" val="31725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73411" y="914401"/>
            <a:ext cx="5188450" cy="4921320"/>
          </a:xfrm>
        </p:spPr>
        <p:txBody>
          <a:bodyPr>
            <a:noAutofit/>
          </a:bodyPr>
          <a:lstStyle/>
          <a:p>
            <a:r>
              <a:rPr lang="pt-BR" sz="1800" dirty="0">
                <a:latin typeface="Times New Roman" panose="02020603050405020304" pitchFamily="18" charset="0"/>
                <a:cs typeface="Times New Roman" panose="02020603050405020304" pitchFamily="18" charset="0"/>
              </a:rPr>
              <a:t>Responda em seu caderno:</a:t>
            </a:r>
            <a:br>
              <a:rPr lang="pt-BR" sz="1800" dirty="0">
                <a:latin typeface="Times New Roman" panose="02020603050405020304" pitchFamily="18" charset="0"/>
                <a:cs typeface="Times New Roman" panose="02020603050405020304" pitchFamily="18" charset="0"/>
              </a:rPr>
            </a:br>
            <a:r>
              <a:rPr lang="pt-BR" sz="1800" dirty="0">
                <a:latin typeface="Times New Roman" panose="02020603050405020304" pitchFamily="18" charset="0"/>
                <a:cs typeface="Times New Roman" panose="02020603050405020304" pitchFamily="18" charset="0"/>
              </a:rPr>
              <a:t/>
            </a:r>
            <a:br>
              <a:rPr lang="pt-BR" sz="1800" dirty="0">
                <a:latin typeface="Times New Roman" panose="02020603050405020304" pitchFamily="18" charset="0"/>
                <a:cs typeface="Times New Roman" panose="02020603050405020304" pitchFamily="18" charset="0"/>
              </a:rPr>
            </a:br>
            <a:r>
              <a:rPr lang="pt-BR" sz="1800" b="1" dirty="0">
                <a:latin typeface="Times New Roman" panose="02020603050405020304" pitchFamily="18" charset="0"/>
                <a:cs typeface="Times New Roman" panose="02020603050405020304" pitchFamily="18" charset="0"/>
              </a:rPr>
              <a:t>Atividade 01</a:t>
            </a:r>
            <a:br>
              <a:rPr lang="pt-BR" sz="1800" b="1" dirty="0">
                <a:latin typeface="Times New Roman" panose="02020603050405020304" pitchFamily="18" charset="0"/>
                <a:cs typeface="Times New Roman" panose="02020603050405020304" pitchFamily="18" charset="0"/>
              </a:rPr>
            </a:br>
            <a:r>
              <a:rPr lang="pt-BR" sz="1800" dirty="0">
                <a:latin typeface="Times New Roman" panose="02020603050405020304" pitchFamily="18" charset="0"/>
                <a:cs typeface="Times New Roman" panose="02020603050405020304" pitchFamily="18" charset="0"/>
              </a:rPr>
              <a:t/>
            </a:r>
            <a:br>
              <a:rPr lang="pt-BR" sz="1800" dirty="0">
                <a:latin typeface="Times New Roman" panose="02020603050405020304" pitchFamily="18" charset="0"/>
                <a:cs typeface="Times New Roman" panose="02020603050405020304" pitchFamily="18" charset="0"/>
              </a:rPr>
            </a:br>
            <a:r>
              <a:rPr lang="pt-BR" sz="1800" dirty="0">
                <a:latin typeface="Times New Roman" panose="02020603050405020304" pitchFamily="18" charset="0"/>
                <a:cs typeface="Times New Roman" panose="02020603050405020304" pitchFamily="18" charset="0"/>
              </a:rPr>
              <a:t>O Gráfico mostra o avanço do desmatamento na Amazônia. Observe o mapa e responda as questões:</a:t>
            </a:r>
            <a:br>
              <a:rPr lang="pt-BR" sz="1800" dirty="0">
                <a:latin typeface="Times New Roman" panose="02020603050405020304" pitchFamily="18" charset="0"/>
                <a:cs typeface="Times New Roman" panose="02020603050405020304" pitchFamily="18" charset="0"/>
              </a:rPr>
            </a:br>
            <a:r>
              <a:rPr lang="pt-BR" sz="1800" dirty="0">
                <a:latin typeface="Times New Roman" panose="02020603050405020304" pitchFamily="18" charset="0"/>
                <a:cs typeface="Times New Roman" panose="02020603050405020304" pitchFamily="18" charset="0"/>
              </a:rPr>
              <a:t/>
            </a:r>
            <a:br>
              <a:rPr lang="pt-BR" sz="1800" dirty="0">
                <a:latin typeface="Times New Roman" panose="02020603050405020304" pitchFamily="18" charset="0"/>
                <a:cs typeface="Times New Roman" panose="02020603050405020304" pitchFamily="18" charset="0"/>
              </a:rPr>
            </a:br>
            <a:r>
              <a:rPr lang="pt-BR" sz="1800" dirty="0">
                <a:latin typeface="Times New Roman" panose="02020603050405020304" pitchFamily="18" charset="0"/>
                <a:cs typeface="Times New Roman" panose="02020603050405020304" pitchFamily="18" charset="0"/>
              </a:rPr>
              <a:t>A- De 2015 a 2016, quantos km² de desmatamento apresenta o gráfico? __________</a:t>
            </a:r>
            <a:br>
              <a:rPr lang="pt-BR" sz="1800" dirty="0">
                <a:latin typeface="Times New Roman" panose="02020603050405020304" pitchFamily="18" charset="0"/>
                <a:cs typeface="Times New Roman" panose="02020603050405020304" pitchFamily="18" charset="0"/>
              </a:rPr>
            </a:br>
            <a:r>
              <a:rPr lang="pt-BR" sz="1800" dirty="0">
                <a:latin typeface="Times New Roman" panose="02020603050405020304" pitchFamily="18" charset="0"/>
                <a:cs typeface="Times New Roman" panose="02020603050405020304" pitchFamily="18" charset="0"/>
              </a:rPr>
              <a:t/>
            </a:r>
            <a:br>
              <a:rPr lang="pt-BR" sz="1800" dirty="0">
                <a:latin typeface="Times New Roman" panose="02020603050405020304" pitchFamily="18" charset="0"/>
                <a:cs typeface="Times New Roman" panose="02020603050405020304" pitchFamily="18" charset="0"/>
              </a:rPr>
            </a:br>
            <a:r>
              <a:rPr lang="pt-BR" sz="1800" dirty="0">
                <a:latin typeface="Times New Roman" panose="02020603050405020304" pitchFamily="18" charset="0"/>
                <a:cs typeface="Times New Roman" panose="02020603050405020304" pitchFamily="18" charset="0"/>
              </a:rPr>
              <a:t>B- De 2019 a 2020, quantos km² de desmatamento apresenta o gráfico? ___________</a:t>
            </a:r>
            <a:br>
              <a:rPr lang="pt-BR" sz="1800" dirty="0">
                <a:latin typeface="Times New Roman" panose="02020603050405020304" pitchFamily="18" charset="0"/>
                <a:cs typeface="Times New Roman" panose="02020603050405020304" pitchFamily="18" charset="0"/>
              </a:rPr>
            </a:br>
            <a:r>
              <a:rPr lang="pt-BR" sz="1800" dirty="0">
                <a:latin typeface="Times New Roman" panose="02020603050405020304" pitchFamily="18" charset="0"/>
                <a:cs typeface="Times New Roman" panose="02020603050405020304" pitchFamily="18" charset="0"/>
              </a:rPr>
              <a:t/>
            </a:r>
            <a:br>
              <a:rPr lang="pt-BR" sz="1800" dirty="0">
                <a:latin typeface="Times New Roman" panose="02020603050405020304" pitchFamily="18" charset="0"/>
                <a:cs typeface="Times New Roman" panose="02020603050405020304" pitchFamily="18" charset="0"/>
              </a:rPr>
            </a:br>
            <a:r>
              <a:rPr lang="pt-BR" sz="1800" dirty="0">
                <a:latin typeface="Times New Roman" panose="02020603050405020304" pitchFamily="18" charset="0"/>
                <a:cs typeface="Times New Roman" panose="02020603050405020304" pitchFamily="18" charset="0"/>
              </a:rPr>
              <a:t>C – Qual a soma de km² dos anos de 2016/2017 e 2017/2018? ____________</a:t>
            </a:r>
            <a:br>
              <a:rPr lang="pt-BR" sz="1800" dirty="0">
                <a:latin typeface="Times New Roman" panose="02020603050405020304" pitchFamily="18" charset="0"/>
                <a:cs typeface="Times New Roman" panose="02020603050405020304" pitchFamily="18" charset="0"/>
              </a:rPr>
            </a:br>
            <a:r>
              <a:rPr lang="pt-BR" sz="1800" dirty="0">
                <a:latin typeface="Times New Roman" panose="02020603050405020304" pitchFamily="18" charset="0"/>
                <a:cs typeface="Times New Roman" panose="02020603050405020304" pitchFamily="18" charset="0"/>
              </a:rPr>
              <a:t/>
            </a:r>
            <a:br>
              <a:rPr lang="pt-BR" sz="1800" dirty="0">
                <a:latin typeface="Times New Roman" panose="02020603050405020304" pitchFamily="18" charset="0"/>
                <a:cs typeface="Times New Roman" panose="02020603050405020304" pitchFamily="18" charset="0"/>
              </a:rPr>
            </a:br>
            <a:r>
              <a:rPr lang="pt-BR" sz="1800" dirty="0">
                <a:latin typeface="Times New Roman" panose="02020603050405020304" pitchFamily="18" charset="0"/>
                <a:cs typeface="Times New Roman" panose="02020603050405020304" pitchFamily="18" charset="0"/>
              </a:rPr>
              <a:t>D- Qual a diferença de km² entre o maior índice apresentado, 2019/2020 e o menor índice observado: 2018/2019? _____________</a:t>
            </a:r>
            <a:br>
              <a:rPr lang="pt-BR" sz="1800" dirty="0">
                <a:latin typeface="Times New Roman" panose="02020603050405020304" pitchFamily="18" charset="0"/>
                <a:cs typeface="Times New Roman" panose="02020603050405020304" pitchFamily="18" charset="0"/>
              </a:rPr>
            </a:br>
            <a:r>
              <a:rPr lang="pt-BR" sz="1800" dirty="0">
                <a:latin typeface="Times New Roman" panose="02020603050405020304" pitchFamily="18" charset="0"/>
                <a:cs typeface="Times New Roman" panose="02020603050405020304" pitchFamily="18" charset="0"/>
              </a:rPr>
              <a:t/>
            </a:r>
            <a:br>
              <a:rPr lang="pt-BR" sz="1800" dirty="0">
                <a:latin typeface="Times New Roman" panose="02020603050405020304" pitchFamily="18" charset="0"/>
                <a:cs typeface="Times New Roman" panose="02020603050405020304" pitchFamily="18" charset="0"/>
              </a:rPr>
            </a:br>
            <a:r>
              <a:rPr lang="pt-BR" sz="1800" dirty="0">
                <a:latin typeface="Times New Roman" panose="02020603050405020304" pitchFamily="18" charset="0"/>
                <a:cs typeface="Times New Roman" panose="02020603050405020304" pitchFamily="18" charset="0"/>
              </a:rPr>
              <a:t/>
            </a:r>
            <a:br>
              <a:rPr lang="pt-BR" sz="1800" dirty="0">
                <a:latin typeface="Times New Roman" panose="02020603050405020304" pitchFamily="18" charset="0"/>
                <a:cs typeface="Times New Roman" panose="02020603050405020304" pitchFamily="18" charset="0"/>
              </a:rPr>
            </a:br>
            <a:r>
              <a:rPr lang="pt-BR" sz="1800" dirty="0">
                <a:latin typeface="Times New Roman" panose="02020603050405020304" pitchFamily="18" charset="0"/>
                <a:cs typeface="Times New Roman" panose="02020603050405020304" pitchFamily="18" charset="0"/>
              </a:rPr>
              <a:t>(Arme </a:t>
            </a:r>
            <a:r>
              <a:rPr lang="pt-BR" sz="1800" dirty="0" smtClean="0">
                <a:latin typeface="Times New Roman" panose="02020603050405020304" pitchFamily="18" charset="0"/>
                <a:cs typeface="Times New Roman" panose="02020603050405020304" pitchFamily="18" charset="0"/>
              </a:rPr>
              <a:t>as operações matemáticas, </a:t>
            </a:r>
            <a:r>
              <a:rPr lang="pt-BR" sz="1800" dirty="0">
                <a:latin typeface="Times New Roman" panose="02020603050405020304" pitchFamily="18" charset="0"/>
                <a:cs typeface="Times New Roman" panose="02020603050405020304" pitchFamily="18" charset="0"/>
              </a:rPr>
              <a:t>se necessário).</a:t>
            </a:r>
          </a:p>
        </p:txBody>
      </p:sp>
      <p:pic>
        <p:nvPicPr>
          <p:cNvPr id="5" name="Espaço Reservado para Conteúdo 4"/>
          <p:cNvPicPr>
            <a:picLocks noGrp="1" noChangeAspect="1"/>
          </p:cNvPicPr>
          <p:nvPr>
            <p:ph idx="1"/>
          </p:nvPr>
        </p:nvPicPr>
        <p:blipFill>
          <a:blip r:embed="rId3"/>
          <a:stretch>
            <a:fillRect/>
          </a:stretch>
        </p:blipFill>
        <p:spPr>
          <a:xfrm>
            <a:off x="513709" y="914400"/>
            <a:ext cx="6061752" cy="5029200"/>
          </a:xfrm>
          <a:prstGeom prst="rect">
            <a:avLst/>
          </a:prstGeom>
        </p:spPr>
      </p:pic>
    </p:spTree>
    <p:extLst>
      <p:ext uri="{BB962C8B-B14F-4D97-AF65-F5344CB8AC3E}">
        <p14:creationId xmlns:p14="http://schemas.microsoft.com/office/powerpoint/2010/main" val="294248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97951" y="308225"/>
            <a:ext cx="11578975" cy="6174768"/>
          </a:xfrm>
        </p:spPr>
        <p:txBody>
          <a:bodyPr/>
          <a:lstStyle/>
          <a:p>
            <a:pPr marL="0" indent="0" algn="ctr">
              <a:buNone/>
            </a:pPr>
            <a:r>
              <a:rPr lang="pt-BR" b="1" dirty="0">
                <a:latin typeface="Times New Roman" panose="02020603050405020304" pitchFamily="18" charset="0"/>
                <a:cs typeface="Times New Roman" panose="02020603050405020304" pitchFamily="18" charset="0"/>
              </a:rPr>
              <a:t>Atividade 02</a:t>
            </a:r>
          </a:p>
          <a:p>
            <a:pPr marL="0" indent="0" algn="just">
              <a:buNone/>
            </a:pPr>
            <a:r>
              <a:rPr lang="pt-BR" dirty="0">
                <a:latin typeface="Times New Roman" panose="02020603050405020304" pitchFamily="18" charset="0"/>
                <a:cs typeface="Times New Roman" panose="02020603050405020304" pitchFamily="18" charset="0"/>
              </a:rPr>
              <a:t>Que relação pode se estabelecer entre o cartum do desmatamento e o gráfico apresentado?</a:t>
            </a:r>
          </a:p>
          <a:p>
            <a:pPr marL="0" indent="0" algn="just">
              <a:buNone/>
            </a:pPr>
            <a:r>
              <a:rPr lang="pt-BR"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pic>
        <p:nvPicPr>
          <p:cNvPr id="5" name="Imagem 4"/>
          <p:cNvPicPr>
            <a:picLocks noChangeAspect="1"/>
          </p:cNvPicPr>
          <p:nvPr/>
        </p:nvPicPr>
        <p:blipFill>
          <a:blip r:embed="rId2"/>
          <a:stretch>
            <a:fillRect/>
          </a:stretch>
        </p:blipFill>
        <p:spPr>
          <a:xfrm>
            <a:off x="1808250" y="4087319"/>
            <a:ext cx="2178126" cy="1656668"/>
          </a:xfrm>
          <a:prstGeom prst="rect">
            <a:avLst/>
          </a:prstGeom>
        </p:spPr>
      </p:pic>
      <p:pic>
        <p:nvPicPr>
          <p:cNvPr id="6" name="Imagem 5"/>
          <p:cNvPicPr>
            <a:picLocks noChangeAspect="1"/>
          </p:cNvPicPr>
          <p:nvPr/>
        </p:nvPicPr>
        <p:blipFill>
          <a:blip r:embed="rId3"/>
          <a:stretch>
            <a:fillRect/>
          </a:stretch>
        </p:blipFill>
        <p:spPr>
          <a:xfrm>
            <a:off x="5496674" y="4087319"/>
            <a:ext cx="3369924" cy="2219500"/>
          </a:xfrm>
          <a:prstGeom prst="rect">
            <a:avLst/>
          </a:prstGeom>
        </p:spPr>
      </p:pic>
    </p:spTree>
    <p:extLst>
      <p:ext uri="{BB962C8B-B14F-4D97-AF65-F5344CB8AC3E}">
        <p14:creationId xmlns:p14="http://schemas.microsoft.com/office/powerpoint/2010/main" val="260746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ofessora fica no quadro-negro. | Vetor Premiu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0343" y="676455"/>
            <a:ext cx="9421586" cy="5305245"/>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4049486" y="1371600"/>
            <a:ext cx="5584371" cy="2185214"/>
          </a:xfrm>
          <a:prstGeom prst="rect">
            <a:avLst/>
          </a:prstGeom>
        </p:spPr>
        <p:txBody>
          <a:bodyPr wrap="square">
            <a:spAutoFit/>
          </a:bodyPr>
          <a:lstStyle/>
          <a:p>
            <a:pPr algn="just"/>
            <a:r>
              <a:rPr lang="pt-BR" i="1" dirty="0">
                <a:solidFill>
                  <a:schemeClr val="bg1"/>
                </a:solidFill>
                <a:latin typeface="Times New Roman" panose="02020603050405020304" pitchFamily="18" charset="0"/>
                <a:cs typeface="Times New Roman" panose="02020603050405020304" pitchFamily="18" charset="0"/>
              </a:rPr>
              <a:t>NÃO HÁ NECESSIDADE DE REALIZAR A IMPRESSÃO DESTE MATERIAL. </a:t>
            </a:r>
          </a:p>
          <a:p>
            <a:pPr algn="just"/>
            <a:r>
              <a:rPr lang="pt-BR" i="1" dirty="0">
                <a:solidFill>
                  <a:schemeClr val="bg1"/>
                </a:solidFill>
                <a:latin typeface="Times New Roman" panose="02020603050405020304" pitchFamily="18" charset="0"/>
                <a:cs typeface="Times New Roman" panose="02020603050405020304" pitchFamily="18" charset="0"/>
              </a:rPr>
              <a:t>AS ATIVIDADES </a:t>
            </a:r>
            <a:r>
              <a:rPr lang="pt-BR" b="1" i="1" dirty="0">
                <a:solidFill>
                  <a:schemeClr val="bg1"/>
                </a:solidFill>
                <a:latin typeface="Times New Roman" panose="02020603050405020304" pitchFamily="18" charset="0"/>
                <a:cs typeface="Times New Roman" panose="02020603050405020304" pitchFamily="18" charset="0"/>
              </a:rPr>
              <a:t>NÃO SÃO OBRIGATÓRIAS. </a:t>
            </a:r>
          </a:p>
          <a:p>
            <a:pPr algn="just"/>
            <a:r>
              <a:rPr lang="pt-BR" b="1" i="1" dirty="0">
                <a:solidFill>
                  <a:schemeClr val="bg1"/>
                </a:solidFill>
                <a:latin typeface="Times New Roman" panose="02020603050405020304" pitchFamily="18" charset="0"/>
                <a:cs typeface="Times New Roman" panose="02020603050405020304" pitchFamily="18" charset="0"/>
              </a:rPr>
              <a:t>             </a:t>
            </a:r>
            <a:r>
              <a:rPr lang="pt-BR" i="1" dirty="0">
                <a:solidFill>
                  <a:schemeClr val="bg1"/>
                </a:solidFill>
                <a:latin typeface="Times New Roman" panose="02020603050405020304" pitchFamily="18" charset="0"/>
                <a:cs typeface="Times New Roman" panose="02020603050405020304" pitchFamily="18" charset="0"/>
              </a:rPr>
              <a:t>OS ALUNOS IRÃO REVER ESTAS ATIVIDADES NA VOLTA ÀS AULAS. </a:t>
            </a:r>
          </a:p>
          <a:p>
            <a:pPr algn="just"/>
            <a:endParaRPr lang="pt-BR" i="1" dirty="0">
              <a:solidFill>
                <a:schemeClr val="bg1"/>
              </a:solidFill>
              <a:latin typeface="Times New Roman" panose="02020603050405020304" pitchFamily="18" charset="0"/>
              <a:cs typeface="Times New Roman" panose="02020603050405020304" pitchFamily="18" charset="0"/>
            </a:endParaRPr>
          </a:p>
          <a:p>
            <a:pPr algn="ctr"/>
            <a:r>
              <a:rPr lang="pt-BR" sz="2800" b="1" i="1" dirty="0">
                <a:solidFill>
                  <a:schemeClr val="bg1"/>
                </a:solidFill>
                <a:latin typeface="Times New Roman" panose="02020603050405020304" pitchFamily="18" charset="0"/>
                <a:cs typeface="Times New Roman" panose="02020603050405020304" pitchFamily="18" charset="0"/>
              </a:rPr>
              <a:t>VAMOS COMEÇAR!</a:t>
            </a:r>
            <a:endParaRPr lang="pt-BR" dirty="0"/>
          </a:p>
        </p:txBody>
      </p:sp>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95208" y="277402"/>
            <a:ext cx="11805007" cy="6390526"/>
          </a:xfrm>
        </p:spPr>
        <p:txBody>
          <a:bodyPr/>
          <a:lstStyle/>
          <a:p>
            <a:pPr marL="0" indent="0" algn="ctr">
              <a:buNone/>
            </a:pPr>
            <a:r>
              <a:rPr lang="pt-BR" dirty="0">
                <a:solidFill>
                  <a:schemeClr val="accent3">
                    <a:lumMod val="75000"/>
                  </a:schemeClr>
                </a:solidFill>
              </a:rPr>
              <a:t>6 Motivos para plantar uma árvore</a:t>
            </a:r>
          </a:p>
          <a:p>
            <a:endParaRPr lang="pt-BR" dirty="0"/>
          </a:p>
        </p:txBody>
      </p:sp>
      <p:pic>
        <p:nvPicPr>
          <p:cNvPr id="5" name="Imagem 4"/>
          <p:cNvPicPr>
            <a:picLocks noChangeAspect="1"/>
          </p:cNvPicPr>
          <p:nvPr/>
        </p:nvPicPr>
        <p:blipFill>
          <a:blip r:embed="rId2"/>
          <a:stretch>
            <a:fillRect/>
          </a:stretch>
        </p:blipFill>
        <p:spPr>
          <a:xfrm>
            <a:off x="2024009" y="986319"/>
            <a:ext cx="8825501" cy="4319106"/>
          </a:xfrm>
          <a:prstGeom prst="rect">
            <a:avLst/>
          </a:prstGeom>
        </p:spPr>
      </p:pic>
      <p:sp>
        <p:nvSpPr>
          <p:cNvPr id="6" name="Retângulo 5"/>
          <p:cNvSpPr/>
          <p:nvPr/>
        </p:nvSpPr>
        <p:spPr>
          <a:xfrm>
            <a:off x="4311722" y="5340346"/>
            <a:ext cx="4760360" cy="430887"/>
          </a:xfrm>
          <a:prstGeom prst="rect">
            <a:avLst/>
          </a:prstGeom>
        </p:spPr>
        <p:txBody>
          <a:bodyPr wrap="square">
            <a:spAutoFit/>
          </a:bodyPr>
          <a:lstStyle/>
          <a:p>
            <a:r>
              <a:rPr lang="pt-BR" sz="1100" dirty="0">
                <a:hlinkClick r:id="rId3"/>
              </a:rPr>
              <a:t>Fonte: https://br.pinterest.com/pin/442267625880514489/</a:t>
            </a:r>
            <a:endParaRPr lang="pt-BR" sz="1100" dirty="0"/>
          </a:p>
          <a:p>
            <a:endParaRPr lang="pt-BR" sz="1100" dirty="0"/>
          </a:p>
        </p:txBody>
      </p:sp>
    </p:spTree>
    <p:extLst>
      <p:ext uri="{BB962C8B-B14F-4D97-AF65-F5344CB8AC3E}">
        <p14:creationId xmlns:p14="http://schemas.microsoft.com/office/powerpoint/2010/main" val="239739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87676" y="236306"/>
            <a:ext cx="11589249" cy="6287784"/>
          </a:xfrm>
        </p:spPr>
        <p:txBody>
          <a:bodyPr>
            <a:normAutofit/>
          </a:bodyPr>
          <a:lstStyle/>
          <a:p>
            <a:pPr marL="0" indent="0" algn="just">
              <a:buNone/>
            </a:pPr>
            <a:r>
              <a:rPr lang="pt-BR" sz="1800" b="1" dirty="0">
                <a:solidFill>
                  <a:schemeClr val="accent3">
                    <a:lumMod val="50000"/>
                  </a:schemeClr>
                </a:solidFill>
                <a:latin typeface="Times New Roman" panose="02020603050405020304" pitchFamily="18" charset="0"/>
                <a:cs typeface="Times New Roman" panose="02020603050405020304" pitchFamily="18" charset="0"/>
              </a:rPr>
              <a:t>Atividade 03</a:t>
            </a:r>
          </a:p>
          <a:p>
            <a:pPr marL="0" indent="0" algn="just">
              <a:buNone/>
            </a:pPr>
            <a:r>
              <a:rPr lang="pt-BR" sz="1800" dirty="0">
                <a:solidFill>
                  <a:schemeClr val="accent3">
                    <a:lumMod val="50000"/>
                  </a:schemeClr>
                </a:solidFill>
                <a:latin typeface="Times New Roman" panose="02020603050405020304" pitchFamily="18" charset="0"/>
                <a:cs typeface="Times New Roman" panose="02020603050405020304" pitchFamily="18" charset="0"/>
              </a:rPr>
              <a:t>Regiões desmatadas não conseguem absorver nem 10% da água da chuva, enquanto uma árvore adulta pode absorver até 250 litros de água, evitando que enchentes ocorram. Além disso, as raízes reforçam os solos e as folhas dispersam o fluxo da água. Um ambiente florestado faz com que a chuva não caia torrencialmente, assim a água penetra no solo e abastece rios e córregos.</a:t>
            </a:r>
          </a:p>
          <a:p>
            <a:pPr marL="0" indent="0" algn="just">
              <a:buNone/>
            </a:pPr>
            <a:endParaRPr lang="pt-BR" sz="1800" dirty="0">
              <a:solidFill>
                <a:schemeClr val="accent3">
                  <a:lumMod val="50000"/>
                </a:schemeClr>
              </a:solidFill>
              <a:latin typeface="Times New Roman" panose="02020603050405020304" pitchFamily="18" charset="0"/>
              <a:cs typeface="Times New Roman" panose="02020603050405020304" pitchFamily="18" charset="0"/>
            </a:endParaRPr>
          </a:p>
          <a:p>
            <a:pPr marL="342900" indent="-342900" algn="just">
              <a:buAutoNum type="alphaUcParenR"/>
            </a:pPr>
            <a:r>
              <a:rPr lang="pt-BR" sz="1800" dirty="0">
                <a:solidFill>
                  <a:schemeClr val="accent3">
                    <a:lumMod val="50000"/>
                  </a:schemeClr>
                </a:solidFill>
                <a:latin typeface="Times New Roman" panose="02020603050405020304" pitchFamily="18" charset="0"/>
                <a:cs typeface="Times New Roman" panose="02020603050405020304" pitchFamily="18" charset="0"/>
              </a:rPr>
              <a:t>Faça a representação de </a:t>
            </a:r>
            <a:r>
              <a:rPr lang="pt-BR" sz="1800" b="1" u="sng" dirty="0">
                <a:solidFill>
                  <a:schemeClr val="accent3">
                    <a:lumMod val="50000"/>
                  </a:schemeClr>
                </a:solidFill>
                <a:latin typeface="Times New Roman" panose="02020603050405020304" pitchFamily="18" charset="0"/>
                <a:cs typeface="Times New Roman" panose="02020603050405020304" pitchFamily="18" charset="0"/>
              </a:rPr>
              <a:t>10%</a:t>
            </a:r>
            <a:r>
              <a:rPr lang="pt-BR" sz="1800" b="1" dirty="0">
                <a:solidFill>
                  <a:schemeClr val="accent3">
                    <a:lumMod val="50000"/>
                  </a:schemeClr>
                </a:solidFill>
                <a:latin typeface="Times New Roman" panose="02020603050405020304" pitchFamily="18" charset="0"/>
                <a:cs typeface="Times New Roman" panose="02020603050405020304" pitchFamily="18" charset="0"/>
              </a:rPr>
              <a:t> </a:t>
            </a:r>
            <a:r>
              <a:rPr lang="pt-BR" sz="1800" dirty="0">
                <a:solidFill>
                  <a:schemeClr val="accent3">
                    <a:lumMod val="50000"/>
                  </a:schemeClr>
                </a:solidFill>
                <a:latin typeface="Times New Roman" panose="02020603050405020304" pitchFamily="18" charset="0"/>
                <a:cs typeface="Times New Roman" panose="02020603050405020304" pitchFamily="18" charset="0"/>
              </a:rPr>
              <a:t>com um desenho._____________________________________________</a:t>
            </a:r>
          </a:p>
          <a:p>
            <a:pPr marL="0" indent="0" algn="just">
              <a:buNone/>
            </a:pPr>
            <a:r>
              <a:rPr lang="pt-BR" sz="1800" dirty="0">
                <a:solidFill>
                  <a:schemeClr val="accent3">
                    <a:lumMod val="50000"/>
                  </a:schemeClr>
                </a:solidFill>
                <a:latin typeface="Times New Roman" panose="02020603050405020304" pitchFamily="18" charset="0"/>
                <a:cs typeface="Times New Roman" panose="02020603050405020304" pitchFamily="18" charset="0"/>
              </a:rPr>
              <a:t>B) “Uma árvore adulta pode absorver até </a:t>
            </a:r>
            <a:r>
              <a:rPr lang="pt-BR" sz="1800" b="1" u="sng" dirty="0">
                <a:solidFill>
                  <a:schemeClr val="accent3">
                    <a:lumMod val="50000"/>
                  </a:schemeClr>
                </a:solidFill>
                <a:latin typeface="Times New Roman" panose="02020603050405020304" pitchFamily="18" charset="0"/>
                <a:cs typeface="Times New Roman" panose="02020603050405020304" pitchFamily="18" charset="0"/>
              </a:rPr>
              <a:t>250 litros</a:t>
            </a:r>
            <a:r>
              <a:rPr lang="pt-BR" sz="1800" b="1" dirty="0">
                <a:solidFill>
                  <a:schemeClr val="accent3">
                    <a:lumMod val="50000"/>
                  </a:schemeClr>
                </a:solidFill>
                <a:latin typeface="Times New Roman" panose="02020603050405020304" pitchFamily="18" charset="0"/>
                <a:cs typeface="Times New Roman" panose="02020603050405020304" pitchFamily="18" charset="0"/>
              </a:rPr>
              <a:t> </a:t>
            </a:r>
            <a:r>
              <a:rPr lang="pt-BR" sz="1800" dirty="0">
                <a:solidFill>
                  <a:schemeClr val="accent3">
                    <a:lumMod val="50000"/>
                  </a:schemeClr>
                </a:solidFill>
                <a:latin typeface="Times New Roman" panose="02020603050405020304" pitchFamily="18" charset="0"/>
                <a:cs typeface="Times New Roman" panose="02020603050405020304" pitchFamily="18" charset="0"/>
              </a:rPr>
              <a:t>de água, evitando enchentes”. </a:t>
            </a:r>
          </a:p>
          <a:p>
            <a:pPr marL="0" indent="0" algn="just">
              <a:buNone/>
            </a:pPr>
            <a:r>
              <a:rPr lang="pt-BR" sz="1800" dirty="0">
                <a:solidFill>
                  <a:schemeClr val="accent3">
                    <a:lumMod val="50000"/>
                  </a:schemeClr>
                </a:solidFill>
                <a:latin typeface="Times New Roman" panose="02020603050405020304" pitchFamily="18" charset="0"/>
                <a:cs typeface="Times New Roman" panose="02020603050405020304" pitchFamily="18" charset="0"/>
              </a:rPr>
              <a:t>O litro é uma unidade de medida de volume ou capacidade (simbolizada por l, L).</a:t>
            </a:r>
          </a:p>
          <a:p>
            <a:pPr marL="0" indent="0" algn="just">
              <a:buNone/>
            </a:pPr>
            <a:r>
              <a:rPr lang="pt-BR" sz="1000" dirty="0">
                <a:solidFill>
                  <a:schemeClr val="accent3">
                    <a:lumMod val="50000"/>
                  </a:schemeClr>
                </a:solidFill>
                <a:latin typeface="Times New Roman" panose="02020603050405020304" pitchFamily="18" charset="0"/>
                <a:cs typeface="Times New Roman" panose="02020603050405020304" pitchFamily="18" charset="0"/>
              </a:rPr>
              <a:t>Fonte: </a:t>
            </a:r>
            <a:r>
              <a:rPr lang="pt-BR" sz="1000" dirty="0">
                <a:solidFill>
                  <a:schemeClr val="accent3">
                    <a:lumMod val="50000"/>
                  </a:schemeClr>
                </a:solidFill>
                <a:latin typeface="Times New Roman" panose="02020603050405020304" pitchFamily="18" charset="0"/>
                <a:cs typeface="Times New Roman" panose="02020603050405020304" pitchFamily="18" charset="0"/>
                <a:hlinkClick r:id="rId2"/>
              </a:rPr>
              <a:t>https://pt.wikipedia.org/wiki/Litro</a:t>
            </a:r>
            <a:endParaRPr lang="pt-BR" sz="1000" dirty="0">
              <a:solidFill>
                <a:schemeClr val="accent3">
                  <a:lumMod val="50000"/>
                </a:schemeClr>
              </a:solidFill>
              <a:latin typeface="Times New Roman" panose="02020603050405020304" pitchFamily="18" charset="0"/>
              <a:cs typeface="Times New Roman" panose="02020603050405020304" pitchFamily="18" charset="0"/>
            </a:endParaRPr>
          </a:p>
          <a:p>
            <a:pPr marL="0" indent="0" algn="just">
              <a:buNone/>
            </a:pPr>
            <a:r>
              <a:rPr lang="pt-BR" sz="1800" dirty="0">
                <a:solidFill>
                  <a:schemeClr val="accent3">
                    <a:lumMod val="50000"/>
                  </a:schemeClr>
                </a:solidFill>
                <a:latin typeface="Times New Roman" panose="02020603050405020304" pitchFamily="18" charset="0"/>
                <a:cs typeface="Times New Roman" panose="02020603050405020304" pitchFamily="18" charset="0"/>
              </a:rPr>
              <a:t>1 litro tem quantos ml (mililitros)? ___________________________</a:t>
            </a:r>
          </a:p>
          <a:p>
            <a:pPr marL="0" indent="0" algn="just">
              <a:buNone/>
            </a:pPr>
            <a:r>
              <a:rPr lang="pt-BR" sz="1800" dirty="0">
                <a:solidFill>
                  <a:schemeClr val="accent3">
                    <a:lumMod val="50000"/>
                  </a:schemeClr>
                </a:solidFill>
                <a:latin typeface="Times New Roman" panose="02020603050405020304" pitchFamily="18" charset="0"/>
                <a:cs typeface="Times New Roman" panose="02020603050405020304" pitchFamily="18" charset="0"/>
              </a:rPr>
              <a:t>Procure em sua casa...</a:t>
            </a:r>
          </a:p>
          <a:p>
            <a:pPr marL="0" indent="0" algn="just">
              <a:buNone/>
            </a:pPr>
            <a:r>
              <a:rPr lang="pt-BR" sz="1800" dirty="0">
                <a:solidFill>
                  <a:schemeClr val="accent3">
                    <a:lumMod val="50000"/>
                  </a:schemeClr>
                </a:solidFill>
                <a:latin typeface="Times New Roman" panose="02020603050405020304" pitchFamily="18" charset="0"/>
                <a:cs typeface="Times New Roman" panose="02020603050405020304" pitchFamily="18" charset="0"/>
              </a:rPr>
              <a:t>C) Quais produtos usam a unidade litro (L) para indicar quantidade? _________________________________</a:t>
            </a:r>
          </a:p>
          <a:p>
            <a:pPr marL="0" indent="0" algn="just">
              <a:buNone/>
            </a:pPr>
            <a:r>
              <a:rPr lang="pt-BR" sz="1800" dirty="0">
                <a:solidFill>
                  <a:schemeClr val="accent3">
                    <a:lumMod val="50000"/>
                  </a:schemeClr>
                </a:solidFill>
                <a:latin typeface="Times New Roman" panose="02020603050405020304" pitchFamily="18" charset="0"/>
                <a:cs typeface="Times New Roman" panose="02020603050405020304" pitchFamily="18" charset="0"/>
              </a:rPr>
              <a:t>D) Quais produtos usam o (ml – mililitro) para indicar quantidade? ___________________________________</a:t>
            </a:r>
          </a:p>
        </p:txBody>
      </p:sp>
    </p:spTree>
    <p:extLst>
      <p:ext uri="{BB962C8B-B14F-4D97-AF65-F5344CB8AC3E}">
        <p14:creationId xmlns:p14="http://schemas.microsoft.com/office/powerpoint/2010/main" val="295927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p:cNvPicPr>
            <a:picLocks noGrp="1" noChangeAspect="1"/>
          </p:cNvPicPr>
          <p:nvPr>
            <p:ph idx="1"/>
          </p:nvPr>
        </p:nvPicPr>
        <p:blipFill>
          <a:blip r:embed="rId2"/>
          <a:stretch>
            <a:fillRect/>
          </a:stretch>
        </p:blipFill>
        <p:spPr>
          <a:xfrm>
            <a:off x="3069956" y="339719"/>
            <a:ext cx="6256409" cy="5029200"/>
          </a:xfrm>
          <a:prstGeom prst="rect">
            <a:avLst/>
          </a:prstGeom>
        </p:spPr>
      </p:pic>
      <p:sp>
        <p:nvSpPr>
          <p:cNvPr id="6" name="Retângulo 5"/>
          <p:cNvSpPr/>
          <p:nvPr/>
        </p:nvSpPr>
        <p:spPr>
          <a:xfrm>
            <a:off x="3692247" y="5471661"/>
            <a:ext cx="5474717" cy="461665"/>
          </a:xfrm>
          <a:prstGeom prst="rect">
            <a:avLst/>
          </a:prstGeom>
        </p:spPr>
        <p:txBody>
          <a:bodyPr wrap="square">
            <a:spAutoFit/>
          </a:bodyPr>
          <a:lstStyle/>
          <a:p>
            <a:r>
              <a:rPr lang="pt-BR" sz="1200" dirty="0">
                <a:hlinkClick r:id="rId3"/>
              </a:rPr>
              <a:t>Fonte: https://br.pinterest.com/pin/402790760421033073/</a:t>
            </a:r>
            <a:endParaRPr lang="pt-BR" sz="1200" dirty="0"/>
          </a:p>
          <a:p>
            <a:endParaRPr lang="pt-BR" sz="1200" dirty="0"/>
          </a:p>
        </p:txBody>
      </p:sp>
    </p:spTree>
    <p:extLst>
      <p:ext uri="{BB962C8B-B14F-4D97-AF65-F5344CB8AC3E}">
        <p14:creationId xmlns:p14="http://schemas.microsoft.com/office/powerpoint/2010/main" val="2639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54112" y="297951"/>
            <a:ext cx="11897475" cy="6277510"/>
          </a:xfrm>
        </p:spPr>
        <p:txBody>
          <a:bodyPr/>
          <a:lstStyle/>
          <a:p>
            <a:pPr marL="0" indent="0" algn="ctr">
              <a:buNone/>
            </a:pPr>
            <a:r>
              <a:rPr lang="pt-BR" b="1" dirty="0">
                <a:solidFill>
                  <a:schemeClr val="accent3">
                    <a:lumMod val="75000"/>
                  </a:schemeClr>
                </a:solidFill>
                <a:latin typeface="Times New Roman" panose="02020603050405020304" pitchFamily="18" charset="0"/>
                <a:cs typeface="Times New Roman" panose="02020603050405020304" pitchFamily="18" charset="0"/>
              </a:rPr>
              <a:t>Atividade 04</a:t>
            </a:r>
          </a:p>
          <a:p>
            <a:pPr marL="0" indent="0" algn="just">
              <a:buNone/>
            </a:pPr>
            <a:r>
              <a:rPr lang="pt-BR" b="1" u="sng" dirty="0">
                <a:solidFill>
                  <a:schemeClr val="accent3">
                    <a:lumMod val="75000"/>
                  </a:schemeClr>
                </a:solidFill>
                <a:latin typeface="Times New Roman" panose="02020603050405020304" pitchFamily="18" charset="0"/>
                <a:cs typeface="Times New Roman" panose="02020603050405020304" pitchFamily="18" charset="0"/>
                <a:hlinkClick r:id="rId2"/>
              </a:rPr>
              <a:t>5ª Campanha de Descarte de Lixo Eletrônico – Alfenas</a:t>
            </a:r>
            <a:r>
              <a:rPr lang="pt-BR" b="1" u="sng" dirty="0">
                <a:solidFill>
                  <a:schemeClr val="accent3">
                    <a:lumMod val="75000"/>
                  </a:schemeClr>
                </a:solidFill>
                <a:latin typeface="Times New Roman" panose="02020603050405020304" pitchFamily="18" charset="0"/>
                <a:cs typeface="Times New Roman" panose="02020603050405020304" pitchFamily="18" charset="0"/>
              </a:rPr>
              <a:t>/MG</a:t>
            </a:r>
            <a:endParaRPr lang="pt-BR" u="sng" dirty="0">
              <a:solidFill>
                <a:schemeClr val="accent3">
                  <a:lumMod val="75000"/>
                </a:schemeClr>
              </a:solidFill>
              <a:latin typeface="Times New Roman" panose="02020603050405020304" pitchFamily="18" charset="0"/>
              <a:cs typeface="Times New Roman" panose="02020603050405020304" pitchFamily="18" charset="0"/>
            </a:endParaRPr>
          </a:p>
          <a:p>
            <a:pPr marL="0" indent="0" algn="just">
              <a:buNone/>
            </a:pPr>
            <a:r>
              <a:rPr lang="pt-BR" dirty="0">
                <a:solidFill>
                  <a:schemeClr val="accent3">
                    <a:lumMod val="75000"/>
                  </a:schemeClr>
                </a:solidFill>
                <a:latin typeface="Times New Roman" panose="02020603050405020304" pitchFamily="18" charset="0"/>
                <a:cs typeface="Times New Roman" panose="02020603050405020304" pitchFamily="18" charset="0"/>
              </a:rPr>
              <a:t>“As 12 toneladas arrecadadas, durante a 5ª Campanha de Descarte de Lixo Eletrônico, foram revertidas em 40 cestas básicas doadas aos vicentinos em evento realizado </a:t>
            </a:r>
            <a:r>
              <a:rPr lang="pt-BR" dirty="0" smtClean="0">
                <a:solidFill>
                  <a:schemeClr val="accent3">
                    <a:lumMod val="75000"/>
                  </a:schemeClr>
                </a:solidFill>
                <a:latin typeface="Times New Roman" panose="02020603050405020304" pitchFamily="18" charset="0"/>
                <a:cs typeface="Times New Roman" panose="02020603050405020304" pitchFamily="18" charset="0"/>
              </a:rPr>
              <a:t>nas Escolas Municipais de Alfenas”.</a:t>
            </a:r>
            <a:endParaRPr lang="pt-BR" dirty="0">
              <a:solidFill>
                <a:schemeClr val="accent3">
                  <a:lumMod val="75000"/>
                </a:schemeClr>
              </a:solidFill>
              <a:latin typeface="Times New Roman" panose="02020603050405020304" pitchFamily="18" charset="0"/>
              <a:cs typeface="Times New Roman" panose="02020603050405020304" pitchFamily="18" charset="0"/>
            </a:endParaRPr>
          </a:p>
          <a:p>
            <a:pPr marL="0" indent="0" algn="r">
              <a:buNone/>
            </a:pPr>
            <a:r>
              <a:rPr lang="pt-BR" sz="1000" dirty="0">
                <a:solidFill>
                  <a:schemeClr val="accent3">
                    <a:lumMod val="75000"/>
                  </a:schemeClr>
                </a:solidFill>
              </a:rPr>
              <a:t>Fonte: Campanha de Descarte de Lixo Eletrônico – Alfenas @</a:t>
            </a:r>
            <a:r>
              <a:rPr lang="pt-BR" sz="1000" dirty="0" err="1">
                <a:solidFill>
                  <a:schemeClr val="accent3">
                    <a:lumMod val="75000"/>
                  </a:schemeClr>
                </a:solidFill>
              </a:rPr>
              <a:t>lixoeletronicoalfenas</a:t>
            </a:r>
            <a:endParaRPr lang="pt-BR" sz="1000" dirty="0">
              <a:solidFill>
                <a:schemeClr val="accent3">
                  <a:lumMod val="75000"/>
                </a:schemeClr>
              </a:solidFill>
            </a:endParaRPr>
          </a:p>
          <a:p>
            <a:pPr marL="0" indent="0" algn="just">
              <a:buNone/>
            </a:pPr>
            <a:endParaRPr lang="pt-BR" sz="1200" dirty="0">
              <a:hlinkClick r:id="rId3"/>
            </a:endParaRPr>
          </a:p>
          <a:p>
            <a:pPr marL="0" indent="0" algn="just">
              <a:buNone/>
            </a:pPr>
            <a:endParaRPr lang="pt-BR" sz="1200" dirty="0">
              <a:hlinkClick r:id="rId3"/>
            </a:endParaRPr>
          </a:p>
          <a:p>
            <a:pPr marL="0" indent="0" algn="just">
              <a:buNone/>
            </a:pPr>
            <a:endParaRPr lang="pt-BR" sz="1200" dirty="0">
              <a:hlinkClick r:id="rId3"/>
            </a:endParaRPr>
          </a:p>
          <a:p>
            <a:pPr marL="0" indent="0" algn="just">
              <a:buNone/>
            </a:pPr>
            <a:endParaRPr lang="pt-BR" sz="1200" dirty="0">
              <a:hlinkClick r:id="rId3"/>
            </a:endParaRPr>
          </a:p>
          <a:p>
            <a:pPr marL="0" indent="0" algn="just">
              <a:buNone/>
            </a:pPr>
            <a:endParaRPr lang="pt-BR" sz="1200" dirty="0">
              <a:hlinkClick r:id="rId3"/>
            </a:endParaRPr>
          </a:p>
          <a:p>
            <a:pPr marL="0" indent="0" algn="just">
              <a:buNone/>
            </a:pPr>
            <a:endParaRPr lang="pt-BR" sz="1200" dirty="0">
              <a:hlinkClick r:id="rId3"/>
            </a:endParaRPr>
          </a:p>
          <a:p>
            <a:pPr marL="0" indent="0" algn="just">
              <a:buNone/>
            </a:pPr>
            <a:r>
              <a:rPr lang="pt-BR" sz="1000" dirty="0">
                <a:hlinkClick r:id="rId3"/>
              </a:rPr>
              <a:t> </a:t>
            </a:r>
          </a:p>
          <a:p>
            <a:pPr marL="0" indent="0" algn="just">
              <a:buNone/>
            </a:pPr>
            <a:r>
              <a:rPr lang="pt-BR" sz="1000" dirty="0">
                <a:hlinkClick r:id="rId3"/>
              </a:rPr>
              <a:t>  Fonte: https://slideplayer.com.br/slide/14598833/</a:t>
            </a:r>
          </a:p>
        </p:txBody>
      </p:sp>
      <p:pic>
        <p:nvPicPr>
          <p:cNvPr id="6" name="Imagem 5"/>
          <p:cNvPicPr>
            <a:picLocks noChangeAspect="1"/>
          </p:cNvPicPr>
          <p:nvPr/>
        </p:nvPicPr>
        <p:blipFill>
          <a:blip r:embed="rId4"/>
          <a:stretch>
            <a:fillRect/>
          </a:stretch>
        </p:blipFill>
        <p:spPr>
          <a:xfrm>
            <a:off x="308225" y="3559994"/>
            <a:ext cx="3243209" cy="2432407"/>
          </a:xfrm>
          <a:prstGeom prst="rect">
            <a:avLst/>
          </a:prstGeom>
        </p:spPr>
      </p:pic>
      <p:pic>
        <p:nvPicPr>
          <p:cNvPr id="2" name="Imagem 1"/>
          <p:cNvPicPr>
            <a:picLocks noChangeAspect="1"/>
          </p:cNvPicPr>
          <p:nvPr/>
        </p:nvPicPr>
        <p:blipFill>
          <a:blip r:embed="rId5"/>
          <a:stretch>
            <a:fillRect/>
          </a:stretch>
        </p:blipFill>
        <p:spPr>
          <a:xfrm>
            <a:off x="8414065" y="3100347"/>
            <a:ext cx="2909610" cy="2892054"/>
          </a:xfrm>
          <a:prstGeom prst="rect">
            <a:avLst/>
          </a:prstGeom>
        </p:spPr>
      </p:pic>
    </p:spTree>
    <p:extLst>
      <p:ext uri="{BB962C8B-B14F-4D97-AF65-F5344CB8AC3E}">
        <p14:creationId xmlns:p14="http://schemas.microsoft.com/office/powerpoint/2010/main" val="413131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15757" y="164386"/>
            <a:ext cx="11589250" cy="6544639"/>
          </a:xfrm>
        </p:spPr>
        <p:txBody>
          <a:bodyPr>
            <a:normAutofit/>
          </a:bodyPr>
          <a:lstStyle/>
          <a:p>
            <a:pPr marL="0" indent="0">
              <a:buNone/>
            </a:pPr>
            <a:r>
              <a:rPr lang="pt-BR" sz="2000" dirty="0">
                <a:solidFill>
                  <a:schemeClr val="accent3">
                    <a:lumMod val="75000"/>
                  </a:schemeClr>
                </a:solidFill>
                <a:latin typeface="Times New Roman" panose="02020603050405020304" pitchFamily="18" charset="0"/>
                <a:cs typeface="Times New Roman" panose="02020603050405020304" pitchFamily="18" charset="0"/>
              </a:rPr>
              <a:t>Responda:</a:t>
            </a:r>
          </a:p>
          <a:p>
            <a:pPr marL="457200" indent="-457200">
              <a:buAutoNum type="alphaUcParenR"/>
            </a:pPr>
            <a:r>
              <a:rPr lang="pt-BR" sz="1600" dirty="0">
                <a:solidFill>
                  <a:schemeClr val="accent3">
                    <a:lumMod val="75000"/>
                  </a:schemeClr>
                </a:solidFill>
                <a:latin typeface="Times New Roman" panose="02020603050405020304" pitchFamily="18" charset="0"/>
                <a:cs typeface="Times New Roman" panose="02020603050405020304" pitchFamily="18" charset="0"/>
              </a:rPr>
              <a:t>Na </a:t>
            </a:r>
            <a:r>
              <a:rPr lang="pt-BR" sz="1600" b="1" dirty="0">
                <a:solidFill>
                  <a:schemeClr val="accent3">
                    <a:lumMod val="75000"/>
                  </a:schemeClr>
                </a:solidFill>
                <a:latin typeface="Times New Roman" panose="02020603050405020304" pitchFamily="18" charset="0"/>
                <a:cs typeface="Times New Roman" panose="02020603050405020304" pitchFamily="18" charset="0"/>
              </a:rPr>
              <a:t>Campanha de Descarte de Lixo Eletrônico de Alfenas, foram arrecadas 12 toneladas (12 t) de lixo.</a:t>
            </a:r>
            <a:r>
              <a:rPr lang="pt-BR" sz="1600" dirty="0">
                <a:solidFill>
                  <a:schemeClr val="accent3">
                    <a:lumMod val="75000"/>
                  </a:schemeClr>
                </a:solidFill>
                <a:latin typeface="Times New Roman" panose="02020603050405020304" pitchFamily="18" charset="0"/>
                <a:cs typeface="Times New Roman" panose="02020603050405020304" pitchFamily="18" charset="0"/>
              </a:rPr>
              <a:t> Quanto isso representa em Quilogramas (kg)? </a:t>
            </a:r>
          </a:p>
          <a:p>
            <a:pPr marL="0" indent="0">
              <a:buNone/>
            </a:pPr>
            <a:r>
              <a:rPr lang="pt-BR" sz="1600" dirty="0">
                <a:solidFill>
                  <a:schemeClr val="accent3">
                    <a:lumMod val="75000"/>
                  </a:schemeClr>
                </a:solidFill>
                <a:latin typeface="Times New Roman" panose="02020603050405020304" pitchFamily="18" charset="0"/>
                <a:cs typeface="Times New Roman" panose="02020603050405020304" pitchFamily="18" charset="0"/>
              </a:rPr>
              <a:t>________________________________________________________________________________________________</a:t>
            </a:r>
          </a:p>
          <a:p>
            <a:pPr marL="0" indent="0">
              <a:buNone/>
            </a:pPr>
            <a:endParaRPr lang="pt-BR" sz="1600" dirty="0">
              <a:solidFill>
                <a:schemeClr val="accent3">
                  <a:lumMod val="75000"/>
                </a:schemeClr>
              </a:solidFill>
              <a:latin typeface="Times New Roman" panose="02020603050405020304" pitchFamily="18" charset="0"/>
              <a:cs typeface="Times New Roman" panose="02020603050405020304" pitchFamily="18" charset="0"/>
            </a:endParaRPr>
          </a:p>
          <a:p>
            <a:pPr marL="0" indent="0">
              <a:buNone/>
            </a:pPr>
            <a:r>
              <a:rPr lang="pt-BR" sz="1600" dirty="0">
                <a:solidFill>
                  <a:schemeClr val="accent3">
                    <a:lumMod val="75000"/>
                  </a:schemeClr>
                </a:solidFill>
                <a:latin typeface="Times New Roman" panose="02020603050405020304" pitchFamily="18" charset="0"/>
                <a:cs typeface="Times New Roman" panose="02020603050405020304" pitchFamily="18" charset="0"/>
              </a:rPr>
              <a:t>B) Se em cada viagem, o caminhão poderia levar 3.000kg. Quantas viagens foram necessárias para levar tudo que foi arrecadado?</a:t>
            </a:r>
          </a:p>
          <a:p>
            <a:pPr marL="0" indent="0">
              <a:buNone/>
            </a:pPr>
            <a:r>
              <a:rPr lang="pt-BR" sz="1600" dirty="0">
                <a:solidFill>
                  <a:schemeClr val="accent3">
                    <a:lumMod val="75000"/>
                  </a:schemeClr>
                </a:solidFill>
                <a:latin typeface="Times New Roman" panose="02020603050405020304" pitchFamily="18" charset="0"/>
                <a:cs typeface="Times New Roman" panose="02020603050405020304" pitchFamily="18" charset="0"/>
              </a:rPr>
              <a:t>___________________________________________________________________________________________________ </a:t>
            </a:r>
          </a:p>
          <a:p>
            <a:pPr marL="0" indent="0">
              <a:buNone/>
            </a:pPr>
            <a:endParaRPr lang="pt-BR" sz="1600" dirty="0">
              <a:solidFill>
                <a:schemeClr val="accent3">
                  <a:lumMod val="75000"/>
                </a:schemeClr>
              </a:solidFill>
              <a:latin typeface="Times New Roman" panose="02020603050405020304" pitchFamily="18" charset="0"/>
              <a:cs typeface="Times New Roman" panose="02020603050405020304" pitchFamily="18" charset="0"/>
            </a:endParaRPr>
          </a:p>
          <a:p>
            <a:pPr marL="0" indent="0">
              <a:buNone/>
            </a:pPr>
            <a:r>
              <a:rPr lang="pt-BR" sz="1600" dirty="0">
                <a:solidFill>
                  <a:schemeClr val="accent3">
                    <a:lumMod val="75000"/>
                  </a:schemeClr>
                </a:solidFill>
                <a:latin typeface="Times New Roman" panose="02020603050405020304" pitchFamily="18" charset="0"/>
                <a:cs typeface="Times New Roman" panose="02020603050405020304" pitchFamily="18" charset="0"/>
              </a:rPr>
              <a:t>C) O que tem na sua casa que é medido em:</a:t>
            </a:r>
          </a:p>
          <a:p>
            <a:pPr marL="0" indent="0">
              <a:buNone/>
            </a:pPr>
            <a:r>
              <a:rPr lang="pt-BR" sz="1600" dirty="0">
                <a:solidFill>
                  <a:schemeClr val="accent3">
                    <a:lumMod val="75000"/>
                  </a:schemeClr>
                </a:solidFill>
                <a:latin typeface="Times New Roman" panose="02020603050405020304" pitchFamily="18" charset="0"/>
                <a:cs typeface="Times New Roman" panose="02020603050405020304" pitchFamily="18" charset="0"/>
              </a:rPr>
              <a:t> kg (quilograma)?_____________________________________________________________________________</a:t>
            </a:r>
          </a:p>
          <a:p>
            <a:pPr marL="0" indent="0">
              <a:buNone/>
            </a:pPr>
            <a:r>
              <a:rPr lang="pt-BR" sz="1600" dirty="0">
                <a:solidFill>
                  <a:schemeClr val="accent3">
                    <a:lumMod val="75000"/>
                  </a:schemeClr>
                </a:solidFill>
                <a:latin typeface="Times New Roman" panose="02020603050405020304" pitchFamily="18" charset="0"/>
                <a:cs typeface="Times New Roman" panose="02020603050405020304" pitchFamily="18" charset="0"/>
              </a:rPr>
              <a:t> g (grama)? ___________________________________________________________________________________</a:t>
            </a:r>
          </a:p>
          <a:p>
            <a:pPr marL="0" indent="0">
              <a:buNone/>
            </a:pPr>
            <a:endParaRPr lang="pt-BR" sz="1600" dirty="0">
              <a:solidFill>
                <a:schemeClr val="accent3">
                  <a:lumMod val="75000"/>
                </a:schemeClr>
              </a:solidFill>
              <a:latin typeface="Times New Roman" panose="02020603050405020304" pitchFamily="18" charset="0"/>
              <a:cs typeface="Times New Roman" panose="02020603050405020304" pitchFamily="18" charset="0"/>
            </a:endParaRPr>
          </a:p>
          <a:p>
            <a:pPr marL="0" indent="0">
              <a:buNone/>
            </a:pPr>
            <a:r>
              <a:rPr lang="pt-BR" sz="1600" dirty="0">
                <a:solidFill>
                  <a:schemeClr val="accent3">
                    <a:lumMod val="75000"/>
                  </a:schemeClr>
                </a:solidFill>
                <a:latin typeface="Times New Roman" panose="02020603050405020304" pitchFamily="18" charset="0"/>
                <a:cs typeface="Times New Roman" panose="02020603050405020304" pitchFamily="18" charset="0"/>
              </a:rPr>
              <a:t>D) Com essa ação, foram doadas 40 cestas básicas. Decomponha esse número: </a:t>
            </a:r>
          </a:p>
          <a:p>
            <a:pPr marL="0" indent="0">
              <a:buNone/>
            </a:pPr>
            <a:r>
              <a:rPr lang="pt-BR" sz="1600" dirty="0">
                <a:solidFill>
                  <a:schemeClr val="accent3">
                    <a:lumMod val="75000"/>
                  </a:schemeClr>
                </a:solidFill>
                <a:latin typeface="Times New Roman" panose="02020603050405020304" pitchFamily="18" charset="0"/>
                <a:cs typeface="Times New Roman" panose="02020603050405020304" pitchFamily="18" charset="0"/>
              </a:rPr>
              <a:t>________ unidades, _______ dezenas, ______ centenas.</a:t>
            </a:r>
          </a:p>
        </p:txBody>
      </p:sp>
    </p:spTree>
    <p:extLst>
      <p:ext uri="{BB962C8B-B14F-4D97-AF65-F5344CB8AC3E}">
        <p14:creationId xmlns:p14="http://schemas.microsoft.com/office/powerpoint/2010/main" val="152212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2288" y="545200"/>
            <a:ext cx="3840480" cy="885476"/>
          </a:xfrm>
        </p:spPr>
        <p:txBody>
          <a:bodyPr/>
          <a:lstStyle/>
          <a:p>
            <a:r>
              <a:rPr lang="pt-BR" dirty="0"/>
              <a:t>Para Refletir...</a:t>
            </a:r>
          </a:p>
        </p:txBody>
      </p:sp>
      <p:pic>
        <p:nvPicPr>
          <p:cNvPr id="5" name="Espaço Reservado para Conteúdo 4"/>
          <p:cNvPicPr>
            <a:picLocks noGrp="1" noChangeAspect="1"/>
          </p:cNvPicPr>
          <p:nvPr>
            <p:ph idx="1"/>
          </p:nvPr>
        </p:nvPicPr>
        <p:blipFill>
          <a:blip r:embed="rId2"/>
          <a:stretch>
            <a:fillRect/>
          </a:stretch>
        </p:blipFill>
        <p:spPr>
          <a:xfrm>
            <a:off x="4808306" y="431515"/>
            <a:ext cx="4605480" cy="5655924"/>
          </a:xfrm>
          <a:prstGeom prst="rect">
            <a:avLst/>
          </a:prstGeom>
        </p:spPr>
      </p:pic>
      <p:sp>
        <p:nvSpPr>
          <p:cNvPr id="6" name="Retângulo 5"/>
          <p:cNvSpPr/>
          <p:nvPr/>
        </p:nvSpPr>
        <p:spPr>
          <a:xfrm>
            <a:off x="4417155" y="6087439"/>
            <a:ext cx="5219272" cy="276999"/>
          </a:xfrm>
          <a:prstGeom prst="rect">
            <a:avLst/>
          </a:prstGeom>
        </p:spPr>
        <p:txBody>
          <a:bodyPr wrap="square">
            <a:spAutoFit/>
          </a:bodyPr>
          <a:lstStyle/>
          <a:p>
            <a:r>
              <a:rPr lang="pt-BR" sz="1200" dirty="0">
                <a:hlinkClick r:id="rId3"/>
              </a:rPr>
              <a:t>Fonte: https://br.pinterest.com/pin/825636544162365852/</a:t>
            </a:r>
            <a:endParaRPr lang="pt-BR" sz="1200" dirty="0"/>
          </a:p>
        </p:txBody>
      </p:sp>
    </p:spTree>
    <p:extLst>
      <p:ext uri="{BB962C8B-B14F-4D97-AF65-F5344CB8AC3E}">
        <p14:creationId xmlns:p14="http://schemas.microsoft.com/office/powerpoint/2010/main" val="271823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80753" y="287079"/>
            <a:ext cx="11685182" cy="6209414"/>
          </a:xfrm>
        </p:spPr>
        <p:txBody>
          <a:bodyPr/>
          <a:lstStyle/>
          <a:p>
            <a:pPr marL="0" indent="0" algn="ctr">
              <a:buNone/>
            </a:pPr>
            <a:r>
              <a:rPr lang="pt-BR" dirty="0"/>
              <a:t>Sugestões de Filmes:</a:t>
            </a:r>
          </a:p>
          <a:p>
            <a:pPr marL="0" indent="0">
              <a:buNone/>
            </a:pPr>
            <a:endParaRPr lang="pt-BR" dirty="0"/>
          </a:p>
        </p:txBody>
      </p:sp>
      <p:pic>
        <p:nvPicPr>
          <p:cNvPr id="13" name="Imagem 12"/>
          <p:cNvPicPr>
            <a:picLocks noChangeAspect="1"/>
          </p:cNvPicPr>
          <p:nvPr/>
        </p:nvPicPr>
        <p:blipFill>
          <a:blip r:embed="rId2"/>
          <a:stretch>
            <a:fillRect/>
          </a:stretch>
        </p:blipFill>
        <p:spPr>
          <a:xfrm>
            <a:off x="274905" y="1143059"/>
            <a:ext cx="5400878" cy="3776545"/>
          </a:xfrm>
          <a:prstGeom prst="rect">
            <a:avLst/>
          </a:prstGeom>
        </p:spPr>
      </p:pic>
      <p:sp>
        <p:nvSpPr>
          <p:cNvPr id="14" name="Retângulo 13"/>
          <p:cNvSpPr/>
          <p:nvPr/>
        </p:nvSpPr>
        <p:spPr>
          <a:xfrm>
            <a:off x="-72656" y="5241257"/>
            <a:ext cx="6096000" cy="1153714"/>
          </a:xfrm>
          <a:prstGeom prst="rect">
            <a:avLst/>
          </a:prstGeom>
        </p:spPr>
        <p:txBody>
          <a:bodyPr>
            <a:spAutoFit/>
          </a:bodyPr>
          <a:lstStyle/>
          <a:p>
            <a:pPr algn="ctr">
              <a:lnSpc>
                <a:spcPct val="107000"/>
              </a:lnSpc>
              <a:spcAft>
                <a:spcPts val="800"/>
              </a:spcAft>
            </a:pPr>
            <a:r>
              <a:rPr lang="pt-B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Acesse o vídeo:</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hlinkClick r:id="rId3"/>
              </a:rPr>
              <a:t>https://www.youtube.com/watch?v=xqQwPUrBRY8</a:t>
            </a:r>
            <a:endParaRPr lang="pt-BR"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m 14"/>
          <p:cNvPicPr>
            <a:picLocks noChangeAspect="1"/>
          </p:cNvPicPr>
          <p:nvPr/>
        </p:nvPicPr>
        <p:blipFill>
          <a:blip r:embed="rId4"/>
          <a:stretch>
            <a:fillRect/>
          </a:stretch>
        </p:blipFill>
        <p:spPr>
          <a:xfrm>
            <a:off x="5929192" y="1144369"/>
            <a:ext cx="5400878" cy="3775023"/>
          </a:xfrm>
          <a:prstGeom prst="rect">
            <a:avLst/>
          </a:prstGeom>
        </p:spPr>
      </p:pic>
      <p:sp>
        <p:nvSpPr>
          <p:cNvPr id="16" name="Retângulo 15"/>
          <p:cNvSpPr/>
          <p:nvPr/>
        </p:nvSpPr>
        <p:spPr>
          <a:xfrm>
            <a:off x="6023344" y="5241045"/>
            <a:ext cx="5748439" cy="787652"/>
          </a:xfrm>
          <a:prstGeom prst="rect">
            <a:avLst/>
          </a:prstGeom>
        </p:spPr>
        <p:txBody>
          <a:bodyPr wrap="square">
            <a:spAutoFit/>
          </a:bodyPr>
          <a:lstStyle/>
          <a:p>
            <a:pPr algn="ctr">
              <a:lnSpc>
                <a:spcPct val="107000"/>
              </a:lnSpc>
              <a:spcAft>
                <a:spcPts val="800"/>
              </a:spcAft>
            </a:pPr>
            <a:r>
              <a:rPr lang="pt-B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Acesse o link:</a:t>
            </a:r>
          </a:p>
          <a:p>
            <a:pPr algn="ctr">
              <a:lnSpc>
                <a:spcPct val="107000"/>
              </a:lnSpc>
              <a:spcAft>
                <a:spcPts val="800"/>
              </a:spcAft>
            </a:pPr>
            <a:r>
              <a:rPr lang="pt-BR"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https://www.youtube.com/watch?v=L3zaoUaHJhQ</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55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a:blip r:embed="rId2"/>
          <a:stretch>
            <a:fillRect/>
          </a:stretch>
        </p:blipFill>
        <p:spPr>
          <a:xfrm>
            <a:off x="884238" y="1147762"/>
            <a:ext cx="6076950" cy="4562475"/>
          </a:xfrm>
          <a:prstGeom prst="rect">
            <a:avLst/>
          </a:prstGeom>
        </p:spPr>
      </p:pic>
      <p:pic>
        <p:nvPicPr>
          <p:cNvPr id="5" name="Imagem 4"/>
          <p:cNvPicPr>
            <a:picLocks noChangeAspect="1"/>
          </p:cNvPicPr>
          <p:nvPr/>
        </p:nvPicPr>
        <p:blipFill>
          <a:blip r:embed="rId3"/>
          <a:stretch>
            <a:fillRect/>
          </a:stretch>
        </p:blipFill>
        <p:spPr>
          <a:xfrm>
            <a:off x="7837714" y="914400"/>
            <a:ext cx="3206338" cy="4572000"/>
          </a:xfrm>
          <a:prstGeom prst="rect">
            <a:avLst/>
          </a:prstGeom>
        </p:spPr>
      </p:pic>
      <p:sp>
        <p:nvSpPr>
          <p:cNvPr id="7" name="Retângulo 6"/>
          <p:cNvSpPr/>
          <p:nvPr/>
        </p:nvSpPr>
        <p:spPr>
          <a:xfrm>
            <a:off x="4235533" y="5884661"/>
            <a:ext cx="6096000" cy="276999"/>
          </a:xfrm>
          <a:prstGeom prst="rect">
            <a:avLst/>
          </a:prstGeom>
        </p:spPr>
        <p:txBody>
          <a:bodyPr>
            <a:spAutoFit/>
          </a:bodyPr>
          <a:lstStyle/>
          <a:p>
            <a:r>
              <a:rPr lang="pt-BR" sz="1200" dirty="0"/>
              <a:t>Fonte da imagem: https://blog.maxieduca.com.br</a:t>
            </a:r>
          </a:p>
        </p:txBody>
      </p:sp>
    </p:spTree>
    <p:extLst>
      <p:ext uri="{BB962C8B-B14F-4D97-AF65-F5344CB8AC3E}">
        <p14:creationId xmlns:p14="http://schemas.microsoft.com/office/powerpoint/2010/main" val="418577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1055440" y="692696"/>
            <a:ext cx="9737746" cy="4859018"/>
          </a:xfrm>
          <a:prstGeom prst="rect">
            <a:avLst/>
          </a:prstGeom>
        </p:spPr>
      </p:pic>
    </p:spTree>
    <p:extLst>
      <p:ext uri="{BB962C8B-B14F-4D97-AF65-F5344CB8AC3E}">
        <p14:creationId xmlns:p14="http://schemas.microsoft.com/office/powerpoint/2010/main" val="923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a:stretch>
            <a:fillRect/>
          </a:stretch>
        </p:blipFill>
        <p:spPr>
          <a:xfrm>
            <a:off x="852772" y="1551213"/>
            <a:ext cx="4791040" cy="3559629"/>
          </a:xfrm>
          <a:prstGeom prst="rect">
            <a:avLst/>
          </a:prstGeom>
        </p:spPr>
      </p:pic>
      <p:sp>
        <p:nvSpPr>
          <p:cNvPr id="7" name="Retângulo 6"/>
          <p:cNvSpPr/>
          <p:nvPr/>
        </p:nvSpPr>
        <p:spPr>
          <a:xfrm>
            <a:off x="5992583" y="1761366"/>
            <a:ext cx="5698670" cy="3447098"/>
          </a:xfrm>
          <a:prstGeom prst="rect">
            <a:avLst/>
          </a:prstGeom>
        </p:spPr>
        <p:txBody>
          <a:bodyPr wrap="square">
            <a:spAutoFit/>
          </a:bodyPr>
          <a:lstStyle/>
          <a:p>
            <a:pPr algn="ctr"/>
            <a:r>
              <a:rPr lang="pt-BR" sz="2000" b="1" dirty="0"/>
              <a:t>O que é o Meio Ambiente?</a:t>
            </a:r>
          </a:p>
          <a:p>
            <a:pPr algn="ctr"/>
            <a:endParaRPr lang="pt-BR" sz="2000" b="1" dirty="0"/>
          </a:p>
          <a:p>
            <a:pPr algn="just"/>
            <a:r>
              <a:rPr lang="pt-BR" sz="2000" dirty="0"/>
              <a:t>O meio ambiente refere-se ao conjunto de fatores físicos, biológicos e químicos que cerca os seres vivos, influenciando-os e sendo influenciado por eles. Pode ser entendido também como o conjunto de condições que permitem abrigar e reger a vida em todas as suas formas - os ecossistemas que existem na Terra.</a:t>
            </a:r>
          </a:p>
          <a:p>
            <a:pPr algn="ctr"/>
            <a:r>
              <a:rPr lang="pt-BR" dirty="0"/>
              <a:t> </a:t>
            </a:r>
            <a:r>
              <a:rPr lang="pt-BR" sz="1200" dirty="0">
                <a:solidFill>
                  <a:schemeClr val="accent1">
                    <a:lumMod val="60000"/>
                    <a:lumOff val="40000"/>
                  </a:schemeClr>
                </a:solidFill>
              </a:rPr>
              <a:t>Wikipédia </a:t>
            </a:r>
          </a:p>
        </p:txBody>
      </p:sp>
      <p:sp>
        <p:nvSpPr>
          <p:cNvPr id="10" name="Retângulo 9"/>
          <p:cNvSpPr/>
          <p:nvPr/>
        </p:nvSpPr>
        <p:spPr>
          <a:xfrm>
            <a:off x="852772" y="5323114"/>
            <a:ext cx="5678657" cy="253916"/>
          </a:xfrm>
          <a:prstGeom prst="rect">
            <a:avLst/>
          </a:prstGeom>
        </p:spPr>
        <p:txBody>
          <a:bodyPr wrap="square">
            <a:spAutoFit/>
          </a:bodyPr>
          <a:lstStyle/>
          <a:p>
            <a:r>
              <a:rPr lang="pt-BR" sz="1050" dirty="0"/>
              <a:t>Fonte da imagem: </a:t>
            </a:r>
            <a:r>
              <a:rPr lang="pt-BR" sz="1050" dirty="0">
                <a:hlinkClick r:id="rId3"/>
              </a:rPr>
              <a:t>https://fia.com.br/blog/meio-ambiente/</a:t>
            </a:r>
            <a:endParaRPr lang="pt-BR" sz="1050" dirty="0"/>
          </a:p>
        </p:txBody>
      </p:sp>
    </p:spTree>
    <p:extLst>
      <p:ext uri="{BB962C8B-B14F-4D97-AF65-F5344CB8AC3E}">
        <p14:creationId xmlns:p14="http://schemas.microsoft.com/office/powerpoint/2010/main" val="202469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021286" y="800100"/>
            <a:ext cx="4784271" cy="3785652"/>
          </a:xfrm>
          <a:prstGeom prst="rect">
            <a:avLst/>
          </a:prstGeom>
        </p:spPr>
        <p:txBody>
          <a:bodyPr wrap="square">
            <a:spAutoFit/>
          </a:bodyPr>
          <a:lstStyle/>
          <a:p>
            <a:r>
              <a:rPr lang="pt-BR" sz="2400" b="1" dirty="0">
                <a:latin typeface="Times New Roman" pitchFamily="18" charset="0"/>
                <a:cs typeface="Times New Roman" pitchFamily="18" charset="0"/>
              </a:rPr>
              <a:t>Querida aluna e querido aluno:</a:t>
            </a:r>
          </a:p>
          <a:p>
            <a:endParaRPr lang="pt-BR" sz="2400" b="1" dirty="0">
              <a:latin typeface="Times New Roman" pitchFamily="18" charset="0"/>
              <a:cs typeface="Times New Roman" pitchFamily="18" charset="0"/>
            </a:endParaRPr>
          </a:p>
          <a:p>
            <a:pPr algn="just"/>
            <a:r>
              <a:rPr lang="pt-BR" sz="2400" dirty="0">
                <a:latin typeface="Times New Roman" pitchFamily="18" charset="0"/>
                <a:cs typeface="Times New Roman" pitchFamily="18" charset="0"/>
              </a:rPr>
              <a:t>Em tempos de pandemia sua vida está bem diferente, não é mesmo? Precisamos ficar em casa, nos  protegendo  e cuidando das  pessoas que amamos.  Para que você continue aprendendo, preparamos um material bem legal,  que você poderá aprender e se divertir.</a:t>
            </a:r>
          </a:p>
        </p:txBody>
      </p:sp>
      <p:pic>
        <p:nvPicPr>
          <p:cNvPr id="3" name="Imagem 2" descr="Crianças e mãos de pais plantando árvore jovem em solo preto juntos como conceito de mundo de salvar Foto Premium"/>
          <p:cNvPicPr/>
          <p:nvPr/>
        </p:nvPicPr>
        <p:blipFill>
          <a:blip r:embed="rId2">
            <a:extLst>
              <a:ext uri="{28A0092B-C50C-407E-A947-70E740481C1C}">
                <a14:useLocalDpi xmlns:a14="http://schemas.microsoft.com/office/drawing/2010/main" val="0"/>
              </a:ext>
            </a:extLst>
          </a:blip>
          <a:srcRect/>
          <a:stretch>
            <a:fillRect/>
          </a:stretch>
        </p:blipFill>
        <p:spPr bwMode="auto">
          <a:xfrm>
            <a:off x="751114" y="800100"/>
            <a:ext cx="6090557" cy="4898571"/>
          </a:xfrm>
          <a:prstGeom prst="rect">
            <a:avLst/>
          </a:prstGeom>
          <a:noFill/>
          <a:ln>
            <a:noFill/>
          </a:ln>
        </p:spPr>
      </p:pic>
      <p:sp>
        <p:nvSpPr>
          <p:cNvPr id="2" name="Retângulo 1"/>
          <p:cNvSpPr/>
          <p:nvPr/>
        </p:nvSpPr>
        <p:spPr>
          <a:xfrm>
            <a:off x="751113" y="5968157"/>
            <a:ext cx="6513933" cy="415498"/>
          </a:xfrm>
          <a:prstGeom prst="rect">
            <a:avLst/>
          </a:prstGeom>
        </p:spPr>
        <p:txBody>
          <a:bodyPr wrap="square">
            <a:spAutoFit/>
          </a:bodyPr>
          <a:lstStyle/>
          <a:p>
            <a:r>
              <a:rPr lang="pt-BR" sz="1050" dirty="0">
                <a:hlinkClick r:id="rId3"/>
              </a:rPr>
              <a:t>https://br.freepik.com/fotos-premium/criancas-e-maos-de-pais-plantando-arvore-jovem-em-solo-preto-juntos-como-conceito-de-mundo-de-salvar_1770607.htm</a:t>
            </a:r>
            <a:endParaRPr lang="pt-BR" sz="1050" dirty="0"/>
          </a:p>
        </p:txBody>
      </p:sp>
    </p:spTree>
    <p:extLst>
      <p:ext uri="{BB962C8B-B14F-4D97-AF65-F5344CB8AC3E}">
        <p14:creationId xmlns:p14="http://schemas.microsoft.com/office/powerpoint/2010/main" val="2197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429000" y="424543"/>
            <a:ext cx="7086600" cy="5632311"/>
          </a:xfrm>
          <a:prstGeom prst="rect">
            <a:avLst/>
          </a:prstGeom>
        </p:spPr>
        <p:txBody>
          <a:bodyPr wrap="square">
            <a:spAutoFit/>
          </a:bodyPr>
          <a:lstStyle/>
          <a:p>
            <a:pPr algn="just"/>
            <a:r>
              <a:rPr lang="pt-BR" sz="2400" b="1" dirty="0">
                <a:latin typeface="Times New Roman" pitchFamily="18" charset="0"/>
                <a:cs typeface="Times New Roman" pitchFamily="18" charset="0"/>
              </a:rPr>
              <a:t>Algumas dicas importantes para que você tenha uma rotina de estudos: </a:t>
            </a:r>
          </a:p>
          <a:p>
            <a:pPr algn="just"/>
            <a:endParaRPr lang="pt-BR" sz="2400" b="1" dirty="0">
              <a:latin typeface="Times New Roman" pitchFamily="18" charset="0"/>
              <a:cs typeface="Times New Roman" pitchFamily="18" charset="0"/>
            </a:endParaRPr>
          </a:p>
          <a:p>
            <a:pPr algn="just"/>
            <a:r>
              <a:rPr lang="pt-BR" sz="2400" dirty="0">
                <a:latin typeface="Times New Roman" pitchFamily="18" charset="0"/>
                <a:cs typeface="Times New Roman" pitchFamily="18" charset="0"/>
              </a:rPr>
              <a:t>-Estude todos os dias um pouquinho.</a:t>
            </a:r>
          </a:p>
          <a:p>
            <a:pPr algn="just"/>
            <a:r>
              <a:rPr lang="pt-BR" sz="2400" dirty="0">
                <a:latin typeface="Times New Roman" pitchFamily="18" charset="0"/>
                <a:cs typeface="Times New Roman" pitchFamily="18" charset="0"/>
              </a:rPr>
              <a:t>-Se possível, tenha um lugar silencioso para seus estudos.</a:t>
            </a:r>
          </a:p>
          <a:p>
            <a:pPr algn="just"/>
            <a:r>
              <a:rPr lang="pt-BR" sz="2400" dirty="0">
                <a:latin typeface="Times New Roman" pitchFamily="18" charset="0"/>
                <a:cs typeface="Times New Roman" pitchFamily="18" charset="0"/>
              </a:rPr>
              <a:t>-Solicite a ajuda de sua família ou algum adulto. </a:t>
            </a:r>
            <a:endParaRPr lang="pt-BR" sz="2400" dirty="0">
              <a:solidFill>
                <a:schemeClr val="accent1"/>
              </a:solidFill>
              <a:latin typeface="Times New Roman" pitchFamily="18" charset="0"/>
              <a:cs typeface="Times New Roman" pitchFamily="18" charset="0"/>
            </a:endParaRPr>
          </a:p>
          <a:p>
            <a:pPr algn="just"/>
            <a:r>
              <a:rPr lang="pt-BR" sz="2400" dirty="0">
                <a:latin typeface="Times New Roman" pitchFamily="18" charset="0"/>
                <a:cs typeface="Times New Roman" pitchFamily="18" charset="0"/>
              </a:rPr>
              <a:t>-Resolva as atividades de Português e de Matemática com bastante atenção.</a:t>
            </a:r>
          </a:p>
          <a:p>
            <a:pPr algn="just"/>
            <a:r>
              <a:rPr lang="pt-BR" sz="2400" dirty="0">
                <a:latin typeface="Times New Roman" pitchFamily="18" charset="0"/>
                <a:cs typeface="Times New Roman" pitchFamily="18" charset="0"/>
              </a:rPr>
              <a:t>-Para ficar cada vez melhor e bem informado, sempre que possível, pratique a leitura de um livro ou outras formas de leitura de seu interesse.</a:t>
            </a:r>
          </a:p>
          <a:p>
            <a:pPr algn="just"/>
            <a:r>
              <a:rPr lang="pt-BR" sz="2400" dirty="0">
                <a:latin typeface="Times New Roman" pitchFamily="18" charset="0"/>
                <a:cs typeface="Times New Roman" pitchFamily="18" charset="0"/>
              </a:rPr>
              <a:t>- Aproveite esse tempo e cuide do meio ambiente: plante uma árvore, uma flor...</a:t>
            </a:r>
          </a:p>
          <a:p>
            <a:pPr algn="just"/>
            <a:r>
              <a:rPr lang="pt-BR" sz="2400" dirty="0">
                <a:latin typeface="Times New Roman" pitchFamily="18" charset="0"/>
                <a:cs typeface="Times New Roman" pitchFamily="18" charset="0"/>
              </a:rPr>
              <a:t>                                       </a:t>
            </a:r>
          </a:p>
        </p:txBody>
      </p:sp>
    </p:spTree>
    <p:extLst>
      <p:ext uri="{BB962C8B-B14F-4D97-AF65-F5344CB8AC3E}">
        <p14:creationId xmlns:p14="http://schemas.microsoft.com/office/powerpoint/2010/main" val="18057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380011" y="424545"/>
            <a:ext cx="11278590" cy="1969770"/>
          </a:xfrm>
          <a:prstGeom prst="rect">
            <a:avLst/>
          </a:prstGeom>
        </p:spPr>
        <p:txBody>
          <a:bodyPr wrap="square">
            <a:spAutoFit/>
          </a:bodyPr>
          <a:lstStyle/>
          <a:p>
            <a:pPr algn="ctr"/>
            <a:endParaRPr lang="pt-BR" sz="2800" dirty="0">
              <a:latin typeface="Times New Roman" pitchFamily="18" charset="0"/>
              <a:cs typeface="Times New Roman" pitchFamily="18" charset="0"/>
            </a:endParaRPr>
          </a:p>
          <a:p>
            <a:pPr algn="ctr"/>
            <a:r>
              <a:rPr lang="pt-BR" sz="2800" b="1" dirty="0">
                <a:latin typeface="Times New Roman" pitchFamily="18" charset="0"/>
                <a:cs typeface="Times New Roman" pitchFamily="18" charset="0"/>
              </a:rPr>
              <a:t>O que é lixo?</a:t>
            </a:r>
          </a:p>
          <a:p>
            <a:endParaRPr lang="pt-BR" sz="1000" dirty="0">
              <a:latin typeface="Times New Roman" pitchFamily="18" charset="0"/>
              <a:cs typeface="Times New Roman" pitchFamily="18" charset="0"/>
            </a:endParaRPr>
          </a:p>
          <a:p>
            <a:r>
              <a:rPr lang="pt-BR" sz="2800" dirty="0">
                <a:latin typeface="Times New Roman" pitchFamily="18" charset="0"/>
                <a:cs typeface="Times New Roman" pitchFamily="18" charset="0"/>
              </a:rPr>
              <a:t>Entende-se por lixo todo e qualquer resíduo sólido resultante das atividades do homem na sociedade. </a:t>
            </a:r>
          </a:p>
        </p:txBody>
      </p:sp>
      <p:sp>
        <p:nvSpPr>
          <p:cNvPr id="9" name="Retângulo 8"/>
          <p:cNvSpPr/>
          <p:nvPr/>
        </p:nvSpPr>
        <p:spPr>
          <a:xfrm>
            <a:off x="380011" y="3004457"/>
            <a:ext cx="11278590" cy="2908489"/>
          </a:xfrm>
          <a:prstGeom prst="rect">
            <a:avLst/>
          </a:prstGeom>
        </p:spPr>
        <p:txBody>
          <a:bodyPr wrap="square">
            <a:spAutoFit/>
          </a:bodyPr>
          <a:lstStyle/>
          <a:p>
            <a:pPr algn="ctr"/>
            <a:r>
              <a:rPr lang="pt-BR" sz="2800" b="1" dirty="0">
                <a:latin typeface="Times New Roman" pitchFamily="18" charset="0"/>
                <a:cs typeface="Times New Roman" pitchFamily="18" charset="0"/>
              </a:rPr>
              <a:t>Danos que o lixo pode causar ao meio </a:t>
            </a:r>
            <a:r>
              <a:rPr lang="pt-BR" sz="2800" b="1" dirty="0" smtClean="0">
                <a:latin typeface="Times New Roman" pitchFamily="18" charset="0"/>
                <a:cs typeface="Times New Roman" pitchFamily="18" charset="0"/>
              </a:rPr>
              <a:t>ambiente:</a:t>
            </a:r>
            <a:endParaRPr lang="pt-BR" sz="2800" b="1" dirty="0">
              <a:latin typeface="Times New Roman" pitchFamily="18" charset="0"/>
              <a:cs typeface="Times New Roman" pitchFamily="18" charset="0"/>
            </a:endParaRPr>
          </a:p>
          <a:p>
            <a:pPr algn="just"/>
            <a:endParaRPr lang="pt-BR" sz="500" dirty="0">
              <a:latin typeface="Times New Roman" pitchFamily="18" charset="0"/>
              <a:cs typeface="Times New Roman" pitchFamily="18" charset="0"/>
            </a:endParaRPr>
          </a:p>
          <a:p>
            <a:pPr algn="just"/>
            <a:endParaRPr lang="pt-BR" sz="500" dirty="0">
              <a:latin typeface="Times New Roman" pitchFamily="18" charset="0"/>
              <a:cs typeface="Times New Roman" pitchFamily="18" charset="0"/>
            </a:endParaRPr>
          </a:p>
          <a:p>
            <a:pPr algn="just"/>
            <a:endParaRPr lang="pt-BR" sz="500" dirty="0">
              <a:latin typeface="Times New Roman" pitchFamily="18" charset="0"/>
              <a:cs typeface="Times New Roman" pitchFamily="18" charset="0"/>
            </a:endParaRPr>
          </a:p>
          <a:p>
            <a:pPr algn="just"/>
            <a:r>
              <a:rPr lang="pt-BR" sz="2800" dirty="0">
                <a:latin typeface="Times New Roman" pitchFamily="18" charset="0"/>
                <a:cs typeface="Times New Roman" pitchFamily="18" charset="0"/>
              </a:rPr>
              <a:t>Produção de gases tóxicos e malcheirosos: A decomposição do </a:t>
            </a:r>
            <a:r>
              <a:rPr lang="pt-BR" sz="2800" b="1" dirty="0">
                <a:latin typeface="Times New Roman" pitchFamily="18" charset="0"/>
                <a:cs typeface="Times New Roman" pitchFamily="18" charset="0"/>
              </a:rPr>
              <a:t>lixo</a:t>
            </a:r>
            <a:r>
              <a:rPr lang="pt-BR" sz="2800" dirty="0">
                <a:latin typeface="Times New Roman" pitchFamily="18" charset="0"/>
                <a:cs typeface="Times New Roman" pitchFamily="18" charset="0"/>
              </a:rPr>
              <a:t> produz gases que podem também causar </a:t>
            </a:r>
            <a:r>
              <a:rPr lang="pt-BR" sz="2800" b="1" dirty="0">
                <a:latin typeface="Times New Roman" pitchFamily="18" charset="0"/>
                <a:cs typeface="Times New Roman" pitchFamily="18" charset="0"/>
              </a:rPr>
              <a:t>danos</a:t>
            </a:r>
            <a:r>
              <a:rPr lang="pt-BR" sz="2800" dirty="0">
                <a:latin typeface="Times New Roman" pitchFamily="18" charset="0"/>
                <a:cs typeface="Times New Roman" pitchFamily="18" charset="0"/>
              </a:rPr>
              <a:t> à saúde. Esses gases podem provocar focos de incêndio que soltam fumaça tóxica. Atração de animais que transmitem doenças: O </a:t>
            </a:r>
            <a:r>
              <a:rPr lang="pt-BR" sz="2800" b="1" dirty="0">
                <a:latin typeface="Times New Roman" pitchFamily="18" charset="0"/>
                <a:cs typeface="Times New Roman" pitchFamily="18" charset="0"/>
              </a:rPr>
              <a:t>lixo</a:t>
            </a:r>
            <a:r>
              <a:rPr lang="pt-BR" sz="2800" dirty="0">
                <a:latin typeface="Times New Roman" pitchFamily="18" charset="0"/>
                <a:cs typeface="Times New Roman" pitchFamily="18" charset="0"/>
              </a:rPr>
              <a:t> é um local ideal para a sobrevivência de animais como baratas e ratos.</a:t>
            </a:r>
          </a:p>
        </p:txBody>
      </p:sp>
    </p:spTree>
    <p:extLst>
      <p:ext uri="{BB962C8B-B14F-4D97-AF65-F5344CB8AC3E}">
        <p14:creationId xmlns:p14="http://schemas.microsoft.com/office/powerpoint/2010/main" val="401740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06186" y="499132"/>
            <a:ext cx="11038113" cy="5524589"/>
          </a:xfrm>
          <a:prstGeom prst="rect">
            <a:avLst/>
          </a:prstGeom>
        </p:spPr>
        <p:txBody>
          <a:bodyPr wrap="square">
            <a:spAutoFit/>
          </a:bodyPr>
          <a:lstStyle/>
          <a:p>
            <a:endParaRPr lang="pt-BR" b="1" dirty="0"/>
          </a:p>
          <a:p>
            <a:pPr algn="ctr"/>
            <a:r>
              <a:rPr lang="pt-BR" sz="2400" b="1" dirty="0">
                <a:latin typeface="Times New Roman" pitchFamily="18" charset="0"/>
                <a:cs typeface="Times New Roman" pitchFamily="18" charset="0"/>
              </a:rPr>
              <a:t>CLASSIFICAÇÃO DO LIXO</a:t>
            </a:r>
          </a:p>
          <a:p>
            <a:endParaRPr lang="pt-BR" b="1" dirty="0"/>
          </a:p>
          <a:p>
            <a:endParaRPr lang="pt-BR" b="1" dirty="0"/>
          </a:p>
          <a:p>
            <a:pPr algn="just"/>
            <a:r>
              <a:rPr lang="pt-BR" sz="2400" b="1" dirty="0">
                <a:latin typeface="Times New Roman" pitchFamily="18" charset="0"/>
                <a:cs typeface="Times New Roman" pitchFamily="18" charset="0"/>
              </a:rPr>
              <a:t>LIXO DOMICILIAR – </a:t>
            </a:r>
            <a:r>
              <a:rPr lang="pt-BR" sz="2400" dirty="0">
                <a:latin typeface="Times New Roman" pitchFamily="18" charset="0"/>
                <a:cs typeface="Times New Roman" pitchFamily="18" charset="0"/>
              </a:rPr>
              <a:t>gerado basicamente nas residências, constitui-se de restos de alimentos, produtos deteriorados,  jornais e revistas, embalagens em geral, papel higiênico, fraldas descartáveis, etc.</a:t>
            </a:r>
          </a:p>
          <a:p>
            <a:pPr algn="just"/>
            <a:endParaRPr lang="pt-BR" sz="1000" dirty="0">
              <a:latin typeface="Times New Roman" pitchFamily="18" charset="0"/>
              <a:cs typeface="Times New Roman" pitchFamily="18" charset="0"/>
            </a:endParaRPr>
          </a:p>
          <a:p>
            <a:pPr algn="just"/>
            <a:endParaRPr lang="pt-BR" sz="500" dirty="0">
              <a:latin typeface="Times New Roman" pitchFamily="18" charset="0"/>
              <a:cs typeface="Times New Roman" pitchFamily="18" charset="0"/>
            </a:endParaRPr>
          </a:p>
          <a:p>
            <a:pPr algn="just"/>
            <a:r>
              <a:rPr lang="pt-BR" sz="2400" b="1" dirty="0">
                <a:latin typeface="Times New Roman" pitchFamily="18" charset="0"/>
                <a:cs typeface="Times New Roman" pitchFamily="18" charset="0"/>
              </a:rPr>
              <a:t>LIXO COMERCIAL – </a:t>
            </a:r>
            <a:r>
              <a:rPr lang="pt-BR" sz="2400" dirty="0">
                <a:latin typeface="Times New Roman" pitchFamily="18" charset="0"/>
                <a:cs typeface="Times New Roman" pitchFamily="18" charset="0"/>
              </a:rPr>
              <a:t>gerado pelos diferentes segmentos do setor comercial e de serviços, tais como, supermercados, estabelecimentos bancários, lojas, bares, restaurantes, etc. </a:t>
            </a:r>
            <a:r>
              <a:rPr lang="pt-BR" sz="2400" dirty="0" smtClean="0">
                <a:latin typeface="Times New Roman" pitchFamily="18" charset="0"/>
                <a:cs typeface="Times New Roman" pitchFamily="18" charset="0"/>
              </a:rPr>
              <a:t>Os lixos </a:t>
            </a:r>
            <a:r>
              <a:rPr lang="pt-BR" sz="2400" dirty="0">
                <a:latin typeface="Times New Roman" pitchFamily="18" charset="0"/>
                <a:cs typeface="Times New Roman" pitchFamily="18" charset="0"/>
              </a:rPr>
              <a:t>destes estabelecimentos </a:t>
            </a:r>
            <a:r>
              <a:rPr lang="pt-BR" sz="2400" dirty="0" smtClean="0">
                <a:latin typeface="Times New Roman" pitchFamily="18" charset="0"/>
                <a:cs typeface="Times New Roman" pitchFamily="18" charset="0"/>
              </a:rPr>
              <a:t>são </a:t>
            </a:r>
            <a:r>
              <a:rPr lang="pt-BR" sz="2400" dirty="0">
                <a:latin typeface="Times New Roman" pitchFamily="18" charset="0"/>
                <a:cs typeface="Times New Roman" pitchFamily="18" charset="0"/>
              </a:rPr>
              <a:t>compostos principalmente</a:t>
            </a:r>
          </a:p>
          <a:p>
            <a:pPr algn="just"/>
            <a:r>
              <a:rPr lang="pt-BR" sz="2400" dirty="0">
                <a:latin typeface="Times New Roman" pitchFamily="18" charset="0"/>
                <a:cs typeface="Times New Roman" pitchFamily="18" charset="0"/>
              </a:rPr>
              <a:t>por papéis, plásticos, restos de alimentos e embalagens diversas.</a:t>
            </a:r>
          </a:p>
          <a:p>
            <a:pPr algn="just"/>
            <a:endParaRPr lang="pt-BR" sz="500" b="1" dirty="0">
              <a:latin typeface="Times New Roman" pitchFamily="18" charset="0"/>
              <a:cs typeface="Times New Roman" pitchFamily="18" charset="0"/>
            </a:endParaRPr>
          </a:p>
          <a:p>
            <a:pPr algn="just"/>
            <a:endParaRPr lang="pt-BR" sz="500" b="1" dirty="0">
              <a:latin typeface="Times New Roman" pitchFamily="18" charset="0"/>
              <a:cs typeface="Times New Roman" pitchFamily="18" charset="0"/>
            </a:endParaRPr>
          </a:p>
          <a:p>
            <a:pPr algn="just"/>
            <a:endParaRPr lang="pt-BR" sz="500" b="1" dirty="0">
              <a:latin typeface="Times New Roman" pitchFamily="18" charset="0"/>
              <a:cs typeface="Times New Roman" pitchFamily="18" charset="0"/>
            </a:endParaRPr>
          </a:p>
          <a:p>
            <a:pPr algn="just"/>
            <a:endParaRPr lang="pt-BR" sz="500" b="1" dirty="0">
              <a:latin typeface="Times New Roman" pitchFamily="18" charset="0"/>
              <a:cs typeface="Times New Roman" pitchFamily="18" charset="0"/>
            </a:endParaRPr>
          </a:p>
          <a:p>
            <a:pPr algn="just"/>
            <a:r>
              <a:rPr lang="pt-BR" sz="2400" b="1" dirty="0">
                <a:latin typeface="Times New Roman" pitchFamily="18" charset="0"/>
                <a:cs typeface="Times New Roman" pitchFamily="18" charset="0"/>
              </a:rPr>
              <a:t>LIXO INDUSTRIAL – </a:t>
            </a:r>
            <a:r>
              <a:rPr lang="pt-BR" sz="2400" dirty="0">
                <a:latin typeface="Times New Roman" pitchFamily="18" charset="0"/>
                <a:cs typeface="Times New Roman" pitchFamily="18" charset="0"/>
              </a:rPr>
              <a:t>originado nas atividades dos diversos ramos da indústria, podendo ser formado de cinzas, lodos, resíduos alcalinos ou ácidos, papéis, plásticos, metais, vidros e cerâmica, borracha, madeira, etc.</a:t>
            </a:r>
          </a:p>
        </p:txBody>
      </p:sp>
    </p:spTree>
    <p:extLst>
      <p:ext uri="{BB962C8B-B14F-4D97-AF65-F5344CB8AC3E}">
        <p14:creationId xmlns:p14="http://schemas.microsoft.com/office/powerpoint/2010/main" val="342752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77586" y="231432"/>
            <a:ext cx="11560628" cy="5201424"/>
          </a:xfrm>
          <a:prstGeom prst="rect">
            <a:avLst/>
          </a:prstGeom>
        </p:spPr>
        <p:txBody>
          <a:bodyPr wrap="square">
            <a:spAutoFit/>
          </a:bodyPr>
          <a:lstStyle/>
          <a:p>
            <a:endParaRPr lang="pt-BR" sz="2400" b="1" dirty="0">
              <a:latin typeface="Times New Roman" pitchFamily="18" charset="0"/>
              <a:cs typeface="Times New Roman" pitchFamily="18" charset="0"/>
            </a:endParaRPr>
          </a:p>
          <a:p>
            <a:pPr algn="just"/>
            <a:r>
              <a:rPr lang="pt-BR" sz="2400" b="1" dirty="0">
                <a:latin typeface="Times New Roman" pitchFamily="18" charset="0"/>
                <a:cs typeface="Times New Roman" pitchFamily="18" charset="0"/>
              </a:rPr>
              <a:t>LIXO HOSPITALAR – </a:t>
            </a:r>
            <a:r>
              <a:rPr lang="pt-BR" sz="2400" dirty="0">
                <a:latin typeface="Times New Roman" pitchFamily="18" charset="0"/>
                <a:cs typeface="Times New Roman" pitchFamily="18" charset="0"/>
              </a:rPr>
              <a:t>produzido por hospitais, clínicas, laboratórios, farmácias, clínicas veterinárias, postos de saúde, etc. Constitui-se de agulhas, seringas, gazes, algodões, órgãos e tecidos removidos, meios de cultura, fotográficos de raios X, etc. Nestes mesmos locais, os resíduos representados por papéis, restos de preparação de alimentos, embalagens em geral, que não entrem em contato direto com pacientes, são classificados como lixo domiciliar.</a:t>
            </a:r>
          </a:p>
          <a:p>
            <a:pPr algn="just"/>
            <a:endParaRPr lang="pt-BR" sz="1000" dirty="0">
              <a:latin typeface="Times New Roman" pitchFamily="18" charset="0"/>
              <a:cs typeface="Times New Roman" pitchFamily="18" charset="0"/>
            </a:endParaRPr>
          </a:p>
          <a:p>
            <a:pPr algn="just"/>
            <a:r>
              <a:rPr lang="pt-BR" sz="2400" b="1" dirty="0">
                <a:latin typeface="Times New Roman" pitchFamily="18" charset="0"/>
                <a:cs typeface="Times New Roman" pitchFamily="18" charset="0"/>
              </a:rPr>
              <a:t>LIXO PÚBLICO – </a:t>
            </a:r>
            <a:r>
              <a:rPr lang="pt-BR" sz="2400" dirty="0">
                <a:latin typeface="Times New Roman" pitchFamily="18" charset="0"/>
                <a:cs typeface="Times New Roman" pitchFamily="18" charset="0"/>
              </a:rPr>
              <a:t>originado nos serviços de limpeza pública, incluindo varrição de vias públicas, repartições públicas, escolas, limpeza de áreas de feiras livres, praias, terrenos, córregos, etc. É constituído principalmente por  restos de vegetais, podas de árvores, embalagens, jornais, madeira, etc.</a:t>
            </a:r>
          </a:p>
          <a:p>
            <a:pPr algn="just"/>
            <a:endParaRPr lang="pt-BR" sz="1000" dirty="0">
              <a:latin typeface="Times New Roman" pitchFamily="18" charset="0"/>
              <a:cs typeface="Times New Roman" pitchFamily="18" charset="0"/>
            </a:endParaRPr>
          </a:p>
          <a:p>
            <a:pPr algn="just"/>
            <a:r>
              <a:rPr lang="pt-BR" sz="2400" b="1" dirty="0">
                <a:latin typeface="Times New Roman" pitchFamily="18" charset="0"/>
                <a:cs typeface="Times New Roman" pitchFamily="18" charset="0"/>
              </a:rPr>
              <a:t>LIXO ESPECIAL – </a:t>
            </a:r>
            <a:r>
              <a:rPr lang="pt-BR" sz="2400" dirty="0">
                <a:latin typeface="Times New Roman" pitchFamily="18" charset="0"/>
                <a:cs typeface="Times New Roman" pitchFamily="18" charset="0"/>
              </a:rPr>
              <a:t>composto principalmente por resíduos da construção civil, tais como restos de obras e demolições, por animais mortos e restos das atividades agrícolas e da pecuária, como embalagens de agroquímicos e adubos, restos de colheita, ração, etc.</a:t>
            </a:r>
          </a:p>
        </p:txBody>
      </p:sp>
    </p:spTree>
    <p:extLst>
      <p:ext uri="{BB962C8B-B14F-4D97-AF65-F5344CB8AC3E}">
        <p14:creationId xmlns:p14="http://schemas.microsoft.com/office/powerpoint/2010/main" val="61274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Ilustração de Natureza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26_TF03431377" id="{B7F0C247-3F99-4E81-8DFA-0E9216BD778D}" vid="{64E016F4-419A-4B85-AF54-3482E6574153}"/>
    </a:ext>
  </a:extLst>
</a:theme>
</file>

<file path=ppt/theme/theme2.xml><?xml version="1.0" encoding="utf-8"?>
<a:theme xmlns:a="http://schemas.openxmlformats.org/drawingml/2006/main" name="Tema do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Apresentação com natureza, design de paisagem ilustrado (widescreen)</Template>
  <TotalTime>738</TotalTime>
  <Words>1515</Words>
  <Application>Microsoft Office PowerPoint</Application>
  <PresentationFormat>Widescreen</PresentationFormat>
  <Paragraphs>184</Paragraphs>
  <Slides>27</Slides>
  <Notes>1</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27</vt:i4>
      </vt:variant>
    </vt:vector>
  </HeadingPairs>
  <TitlesOfParts>
    <vt:vector size="32" baseType="lpstr">
      <vt:lpstr>Arial</vt:lpstr>
      <vt:lpstr>Calibri</vt:lpstr>
      <vt:lpstr>Segoe Print</vt:lpstr>
      <vt:lpstr>Times New Roman</vt:lpstr>
      <vt:lpstr>Ilustração de Natureza 16X9</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Observe o cartum... </vt:lpstr>
      <vt:lpstr>Responda em seu caderno:  Atividade 01  O Gráfico mostra o avanço do desmatamento na Amazônia. Observe o mapa e responda as questões:  A- De 2015 a 2016, quantos km² de desmatamento apresenta o gráfico? __________  B- De 2019 a 2020, quantos km² de desmatamento apresenta o gráfico? ___________  C – Qual a soma de km² dos anos de 2016/2017 e 2017/2018? ____________  D- Qual a diferença de km² entre o maior índice apresentado, 2019/2020 e o menor índice observado: 2018/2019? _____________   (Arme as operações matemáticas, se necessário).</vt:lpstr>
      <vt:lpstr>Apresentação do PowerPoint</vt:lpstr>
      <vt:lpstr>Apresentação do PowerPoint</vt:lpstr>
      <vt:lpstr>Apresentação do PowerPoint</vt:lpstr>
      <vt:lpstr>Apresentação do PowerPoint</vt:lpstr>
      <vt:lpstr>Apresentação do PowerPoint</vt:lpstr>
      <vt:lpstr>Apresentação do PowerPoint</vt:lpstr>
      <vt:lpstr>Para Refletir...</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Layout do Título</dc:title>
  <dc:creator>smec17</dc:creator>
  <cp:lastModifiedBy>smec01</cp:lastModifiedBy>
  <cp:revision>61</cp:revision>
  <dcterms:created xsi:type="dcterms:W3CDTF">2020-07-13T13:22:48Z</dcterms:created>
  <dcterms:modified xsi:type="dcterms:W3CDTF">2020-07-31T13:42:40Z</dcterms:modified>
</cp:coreProperties>
</file>