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63" r:id="rId4"/>
    <p:sldId id="264" r:id="rId5"/>
    <p:sldId id="265" r:id="rId6"/>
    <p:sldId id="282" r:id="rId7"/>
    <p:sldId id="284" r:id="rId8"/>
    <p:sldId id="268" r:id="rId9"/>
    <p:sldId id="269" r:id="rId10"/>
    <p:sldId id="270" r:id="rId11"/>
    <p:sldId id="275" r:id="rId12"/>
    <p:sldId id="271" r:id="rId13"/>
    <p:sldId id="274" r:id="rId14"/>
    <p:sldId id="272" r:id="rId15"/>
    <p:sldId id="273" r:id="rId16"/>
    <p:sldId id="276" r:id="rId17"/>
    <p:sldId id="277" r:id="rId18"/>
    <p:sldId id="278" r:id="rId19"/>
    <p:sldId id="279" r:id="rId20"/>
    <p:sldId id="261" r:id="rId21"/>
    <p:sldId id="285" r:id="rId22"/>
    <p:sldId id="287" r:id="rId23"/>
    <p:sldId id="289" r:id="rId24"/>
    <p:sldId id="290" r:id="rId25"/>
    <p:sldId id="297" r:id="rId26"/>
    <p:sldId id="298" r:id="rId27"/>
    <p:sldId id="299" r:id="rId28"/>
    <p:sldId id="300" r:id="rId29"/>
    <p:sldId id="302" r:id="rId30"/>
    <p:sldId id="303" r:id="rId31"/>
    <p:sldId id="307" r:id="rId32"/>
    <p:sldId id="304" r:id="rId33"/>
    <p:sldId id="305" r:id="rId34"/>
    <p:sldId id="308" r:id="rId35"/>
    <p:sldId id="296" r:id="rId3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0269" autoAdjust="0"/>
  </p:normalViewPr>
  <p:slideViewPr>
    <p:cSldViewPr snapToGrid="0">
      <p:cViewPr varScale="1">
        <p:scale>
          <a:sx n="65" d="100"/>
          <a:sy n="65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1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5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5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4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ificados.com.br/cadeia-alimenta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ovimentoativista.blogspot.com/2017/08/sarau-poetico-poesia-no-folclore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datas-comemorativas/dia-folclore." TargetMode="External"/><Relationship Id="rId2" Type="http://schemas.openxmlformats.org/officeDocument/2006/relationships/hyperlink" Target="https://brasilescola.uol.com.br/historiab/castelo-branco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uvidas.dicio.com.br/numeros-ordinais-e-numeros-cardinais/" TargetMode="External"/><Relationship Id="rId2" Type="http://schemas.openxmlformats.org/officeDocument/2006/relationships/hyperlink" Target="https://educacao.uol.com.b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datas-comemorativas/dia-folclore.ht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asilescola.uol.com.b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datas-comemorativas/dia-folclore.ht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asilescola.uol.com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scolaeducacao.com.br/folclore-da-regiao-sudest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visiteobrasil.com.br/sudeste/minas-gerais/folclore/conheca/folia-de-reis-ou-reisad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uM7jTUP5o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s://www.youtube.com/watch?v=kE00qoOTlok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youtube.com/watch?v=eCLPV-uc5sw" TargetMode="External"/><Relationship Id="rId4" Type="http://schemas.openxmlformats.org/officeDocument/2006/relationships/hyperlink" Target="http://www.youtube.com/watch?v=35u4Va1tRO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cora.com.br/site/geral/artigos/boitat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7883" y="1543806"/>
            <a:ext cx="72172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4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endParaRPr lang="pt-BR" sz="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</a:t>
            </a: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endParaRPr lang="pt-BR" sz="3600" dirty="0"/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" y="37303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517883" y="4507498"/>
            <a:ext cx="7560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Secretaria </a:t>
            </a:r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66800" y="990600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1.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Responda as perguntas abaixo, em seu caderno.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66800" y="2500758"/>
            <a:ext cx="1005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Esta lenda tem um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título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 um tema principal. Qual é o título da lenda e o tema principal (ou seja sobre o que a lenda fala?)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Quantos parágrafos há no texto?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Quais são os personagens do texto?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Quem a serpente perseguia?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Quantos dias a serpente perseguiu 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vaga-lume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que 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vaga-lume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perguntou a serpente quando já estava cansado?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Quais foram as perguntas que 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vaga-lume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fez?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Qual foi a resposta da serpente?</a:t>
            </a:r>
          </a:p>
        </p:txBody>
      </p:sp>
    </p:spTree>
    <p:extLst>
      <p:ext uri="{BB962C8B-B14F-4D97-AF65-F5344CB8AC3E}">
        <p14:creationId xmlns:p14="http://schemas.microsoft.com/office/powerpoint/2010/main" val="303829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13760" y="1615440"/>
            <a:ext cx="6431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Você sabe o que é uma cadeia alimentar?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56360" y="2690336"/>
            <a:ext cx="954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cadeia alimentar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representa uma sequência de seres vivos na qual um serve de alimento para o outro. Cada organismo ocupa um nível trófico dentro da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cadeia alimentar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o que é determinado pelo tipo de alimento e pela forma como ele se alimenta.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8454553" y="4289214"/>
            <a:ext cx="215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www.biologianet.com </a:t>
            </a:r>
          </a:p>
        </p:txBody>
      </p:sp>
    </p:spTree>
    <p:extLst>
      <p:ext uri="{BB962C8B-B14F-4D97-AF65-F5344CB8AC3E}">
        <p14:creationId xmlns:p14="http://schemas.microsoft.com/office/powerpoint/2010/main" val="416337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17520" y="1705094"/>
            <a:ext cx="6458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Veja  a cadeia alimentar da serpente (cobra).</a:t>
            </a:r>
          </a:p>
        </p:txBody>
      </p:sp>
      <p:pic>
        <p:nvPicPr>
          <p:cNvPr id="3" name="Imagem 2" descr="Significado da Cadeia Alimentar (O que é, Conceito e Definição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4" y="2666364"/>
            <a:ext cx="7738746" cy="30333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659852" y="5515093"/>
            <a:ext cx="30732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 </a:t>
            </a:r>
            <a:r>
              <a:rPr lang="pt-BR" sz="1100" u="sng" dirty="0">
                <a:hlinkClick r:id="rId3"/>
              </a:rPr>
              <a:t>https://www.significados.com.br/cadeia-alimentar/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70327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6360" y="2606040"/>
            <a:ext cx="9403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inseto come 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planta.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sapo come 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inseto.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cobra come o sapo.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O gavião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come 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cobra.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Então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concluímos que o vaga-lume realmente não faz parte da cadeia alimentar da serpente.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4192" y="1811774"/>
            <a:ext cx="6951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Na cadeia alimentar apresentada, vemos o seguinte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72000" y="2804160"/>
            <a:ext cx="301752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2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6360" y="481876"/>
            <a:ext cx="9128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2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Qual a sua opinião sobre 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que a serpente quis dizer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resposta dada para o vaga-lume 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“- Porque não suporto ver você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brilhar”.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040" y="2828836"/>
            <a:ext cx="104394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brilho do vaga-lume é  muito forte e atrapalha.</a:t>
            </a:r>
          </a:p>
          <a:p>
            <a:pPr lvl="2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tem inveja porque o vaga-lume brilha.</a:t>
            </a:r>
          </a:p>
          <a:p>
            <a:pPr lvl="2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(C)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aprecia  ver o vaga-lume brilhando.</a:t>
            </a:r>
          </a:p>
          <a:p>
            <a:pPr lvl="2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(D)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não está nem aí com o brilho do vaga-lume.</a:t>
            </a:r>
          </a:p>
        </p:txBody>
      </p:sp>
    </p:spTree>
    <p:extLst>
      <p:ext uri="{BB962C8B-B14F-4D97-AF65-F5344CB8AC3E}">
        <p14:creationId xmlns:p14="http://schemas.microsoft.com/office/powerpoint/2010/main" val="98017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7400" y="1476494"/>
            <a:ext cx="8300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Agora você vai relembrar a classificação das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sílabas.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32560" y="1964353"/>
            <a:ext cx="9326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Monossílabas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Caracterizam-se por apresentar uma única sílaba. Exemplo: pão (pão).</a:t>
            </a:r>
          </a:p>
          <a:p>
            <a:pPr fontAlgn="base"/>
            <a:endParaRPr lang="pt-BR" sz="5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Dissílabas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Constituem-se por duas sílabas. Exemplo: faca (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fa-ca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Trissílabas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Formadas por três sílabas. Exemplo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árvore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ár-vo-re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Polissílabas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Apresentam mais de três sílabas. Exemplo: bicicleta (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bi-ci-cle-ta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3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21080" y="792480"/>
            <a:ext cx="10317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Atividade 3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Agora que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você relembrou como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as sílabas são classificadas, em seu caderno copie a tabela da próxima página e classifique as palavras abaixo se são: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monossílabas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, dissílabas, trissílabas ou polissílabas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16184" y="2497574"/>
            <a:ext cx="4681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Palavras para serem classificadas: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67407"/>
              </p:ext>
            </p:extLst>
          </p:nvPr>
        </p:nvGraphicFramePr>
        <p:xfrm>
          <a:off x="1453243" y="3027318"/>
          <a:ext cx="9462407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0710"/>
                <a:gridCol w="2155621"/>
                <a:gridCol w="2538843"/>
                <a:gridCol w="2347233"/>
              </a:tblGrid>
              <a:tr h="687636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precedente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vez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terceiro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brilhar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7551"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lenda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rápido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predadora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mal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7551"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medo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alimentar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serpente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6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67489" y="1644134"/>
            <a:ext cx="755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Classifique nesse quadro as palavras da página anterior.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19702"/>
              </p:ext>
            </p:extLst>
          </p:nvPr>
        </p:nvGraphicFramePr>
        <p:xfrm>
          <a:off x="990599" y="2775857"/>
          <a:ext cx="10129158" cy="2527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5941"/>
                <a:gridCol w="2495941"/>
                <a:gridCol w="2495941"/>
                <a:gridCol w="2641335"/>
              </a:tblGrid>
              <a:tr h="460466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MONOSSÍLABAS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DISSÍLABAS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TRISSÍLABAS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POLISSÍLABAS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9066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9066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9066">
                <a:tc>
                  <a:txBody>
                    <a:bodyPr/>
                    <a:lstStyle/>
                    <a:p>
                      <a:endParaRPr lang="pt-BR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03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64920" y="746760"/>
            <a:ext cx="981456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4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Agora você vai treinar e se divertir. Descubra no caça-palavras na próxima página,  vários personagens que são lendas do folclore brasileiro.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51280" y="2727960"/>
            <a:ext cx="9453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Copie em seu caderno as palavras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encontradas e aproveite para separar as sílabas e classificá-las como no exercício anterior.  Veja 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Saci 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Perere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pe-re-re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(trissílaba)   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2285139" y="4012448"/>
            <a:ext cx="272599" cy="228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2553695" y="4815840"/>
            <a:ext cx="263373" cy="220444"/>
          </a:xfrm>
          <a:prstGeom prst="rightArrow">
            <a:avLst>
              <a:gd name="adj1" fmla="val 50000"/>
              <a:gd name="adj2" fmla="val 41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53695" y="3781615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sa-ci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(dissílaba)</a:t>
            </a:r>
          </a:p>
        </p:txBody>
      </p:sp>
    </p:spTree>
    <p:extLst>
      <p:ext uri="{BB962C8B-B14F-4D97-AF65-F5344CB8AC3E}">
        <p14:creationId xmlns:p14="http://schemas.microsoft.com/office/powerpoint/2010/main" val="60686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ROFª ADRIANA, ALFABETIZANDO COM AMOR: FOLCLORE : Caça- palavr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0560"/>
            <a:ext cx="9982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715993" y="6004560"/>
            <a:ext cx="18886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 : GOOGLE IMAGENS</a:t>
            </a:r>
          </a:p>
        </p:txBody>
      </p:sp>
    </p:spTree>
    <p:extLst>
      <p:ext uri="{BB962C8B-B14F-4D97-AF65-F5344CB8AC3E}">
        <p14:creationId xmlns:p14="http://schemas.microsoft.com/office/powerpoint/2010/main" val="124608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esenhos do Folclore brasileiro para imprimir e colorir — SÓ 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79" y="776231"/>
            <a:ext cx="10171522" cy="51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14682" y="5911978"/>
            <a:ext cx="4911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 da imagem:  https</a:t>
            </a:r>
            <a:r>
              <a:rPr lang="pt-BR" sz="1000" dirty="0"/>
              <a:t>://www.soescola.com/2017/07/desenhos-do-folclore-brasileiro.html</a:t>
            </a:r>
          </a:p>
        </p:txBody>
      </p:sp>
    </p:spTree>
    <p:extLst>
      <p:ext uri="{BB962C8B-B14F-4D97-AF65-F5344CB8AC3E}">
        <p14:creationId xmlns:p14="http://schemas.microsoft.com/office/powerpoint/2010/main" val="295385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408" y="1567732"/>
            <a:ext cx="7409468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9" y="311085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3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860437" y="6429375"/>
            <a:ext cx="1545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soescola.com</a:t>
            </a:r>
            <a:endParaRPr lang="pt-BR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82" y="716438"/>
            <a:ext cx="10633435" cy="511305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947556" y="5829496"/>
            <a:ext cx="4647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Fonte: http</a:t>
            </a:r>
            <a:r>
              <a:rPr lang="pt-BR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pt-BR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movimentoativista.blogspot.com/2017/08/sarau-poetico-poesia-no-folclore.html</a:t>
            </a:r>
            <a:endParaRPr lang="pt-BR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5865" y="678730"/>
            <a:ext cx="10558020" cy="55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pt-BR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Folclore</a:t>
            </a:r>
          </a:p>
          <a:p>
            <a:pPr marL="0" indent="0" algn="ctr">
              <a:buNone/>
            </a:pPr>
            <a:endParaRPr lang="pt-BR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folclore entendemos as manifestações da cultura popular que caracterizam a identidade social de um povo. O folclore pode ser manifestado tanto de forma coletiva quanto individual e reproduz os costumes e tradições de um povo transmitidos de geração para geração. Sendo assim, todos os elementos que são parte da cultura popular e que estão enraizados na tradição desse povo são parte do folclore.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manifestações do folclore dão-se por meio de mitos, lendas, canções, danças, artesanatos, festas populares, brincadeiras, jogos etc. O folclore é parte integrante da cultura de um povo e, por isso, é considerado pela Unesco como Patrimônio Cultural Imaterial, sendo imprescindível a realização de esforços para a sua preservação.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9" y="876692"/>
            <a:ext cx="3921550" cy="146115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032572" y="5925838"/>
            <a:ext cx="3007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://brasilescola.uol.com.br/folclore</a:t>
            </a:r>
          </a:p>
        </p:txBody>
      </p:sp>
    </p:spTree>
    <p:extLst>
      <p:ext uri="{BB962C8B-B14F-4D97-AF65-F5344CB8AC3E}">
        <p14:creationId xmlns:p14="http://schemas.microsoft.com/office/powerpoint/2010/main" val="6371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730" y="688157"/>
            <a:ext cx="10737130" cy="558066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Bicho-papão                         Boto </a:t>
            </a:r>
            <a:r>
              <a:rPr lang="pt-BR" dirty="0"/>
              <a:t>Cor-de-Rosa                    </a:t>
            </a:r>
            <a:r>
              <a:rPr lang="pt-BR" dirty="0" smtClean="0"/>
              <a:t>                     Boitatá       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Saci-pererê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0" y="1134014"/>
            <a:ext cx="2114230" cy="1905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61" y="1214977"/>
            <a:ext cx="2619375" cy="1743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137" y="1174495"/>
            <a:ext cx="2844024" cy="20023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78" y="3711165"/>
            <a:ext cx="2384982" cy="199168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43729" y="3341833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Mula sem cabeça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817" y="3805686"/>
            <a:ext cx="2910919" cy="201247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761985" y="3428444"/>
            <a:ext cx="983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Curupira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2661" y="3805686"/>
            <a:ext cx="2556382" cy="201247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137" y="5947521"/>
            <a:ext cx="1963082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742" y="744718"/>
            <a:ext cx="10831397" cy="513115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</a:t>
            </a:r>
            <a:r>
              <a:rPr lang="pt-BR" dirty="0"/>
              <a:t>Cuca                               </a:t>
            </a:r>
            <a:r>
              <a:rPr lang="pt-BR" dirty="0" smtClean="0"/>
              <a:t>     Iara                              Negrinho </a:t>
            </a:r>
            <a:r>
              <a:rPr lang="pt-BR" dirty="0"/>
              <a:t>do </a:t>
            </a:r>
            <a:r>
              <a:rPr lang="pt-BR" dirty="0" smtClean="0"/>
              <a:t>Pastoreio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Lobisomem                    </a:t>
            </a:r>
            <a:r>
              <a:rPr lang="pt-BR" dirty="0" smtClean="0"/>
              <a:t>     Vitória-régia                                Bumba </a:t>
            </a:r>
            <a:r>
              <a:rPr lang="pt-BR" dirty="0"/>
              <a:t>meu boi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58" y="1176679"/>
            <a:ext cx="2415815" cy="20065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35" y="1176679"/>
            <a:ext cx="2566692" cy="20065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450" y="1300730"/>
            <a:ext cx="2793819" cy="18824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33" y="3707703"/>
            <a:ext cx="2577838" cy="21681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631" y="3839285"/>
            <a:ext cx="2857500" cy="1905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847" y="3739226"/>
            <a:ext cx="2980422" cy="187914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851890" y="5887938"/>
            <a:ext cx="19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brasilescola.uol.com.br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831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0880" y="579120"/>
            <a:ext cx="10911840" cy="6024880"/>
          </a:xfrm>
        </p:spPr>
        <p:txBody>
          <a:bodyPr>
            <a:normAutofit/>
          </a:bodyPr>
          <a:lstStyle/>
          <a:p>
            <a:pPr algn="ctr"/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do Folclore no Brasil</a:t>
            </a: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 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Dia do Folclore foi 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oficializado em 17 de agosto de 1965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por meio do Decreto nº 56.747, assinado pelo então presidente militar 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Humberto de Alencar Castello Branco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 por seu Ministro da Educação, 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Flávio Suplicy de Lacerda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texto do decreto, há referência direta a William John </a:t>
            </a:r>
            <a:r>
              <a:rPr lang="pt-B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Thoms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ao seu pioneirismo na pesquisa das culturas populares.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Restrito a três artigos, o conteúdo do decreto determina o ensino do folclore como sendo de importância fundamental para a cultura do país, como pode ser visto a seguir: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1º Será celebrado anualmente, a 22 de agosto, em todo o território nacional, o Dia do Folclore.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2º A Campanha de Defesa do Folclore Brasileiro do Ministério da Educação e Cultura e a Comissão Nacional do Folclore do Instituto Brasileiro da Educação, Ciência e Cultura e respectivas entidades estaduais deverão comemorar o Dia do Folclore e associarem-se a promoções de iniciativa oficial ou privada, estimulando ainda, nos estabelecimentos de curso primário, médio e superior, as celebrações que realcem a importância do folclore na formação cultural do país.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3º Revogam-se as disposições em contrário.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Brasília, 17 de agosto de 1965; 144º da Independência e 77º da República.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do Folclore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foi criado, portanto, com o 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 garantir a preservação do acervo que forma o folclore brasileiro e também de 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os estudos na </a:t>
            </a:r>
            <a:r>
              <a:rPr lang="pt-BR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Fonte: https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://brasilescola.uol.com.br/datas-comemorativas/dia-folclore.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5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1520" y="731520"/>
            <a:ext cx="10607040" cy="5455920"/>
          </a:xfrm>
        </p:spPr>
        <p:txBody>
          <a:bodyPr/>
          <a:lstStyle/>
          <a:p>
            <a:pPr marL="0" indent="0">
              <a:buNone/>
            </a:pPr>
            <a:r>
              <a:rPr lang="pt-B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texto aparecem números ordinais e cardinais. Vamos lembrar o que isso significa...</a:t>
            </a:r>
          </a:p>
          <a:p>
            <a:pPr marL="0" indent="0">
              <a:buNone/>
            </a:pPr>
            <a:endParaRPr lang="pt-BR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“Os numerais podem ser cardinais ou ordinais. O número cardinal é aquele que expressa uma quantidade absoluta, enquanto o número ordinal indica a ordem ou a série em que determinado número se encontra incluído”. </a:t>
            </a:r>
            <a:r>
              <a:rPr lang="pt-BR" sz="16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https://educacao.uol.com.br/</a:t>
            </a:r>
            <a:endParaRPr lang="pt-BR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63600" y="2661980"/>
            <a:ext cx="9814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pt-BR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uso de números cardinais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comprei duas pomadas e nenhuma resultou.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Estão inscritos cem alunos na corrida.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Meu irmão já vendeu quarenta rifas.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acredita que meus avós têm dezenove netos</a:t>
            </a:r>
            <a:r>
              <a:rPr lang="pt-BR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pt-BR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uso de números ordinais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é a segunda pomada que eu compro.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Será que chegarei em centésimo lugar na corrida?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Comprei a quadragésima rifa vendida pelo meu irmão.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acredita que eu sou a décima nona neta dos meus avós?</a:t>
            </a:r>
            <a:endParaRPr lang="pt-BR" sz="16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69280" y="5737368"/>
            <a:ext cx="5008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Fonte: https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://duvidas.dicio.com.br/numeros-ordinais-e-numeros-cardinais/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28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960" y="690881"/>
            <a:ext cx="4693920" cy="547624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137893" y="321549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essa tabela com alguns exemplos: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77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240" y="585270"/>
            <a:ext cx="10906034" cy="5581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01</a:t>
            </a:r>
          </a:p>
          <a:p>
            <a:pPr marL="0" indent="0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Escreva por extenso, no caderno, os números ordinais que aparecem no texto:</a:t>
            </a:r>
          </a:p>
          <a:p>
            <a:pPr marL="0" indent="0"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1º _______________________________________________________________________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2º _______________________________________________________________________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3º _______________________________________________________________________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144º _____________________________________________________________________ 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77º ______________________________________________________________________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363" y="585270"/>
            <a:ext cx="3236269" cy="129517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771020" y="1880443"/>
            <a:ext cx="2218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 da imagem: 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https://portalcultura.com.br</a:t>
            </a: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4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240" y="741680"/>
            <a:ext cx="10925714" cy="5134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02</a:t>
            </a:r>
          </a:p>
          <a:p>
            <a:pPr marL="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Escreva por extenso, no caderno, os números cardinais que aparecem no texto:</a:t>
            </a:r>
          </a:p>
          <a:p>
            <a:pPr marL="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17 _________________________________________________________________________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1.965 _______________________________________________________________________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56.747 _______________________________________________________________________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22 __________________________________________________________________________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5125">
            <a:off x="9340932" y="771896"/>
            <a:ext cx="2010146" cy="201014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826387">
            <a:off x="8945387" y="2650318"/>
            <a:ext cx="2218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 da imagem: 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pt-BR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brasilescola.uol.com.br</a:t>
            </a: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5" y="769819"/>
            <a:ext cx="9964132" cy="51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28940" y="1451728"/>
            <a:ext cx="5976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392" y="688769"/>
            <a:ext cx="11055927" cy="5590861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03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Copie e responda em seu caderno.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texto, vimos que o folclore foi oficializado, no Brasil, no dia 17/08/1965. No dia 17/08/2020 fará quantos anos? Registre a operação que usou para chegar a sua resposta.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26" y="3538847"/>
            <a:ext cx="4286994" cy="27407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20875992">
            <a:off x="6298884" y="4182458"/>
            <a:ext cx="458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Folclore é comemorado no dia 22 de Agosto!</a:t>
            </a:r>
            <a:endParaRPr lang="pt-B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72644" y="6002631"/>
            <a:ext cx="35024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 da imagem: https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www.colegiocometa.com.br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3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3671" y="789140"/>
            <a:ext cx="10860065" cy="5461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Folclore da Região Sudeste</a:t>
            </a:r>
          </a:p>
          <a:p>
            <a:pPr marL="0" indent="0" algn="ctr"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Região Sudeste é a mais populosa do país. O folclore local contém influências africanas, indígenas, europeias e ainda asiáticas.</a:t>
            </a:r>
          </a:p>
          <a:p>
            <a:pPr mar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Região Sudeste do país, segundo dados do Instituto Brasileiro de Geografia e Estatística (IBGE), possui a maior quantidade de habitantes do Brasil. Seu território é composto pelos estados de São Paulo, Minas Gerais, Rio de Janeiro e Espírito Santo. Além disso, quando se fala em folclore, a região tem uma grande diversidade cultural, fortemente influenciada pelas tradições indígenas, africanas, europeias e ainda asiáticas. </a:t>
            </a:r>
          </a:p>
          <a:p>
            <a:pPr mar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 folclore da Região Sudeste, assim como seu aspecto econômico, é muito rico. A cultura popular do território possui mitos regionais e outras tradições que envolvem danças e festas marcantes. A Região Sudeste possui diversas festas que caracterizam o local. Uma das mais conhecidas é o Carnaval, que conta com grandes desfiles das escolas de samba do Rio de Janeiro e São Paulo.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924" y="4268284"/>
            <a:ext cx="4707567" cy="177445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12415" y="6042739"/>
            <a:ext cx="4146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hlinkClick r:id="rId3"/>
              </a:rPr>
              <a:t>Fonte: https</a:t>
            </a:r>
            <a:r>
              <a:rPr lang="pt-BR" sz="1200" dirty="0">
                <a:hlinkClick r:id="rId3"/>
              </a:rPr>
              <a:t>://escolaeducacao.com.br/folclore-da-regiao-sudeste/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05226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364" y="595423"/>
            <a:ext cx="11163894" cy="5749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Folclore – Minas Gerais - Congado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congada ou congado é uma manifestação cultural e religiosa afro-brasileira. Folguedo muito antigo, constitui-se em um bailado dramático com canto e música que recria a coroação de um rei do Congo. Trata basicamente de três temas em seu enredo: a vida de São Benedito; o encontro da imagem de Nossa Senhora do Rosário submergida nas águas; e a representação da luta de Carlos Magno contra as invasões mouras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congada é um folguedo folclórico religioso de formação afro-brasileira, em que se destacam as tradições históricas, usos e costumes de Angola e do Congo, com influências ibéricas em relação à religiosidade.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16" y="3685969"/>
            <a:ext cx="8096250" cy="252013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37466" y="6067607"/>
            <a:ext cx="1507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Foto: Minas em Foco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33258" y="3094022"/>
            <a:ext cx="2099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Fonte: https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://pt.wikipedia.org/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39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984" y="851770"/>
            <a:ext cx="10885117" cy="5448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Folia de Reis ou Reisado</a:t>
            </a: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Folia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Reis, folguedo que ocorre no período do Natal, de 24 de dezembro a 6 de janeiro, que é o dia dedicado aos Santos Reis. A formação das folias se difere conforme o lugar, mas há sempre um mestre, líder maior, responsável pela cantoria e pela coordenação geral do grupo. Seu auxiliar é o contramestre, que angaria os donativos e o substitui em caso de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necessidade.</a:t>
            </a:r>
          </a:p>
          <a:p>
            <a:pPr marL="0" indent="0" algn="just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trazem a figura do embaixador, que pede licença para entrar nas casas, pronuncia as profecias e lembra das palavras escritas pelos profetas a respeito do nascimento de Cristo. Há os instrumentistas e cantores e algumas trazem os reis, representando os três reis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magos.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Fonte: https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://www.visiteobrasil.com.br/sudeste/minas-gerais/folclore/conheca/folia-de-reis-ou-reisado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28" y="1340285"/>
            <a:ext cx="6789853" cy="17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7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6510" y="676405"/>
            <a:ext cx="10772383" cy="55114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04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 (Copiar e responder em seu caderno).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Aproveite esse momento de contato com seus familiares e faça uma pesquisa.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O que eles entendem por folclore?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Quais lendas ou festas populares eles conhecem, que fazem parte do folclore?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O folclore também liga cultura à culinária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culinária da Região Sudeste possui uma grande mistura e variedade.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as comidas típicas mais conhecidas da região sudeste, principalmente do nosso Estado, Minas Gerais e da nossa cidade, Alfenas?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90" y="676405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3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9116" y="708755"/>
            <a:ext cx="9601196" cy="413035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Dicas de vídeos sobre o folclore: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864" y="2658472"/>
            <a:ext cx="10614581" cy="33359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"Sítio: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Vídeo: Folclore". Disponível em:</a:t>
            </a: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www.youtube.com/watch?v=kE00qoOTlok&amp;feature=related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"Sítio: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Vídeo: Folclore Brasileiro". Disponível em:</a:t>
            </a:r>
          </a:p>
          <a:p>
            <a:pPr marL="0" indent="0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www.youtube.com/watch?v=ZluM7jTUP5o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"Sítio: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Vídeo: Apresentação Folclore". Disponível em:</a:t>
            </a:r>
          </a:p>
          <a:p>
            <a:pPr marL="0" indent="0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www.youtube.com/watch?v=35u4Va1tROk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"Sítio: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Vídeo: Folclore Brasileiro em animação". Disponível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em:</a:t>
            </a:r>
          </a:p>
          <a:p>
            <a:pPr marL="0" indent="0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www.youtube.com/watch?v=eCLPV-uc5sw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pt-BR" dirty="0" smtClean="0"/>
              <a:t>                                            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Acesso em: 10/08/2020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8043">
            <a:off x="7072655" y="3550148"/>
            <a:ext cx="2952750" cy="15525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706" y="1186497"/>
            <a:ext cx="6642896" cy="14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74720" y="1600200"/>
            <a:ext cx="499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Querida aluna e querido aluno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47800" y="2903696"/>
            <a:ext cx="925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Em tempos de pandemia sua vida está bem diferente, não é mesmo? Precisamos ficar em casa, nos  protegendo  e cuidando das  pessoas que amamos.  Para que você continue aprendendo, preparamos um material bem legal,  que você poderá aprender e se divertir.</a:t>
            </a:r>
          </a:p>
        </p:txBody>
      </p:sp>
      <p:pic>
        <p:nvPicPr>
          <p:cNvPr id="6" name="Imagem 5" descr="Agosto é o mês do Folclore! » Defensores da Nature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72" y="1097607"/>
            <a:ext cx="1434148" cy="10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600200" y="2061865"/>
            <a:ext cx="853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slideshare.net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674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36320" y="1600201"/>
            <a:ext cx="1027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Algumas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dicas importantes para que você tenha uma rotina de estudos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17320" y="2560320"/>
            <a:ext cx="9890760" cy="36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Estude todos os dias um pouquinho.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-Se possível, tenha um lugar silencioso para seus estudos.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-Solicite a ajuda de sua família ou algum adulto. </a:t>
            </a:r>
            <a:endParaRPr lang="pt-BR" sz="2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-Resolva as atividades de Português e de Matemática com bastante atenção.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-Para ficar cada vez melhor e bem informado, sempre que possível, pratique a leitura de um livro ou outras formas de leitura de seu interesse.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- Aproveite esse tempo e se divirta com brincadeiras folclóricas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Imagem 7" descr="Atividades com personagens do folclore | Pra Gente Miúda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853649"/>
            <a:ext cx="840105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12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70960" y="1676400"/>
            <a:ext cx="3733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 que é folclore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95400" y="2827496"/>
            <a:ext cx="9509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Folclore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Brasileiro é o conjunto de expressões culturais populares que englobam aspectos da identidade nacional. São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exemplos: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mitos, lendas, brincadeiras, danças, festas, comidas típicas e demais costumes que são transmitidos de geração para geração.</a:t>
            </a:r>
          </a:p>
        </p:txBody>
      </p:sp>
      <p:pic>
        <p:nvPicPr>
          <p:cNvPr id="6" name="Imagem 5" descr="Pin em Boi de mama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3" y="1066800"/>
            <a:ext cx="176053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470735" y="4397156"/>
            <a:ext cx="2627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www.todamateria.com.br › folclore-brasileiro</a:t>
            </a:r>
          </a:p>
        </p:txBody>
      </p:sp>
    </p:spTree>
    <p:extLst>
      <p:ext uri="{BB962C8B-B14F-4D97-AF65-F5344CB8AC3E}">
        <p14:creationId xmlns:p14="http://schemas.microsoft.com/office/powerpoint/2010/main" val="233115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96640" y="1726585"/>
            <a:ext cx="404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Você sabe o que é uma lenda?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32560" y="2841397"/>
            <a:ext cx="9509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Lenda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é uma narrativa fantasiosa transmitida pela tradição oral através dos tempos. De caráter fantástico e/ou fictício, as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lendas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combinam fatos reais e históricos com fatos irreais que são meramente produto da imaginação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aventuresca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humana. Uma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lenda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pode ser também verdadeira, o que é muito importante.</a:t>
            </a:r>
          </a:p>
        </p:txBody>
      </p:sp>
      <p:pic>
        <p:nvPicPr>
          <p:cNvPr id="6" name="Imagem 5" descr="Marcela antunes (marcela_antunes) no Pintere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" y="679218"/>
            <a:ext cx="1240971" cy="1509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9130009" y="4595723"/>
            <a:ext cx="1056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pt.wikipedia.org</a:t>
            </a:r>
          </a:p>
        </p:txBody>
      </p:sp>
    </p:spTree>
    <p:extLst>
      <p:ext uri="{BB962C8B-B14F-4D97-AF65-F5344CB8AC3E}">
        <p14:creationId xmlns:p14="http://schemas.microsoft.com/office/powerpoint/2010/main" val="55951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49040" y="1630680"/>
            <a:ext cx="3811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 LENDA DA SERPENTE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3280" y="2551837"/>
            <a:ext cx="10596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Conta a lenda, que uma vez uma serpente começou 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perseguir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vaga-lume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este fugia rápido, com medo da feroz predadora, e a serpente nem pensava em desistir. Fugiu um dia e ela não desistia, dois dias e nada, no terceiro dia, já sem forças, 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vaga-lume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parou e disse a serpente: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Posso lhe fazer três perguntas?</a:t>
            </a:r>
          </a:p>
        </p:txBody>
      </p:sp>
      <p:sp>
        <p:nvSpPr>
          <p:cNvPr id="6" name="Retângulo 5"/>
          <p:cNvSpPr/>
          <p:nvPr/>
        </p:nvSpPr>
        <p:spPr>
          <a:xfrm>
            <a:off x="843280" y="5031283"/>
            <a:ext cx="10596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Não costumo abrir esse precedente a ninguém, mas já que vou te devorar mesmo, pode perguntar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Boitatá | Escola C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780117"/>
            <a:ext cx="1386840" cy="12969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325880" y="2042161"/>
            <a:ext cx="1554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hlinkClick r:id="rId3"/>
              </a:rPr>
              <a:t>http://www.escolacora.com.br/site/geral/artigos/boitata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69961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3760" y="2551837"/>
            <a:ext cx="1000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Pertenço a sua cadeia alimentar?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Não.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Eu te fiz algum mal?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Não.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Então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por que você quer acabar comigo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Porque não suporto ver você brilhar..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8" descr="Desenhos animados de vaga-lume fofo acenando Vetor Prem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3" y="947736"/>
            <a:ext cx="1630047" cy="127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1616073" y="2118360"/>
            <a:ext cx="5470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Pixabay.com </a:t>
            </a:r>
          </a:p>
        </p:txBody>
      </p:sp>
    </p:spTree>
    <p:extLst>
      <p:ext uri="{BB962C8B-B14F-4D97-AF65-F5344CB8AC3E}">
        <p14:creationId xmlns:p14="http://schemas.microsoft.com/office/powerpoint/2010/main" val="145021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2311</TotalTime>
  <Words>1312</Words>
  <Application>Microsoft Office PowerPoint</Application>
  <PresentationFormat>Widescreen</PresentationFormat>
  <Paragraphs>254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Garamond</vt:lpstr>
      <vt:lpstr>Segoe Print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Ensino Fundamental I 5º ano Matemática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Dicas de vídeos sobre o folclore: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104</cp:revision>
  <dcterms:created xsi:type="dcterms:W3CDTF">2020-07-13T13:22:48Z</dcterms:created>
  <dcterms:modified xsi:type="dcterms:W3CDTF">2020-08-13T15:13:22Z</dcterms:modified>
</cp:coreProperties>
</file>