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7" r:id="rId5"/>
    <p:sldId id="306" r:id="rId6"/>
    <p:sldId id="307" r:id="rId7"/>
    <p:sldId id="281" r:id="rId8"/>
    <p:sldId id="282" r:id="rId9"/>
    <p:sldId id="283" r:id="rId10"/>
    <p:sldId id="284" r:id="rId11"/>
    <p:sldId id="277" r:id="rId12"/>
    <p:sldId id="278" r:id="rId13"/>
    <p:sldId id="279" r:id="rId14"/>
    <p:sldId id="290" r:id="rId15"/>
    <p:sldId id="294" r:id="rId16"/>
    <p:sldId id="292" r:id="rId17"/>
    <p:sldId id="293" r:id="rId18"/>
    <p:sldId id="309" r:id="rId19"/>
    <p:sldId id="291" r:id="rId20"/>
    <p:sldId id="275" r:id="rId21"/>
    <p:sldId id="285" r:id="rId22"/>
    <p:sldId id="286" r:id="rId23"/>
    <p:sldId id="287" r:id="rId24"/>
    <p:sldId id="288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3" r:id="rId33"/>
    <p:sldId id="305" r:id="rId34"/>
    <p:sldId id="308" r:id="rId3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09/07/2020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03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scola.org.br/conteudo/5318/brincadeiras-para-alfabetizar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T4tNz7nZz9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qp4N_Hqxv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illustrations/cavaleiro-ouro-dourado-metal-1598216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u5pp_UVBTX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rritoriodobrincar.com.br/brincadeiras/amarelinha-de-dias-da-seman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itoriodobrincar.com.br/brincadeiras/amarelinha-de-dias-da-semana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pt/images/search/brincadeiras/?colors=transparen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rritoriodobrincar.com.br/brincadeiras/amarelinha-de-dias-da-seman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rritoriodobrincar.com.br/brincadeiras/amarelinha-de-dias-da-seman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wXEjjIUOCck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9yZfgBAxF5c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97794579586421683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zfacil.com.br/lazer/como-jogar-peteca-um-jogo-de-origem-brasileira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escola.org.br/conteudo/1282/riscar-e-aprende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irvanamed.pt/2017/06/27/professor-esta-a-cuidar-da-sua-voz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ilhMr6pBq_U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eita.net/como-fazer-camisa-em-origam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escola.org.br/conteudo/5318/brincadeiras-para-alfabetizar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11449272" cy="4536504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chemeClr val="tx2"/>
                </a:solidFill>
              </a:rPr>
              <a:t>COMO BRINCAR:</a:t>
            </a:r>
            <a:r>
              <a:rPr lang="pt-BR" sz="2000" dirty="0" smtClean="0">
                <a:solidFill>
                  <a:schemeClr val="tx2"/>
                </a:solidFill>
              </a:rPr>
              <a:t> 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SORTEADA UMA LETRA DO ALFABETO, A DUPLA (VOCÊ E UM DE SEUS FAMILIARES) DEVEM COMPLETAR AS COLUNAS DA TABELA ESCREVENDO NOMES QUE SE INICIEM COM A LETRA SORTEADA. POR EXEMPLO, LETRA </a:t>
            </a:r>
            <a:r>
              <a:rPr lang="pt-BR" sz="2000" b="1" dirty="0" smtClean="0">
                <a:solidFill>
                  <a:schemeClr val="tx2"/>
                </a:solidFill>
              </a:rPr>
              <a:t>B</a:t>
            </a:r>
            <a:r>
              <a:rPr lang="pt-BR" sz="2000" dirty="0" smtClean="0">
                <a:solidFill>
                  <a:schemeClr val="tx2"/>
                </a:solidFill>
              </a:rPr>
              <a:t>: </a:t>
            </a:r>
            <a:r>
              <a:rPr lang="pt-BR" sz="2000" b="1" dirty="0" smtClean="0">
                <a:solidFill>
                  <a:schemeClr val="tx2"/>
                </a:solidFill>
              </a:rPr>
              <a:t>B</a:t>
            </a:r>
            <a:r>
              <a:rPr lang="pt-BR" sz="2000" dirty="0" smtClean="0">
                <a:solidFill>
                  <a:schemeClr val="tx2"/>
                </a:solidFill>
              </a:rPr>
              <a:t>IANCA, </a:t>
            </a:r>
            <a:r>
              <a:rPr lang="pt-BR" sz="2000" b="1" dirty="0" smtClean="0">
                <a:solidFill>
                  <a:schemeClr val="tx2"/>
                </a:solidFill>
              </a:rPr>
              <a:t>B</a:t>
            </a:r>
            <a:r>
              <a:rPr lang="pt-BR" sz="2000" dirty="0" smtClean="0">
                <a:solidFill>
                  <a:schemeClr val="tx2"/>
                </a:solidFill>
              </a:rPr>
              <a:t>ANANA, </a:t>
            </a:r>
            <a:r>
              <a:rPr lang="pt-BR" sz="2000" b="1" dirty="0" smtClean="0">
                <a:solidFill>
                  <a:schemeClr val="tx2"/>
                </a:solidFill>
              </a:rPr>
              <a:t>B</a:t>
            </a:r>
            <a:r>
              <a:rPr lang="pt-BR" sz="2000" dirty="0" smtClean="0">
                <a:solidFill>
                  <a:schemeClr val="tx2"/>
                </a:solidFill>
              </a:rPr>
              <a:t>RANCA, </a:t>
            </a:r>
            <a:r>
              <a:rPr lang="pt-BR" sz="2000" b="1" dirty="0" smtClean="0">
                <a:solidFill>
                  <a:schemeClr val="tx2"/>
                </a:solidFill>
              </a:rPr>
              <a:t>B</a:t>
            </a:r>
            <a:r>
              <a:rPr lang="pt-BR" sz="2000" dirty="0" smtClean="0">
                <a:solidFill>
                  <a:schemeClr val="tx2"/>
                </a:solidFill>
              </a:rPr>
              <a:t>ALEIA…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 O PARTICIPANTE QUE TERMINAR PRIMEIRO DE COMPLETAR AS COLUNAS DEVE GRITAR STOP (PARE) E O OUTRO NÃO PODERÁ MAIS ESCREVER NA TABELA. É FEITA A CONFERÊNCIA DAS ESCRITAS, E PARA CADA ESCRITA CORRETA SE ATRIBUEM PONTOS (ESCRITAS REPETIDAS 1 PONTO, E AS DEMAIS 2 PONTOS), REGISTRAR A PONTUAÇÃO NA COLUNA TOTAL DE PONTOS. VENCE QUEM, AO FINAL DE UMA RODADA PREVIAMENTE COMBINADA, MARCAR MAIS PONTOS.              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51584" y="6453336"/>
            <a:ext cx="6912768" cy="18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+mj-lt"/>
              </a:rPr>
              <a:t>Atividade com base no disponível em: </a:t>
            </a:r>
            <a:r>
              <a:rPr lang="pt-BR" sz="1200" u="sng" dirty="0">
                <a:solidFill>
                  <a:schemeClr val="tx2"/>
                </a:solidFill>
                <a:latin typeface="+mj-lt"/>
                <a:hlinkClick r:id="rId2"/>
              </a:rPr>
              <a:t>https://novaescola.org.br/conteudo/5318/brincadeiras-para-alfabetizar</a:t>
            </a:r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3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47408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4239" y="692902"/>
            <a:ext cx="8728105" cy="93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BRINCADEIRA: CABRA-CEGA.</a:t>
            </a:r>
          </a:p>
          <a:p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OU PEÇA PARA UM DE SEUS FAMILIARES REALIZAR  LEITURA.</a:t>
            </a: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9001000" cy="484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068" y="58963"/>
            <a:ext cx="2872311" cy="1774075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9624392" y="1916832"/>
            <a:ext cx="2376972" cy="2546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ASSISTIR </a:t>
            </a:r>
            <a:r>
              <a:rPr lang="pt-BR" dirty="0"/>
              <a:t>O</a:t>
            </a:r>
            <a:r>
              <a:rPr lang="pt-BR" dirty="0" smtClean="0"/>
              <a:t> VÍDEO: DIA DE BRINCAR/CABRA-CEGA:</a:t>
            </a:r>
          </a:p>
          <a:p>
            <a:pPr algn="ctr"/>
            <a:r>
              <a:rPr lang="pt-BR" dirty="0">
                <a:hlinkClick r:id="rId4"/>
              </a:rPr>
              <a:t>https://www.youtube.com/watch?v=T4tNz7nZz9I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368" y="476673"/>
            <a:ext cx="11449272" cy="4104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EM 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SEU CADERNO OU EM UMA FOLHA, 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FAÇA A DATA E RESPONDA AS QUESTÕES: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OBS: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QUESTÕES REFERENTES AO TEXTO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D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PÁGINA ANTERIOR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.</a:t>
            </a:r>
            <a:endParaRPr lang="pt-BR" sz="24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AutoNum type="arabicParenR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QUAL O NOME DA BRINCADEIRA APRESENTADA?</a:t>
            </a:r>
            <a:endParaRPr lang="pt-BR" sz="24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2) ESTE TEXTO SERVE PARA: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                                                             OU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3) QUANTAS REGRAS ESTA BRINCADEIRA POSSUI?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767408" y="2456912"/>
            <a:ext cx="4248472" cy="75606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ENSINAR UMA </a:t>
            </a:r>
            <a:r>
              <a:rPr lang="pt-BR" dirty="0" smtClean="0"/>
              <a:t>RECEITA.</a:t>
            </a:r>
            <a:endParaRPr lang="pt-BR" dirty="0"/>
          </a:p>
        </p:txBody>
      </p:sp>
      <p:sp>
        <p:nvSpPr>
          <p:cNvPr id="7" name="Retângulo Arredondado 6"/>
          <p:cNvSpPr/>
          <p:nvPr/>
        </p:nvSpPr>
        <p:spPr>
          <a:xfrm>
            <a:off x="5714211" y="2456912"/>
            <a:ext cx="5976664" cy="75606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APRESENTAR UMA BRINCADEIRA E SUAS REGRAS.</a:t>
            </a:r>
          </a:p>
        </p:txBody>
      </p:sp>
      <p:sp>
        <p:nvSpPr>
          <p:cNvPr id="8" name="Nuvem 7"/>
          <p:cNvSpPr/>
          <p:nvPr/>
        </p:nvSpPr>
        <p:spPr>
          <a:xfrm>
            <a:off x="1703512" y="4077072"/>
            <a:ext cx="7848872" cy="2780928"/>
          </a:xfrm>
          <a:prstGeom prst="clou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+mj-lt"/>
              </a:rPr>
              <a:t>AGORA, 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QUE VOCÊ JÁ CONHECE BEM A BRINCADEIRA, É HORA DE BRINCAR. CHAME SEUS FAMILIARES QUE MORAM COM VOCÊ E DIVIRTAM-SE!</a:t>
            </a:r>
          </a:p>
        </p:txBody>
      </p:sp>
    </p:spTree>
    <p:extLst>
      <p:ext uri="{BB962C8B-B14F-4D97-AF65-F5344CB8AC3E}">
        <p14:creationId xmlns:p14="http://schemas.microsoft.com/office/powerpoint/2010/main" val="9427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657513"/>
            <a:ext cx="9829800" cy="53908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VOCÊ JÁ OUVIU UMA PARLENDA? SABE O QUE É?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1384" y="72738"/>
            <a:ext cx="2702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endParaRPr lang="pt-BR" sz="3200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0" y="2492896"/>
            <a:ext cx="3888432" cy="216024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AS </a:t>
            </a:r>
            <a:r>
              <a:rPr lang="pt-BR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PARLENDAS</a:t>
            </a:r>
            <a:r>
              <a:rPr 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 </a:t>
            </a:r>
          </a:p>
          <a:p>
            <a:pPr algn="ctr"/>
            <a:r>
              <a:rPr 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SÃO RIMAS INFANTIS QUE DIVERTEM AS CRIANÇAS.</a:t>
            </a: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Fluxograma: Armazenamento de Acesso Sequencial 6"/>
          <p:cNvSpPr/>
          <p:nvPr/>
        </p:nvSpPr>
        <p:spPr>
          <a:xfrm>
            <a:off x="5447928" y="3451654"/>
            <a:ext cx="4032448" cy="3384376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AS PARLENDAS SÃO </a:t>
            </a:r>
            <a:r>
              <a:rPr lang="pt-BR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TRANSMITIDAS ORALMENTE </a:t>
            </a:r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DE GERAÇÃO EM GERAÇÃO E, PORTANTO, NÃO POSSUEM UM AUTOR ESPECÍFICO. POR CONTA DISSO, TAMBÉM PODEM EXISTIR DIVERSAS VERSÕES PARA UMA PARLENDA.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8508976" y="1322589"/>
            <a:ext cx="3312368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OUVIR ALGUMAS PARLENDAS:</a:t>
            </a:r>
          </a:p>
          <a:p>
            <a:pPr algn="ctr"/>
            <a:r>
              <a:rPr lang="pt-BR" dirty="0">
                <a:hlinkClick r:id="rId2"/>
              </a:rPr>
              <a:t>https://www.youtube.com/watch?v=cqp4N_Hqxvs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142" y="1322589"/>
            <a:ext cx="2884867" cy="15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valeiro, Ouro, Dourado, Metal, Brasão De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762760"/>
            <a:ext cx="3807191" cy="46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uxograma: Armazenamento de Acesso Sequencial 7"/>
          <p:cNvSpPr/>
          <p:nvPr/>
        </p:nvSpPr>
        <p:spPr>
          <a:xfrm>
            <a:off x="191344" y="476672"/>
            <a:ext cx="5472608" cy="432048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+mj-lt"/>
              </a:rPr>
              <a:t>A </a:t>
            </a:r>
            <a:r>
              <a:rPr lang="pt-BR" sz="2400" b="1" dirty="0" smtClean="0">
                <a:latin typeface="+mj-lt"/>
              </a:rPr>
              <a:t>RIMA</a:t>
            </a:r>
            <a:r>
              <a:rPr lang="pt-BR" sz="2400" dirty="0" smtClean="0">
                <a:latin typeface="+mj-lt"/>
              </a:rPr>
              <a:t> É A REPETIÇÃO DE SONS SEMELHANTES NO FINAL DAS PALAVRAS, PROPORCIONANDO SONORIDADE, RITMO E MUSICALIDADE. EXEMPLOS:   CAPIT</a:t>
            </a:r>
            <a:r>
              <a:rPr lang="pt-BR" sz="2400" b="1" u="sng" dirty="0" smtClean="0">
                <a:latin typeface="+mj-lt"/>
              </a:rPr>
              <a:t>ÃO,</a:t>
            </a:r>
          </a:p>
          <a:p>
            <a:pPr algn="ctr"/>
            <a:r>
              <a:rPr lang="pt-BR" sz="2400" b="1" dirty="0" smtClean="0">
                <a:latin typeface="+mj-lt"/>
              </a:rPr>
              <a:t>                        </a:t>
            </a:r>
            <a:r>
              <a:rPr lang="pt-BR" sz="2400" dirty="0" smtClean="0">
                <a:latin typeface="+mj-lt"/>
              </a:rPr>
              <a:t>LADR</a:t>
            </a:r>
            <a:r>
              <a:rPr lang="pt-BR" sz="2400" b="1" u="sng" dirty="0" smtClean="0">
                <a:latin typeface="+mj-lt"/>
              </a:rPr>
              <a:t>ÃO,</a:t>
            </a:r>
          </a:p>
          <a:p>
            <a:pPr algn="ctr"/>
            <a:r>
              <a:rPr lang="pt-BR" sz="2400" dirty="0" smtClean="0">
                <a:latin typeface="+mj-lt"/>
              </a:rPr>
              <a:t>                      CORAÇ</a:t>
            </a:r>
            <a:r>
              <a:rPr lang="pt-BR" sz="2400" b="1" u="sng" dirty="0" smtClean="0">
                <a:latin typeface="+mj-lt"/>
              </a:rPr>
              <a:t>ÃO.</a:t>
            </a:r>
            <a:endParaRPr lang="pt-BR" sz="2400" b="1" u="sng" dirty="0"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 rot="5400000">
            <a:off x="9557668" y="4178050"/>
            <a:ext cx="5076564" cy="244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9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900" dirty="0" smtClean="0">
                <a:solidFill>
                  <a:schemeClr val="tx2"/>
                </a:solidFill>
                <a:latin typeface="+mj-lt"/>
              </a:rPr>
              <a:t>Imagem disponível em: </a:t>
            </a:r>
            <a:r>
              <a:rPr lang="pt-BR" sz="900" dirty="0">
                <a:hlinkClick r:id="rId3"/>
              </a:rPr>
              <a:t>https://pixabay.com/pt/illustrations/cavaleiro-ouro-dourado-metal-1598216/</a:t>
            </a:r>
            <a:endParaRPr lang="pt-BR" sz="900" dirty="0"/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4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>
            <a:spLocks noGrp="1"/>
          </p:cNvSpPr>
          <p:nvPr>
            <p:ph type="title"/>
          </p:nvPr>
        </p:nvSpPr>
        <p:spPr>
          <a:xfrm>
            <a:off x="465736" y="728700"/>
            <a:ext cx="11462912" cy="194421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dirty="0" smtClean="0">
                <a:latin typeface="+mj-lt"/>
              </a:rPr>
              <a:t/>
            </a:r>
            <a:br>
              <a:rPr lang="pt-BR" sz="3200" dirty="0" smtClean="0">
                <a:latin typeface="+mj-lt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chemeClr val="tx2"/>
                </a:solidFill>
              </a:rPr>
              <a:t>LEIA A PARLENDA ABAIXO E RESPONDA ORALMENTE QUAIS PALAVRAS RIMAM.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  <a:latin typeface="+mj-lt"/>
              </a:rPr>
              <a:t>ESCREVA A PARLENDA EM </a:t>
            </a:r>
            <a:r>
              <a:rPr lang="pt-BR" sz="3200" dirty="0">
                <a:solidFill>
                  <a:schemeClr val="tx2"/>
                </a:solidFill>
                <a:latin typeface="+mj-lt"/>
              </a:rPr>
              <a:t>UMA </a:t>
            </a:r>
            <a:r>
              <a:rPr lang="pt-BR" sz="3200" dirty="0" smtClean="0">
                <a:solidFill>
                  <a:schemeClr val="tx2"/>
                </a:solidFill>
                <a:latin typeface="+mj-lt"/>
              </a:rPr>
              <a:t>FOLHA DE PAPEL, </a:t>
            </a:r>
            <a:r>
              <a:rPr lang="pt-BR" sz="3200" dirty="0">
                <a:solidFill>
                  <a:schemeClr val="tx2"/>
                </a:solidFill>
                <a:latin typeface="+mj-lt"/>
              </a:rPr>
              <a:t>COM UM ESPAÇO MAIOR ENTRE AS </a:t>
            </a:r>
            <a:r>
              <a:rPr lang="pt-BR" sz="3200" dirty="0" smtClean="0">
                <a:solidFill>
                  <a:schemeClr val="tx2"/>
                </a:solidFill>
                <a:latin typeface="+mj-lt"/>
              </a:rPr>
              <a:t>PALAVRAS.</a:t>
            </a:r>
          </a:p>
          <a:p>
            <a:pPr marL="0" indent="0" algn="just">
              <a:buNone/>
            </a:pPr>
            <a:r>
              <a:rPr lang="pt-BR" sz="3200" dirty="0" smtClean="0">
                <a:solidFill>
                  <a:schemeClr val="tx2"/>
                </a:solidFill>
                <a:latin typeface="+mj-lt"/>
              </a:rPr>
              <a:t>PARLENDA:</a:t>
            </a:r>
            <a:endParaRPr lang="pt-BR" sz="3200" dirty="0">
              <a:solidFill>
                <a:schemeClr val="tx2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1704" y="1916832"/>
            <a:ext cx="4896544" cy="2592289"/>
          </a:xfrm>
          <a:prstGeom prst="rect">
            <a:avLst/>
          </a:prstGeom>
        </p:spPr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1553039" y="4602039"/>
            <a:ext cx="9288306" cy="267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chemeClr val="tx2"/>
                </a:solidFill>
                <a:latin typeface="+mj-lt"/>
              </a:rPr>
              <a:t>RECORTE CADA PALAVRA DA PARLENDA, COM A AJUDA DE SEU FAMILIAR, UTILIZANDO TESOURA SEM PONTA.</a:t>
            </a:r>
          </a:p>
          <a:p>
            <a:pPr algn="just"/>
            <a:r>
              <a:rPr lang="pt-BR" sz="2800" dirty="0" smtClean="0">
                <a:solidFill>
                  <a:schemeClr val="tx2"/>
                </a:solidFill>
                <a:latin typeface="+mj-lt"/>
              </a:rPr>
              <a:t>E VAMOS BRINCAR...</a:t>
            </a:r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9" y="260648"/>
            <a:ext cx="227394" cy="2880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9" y="1034734"/>
            <a:ext cx="2273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496" y="404664"/>
            <a:ext cx="9829800" cy="46707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BRINCADEIRA: CAÇA AO TESOURO DE PALAVRAS.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2833" y="1137888"/>
            <a:ext cx="1127058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 smtClean="0">
                <a:solidFill>
                  <a:schemeClr val="tx2"/>
                </a:solidFill>
                <a:latin typeface="+mj-lt"/>
              </a:rPr>
              <a:t>COM AS PALAVRAS DA PARLENDA JÁ RECORTADAS, VAMOS BRINCAR...</a:t>
            </a:r>
          </a:p>
          <a:p>
            <a:pPr algn="just"/>
            <a:r>
              <a:rPr lang="pt-BR" sz="1800" dirty="0" smtClean="0">
                <a:solidFill>
                  <a:schemeClr val="tx2"/>
                </a:solidFill>
                <a:latin typeface="+mj-lt"/>
              </a:rPr>
              <a:t>NÚMERO DE PARTICIPANTES: DUPLA (VOCÊ PRECISARÁ DE ALGUÉM DE SUA FAMÍLIA PARA BRINCAR COM VOCÊ).</a:t>
            </a:r>
          </a:p>
          <a:p>
            <a:pPr algn="just"/>
            <a:r>
              <a:rPr lang="pt-BR" sz="1800" dirty="0" smtClean="0">
                <a:solidFill>
                  <a:schemeClr val="tx2"/>
                </a:solidFill>
                <a:latin typeface="+mj-lt"/>
              </a:rPr>
              <a:t>RESPONSÁVEL PELA CRIANÇA, PEÇA PARA ELA FICAR COM OS OLHOS FECHADOS. VOCÊ DEVERÁ ESCONDER CADA PALAVRA DA PARLENDA EM UM LUGAR DIFERENTE, NO AMBIENTE EM QUE ESTÃO BRINCANDO.</a:t>
            </a:r>
          </a:p>
          <a:p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7188" y="2708920"/>
            <a:ext cx="11017224" cy="2114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2"/>
                </a:solidFill>
              </a:rPr>
              <a:t>AGORA, É HORA DA CRIANÇA CAÇAR O TESOURO DE PALAVRAS. VOCÊ PODERÁ DIRECIONÁ-LA UTILIZANDO PALAVRAS COMO: PARA CIMA, PARA BAIXO, ESQUERDA, DIREITA,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2"/>
                </a:solidFill>
              </a:rPr>
              <a:t>APÓS A CRIANÇA ENCONTRAR TODAS AS PALAVRAS, ELA DEVERÁ FORMAR A PARLENDA, COLOCANDO AS PALAVRAS NA ORDEM CORRETA.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945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3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9832" y="580254"/>
            <a:ext cx="98298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endParaRPr lang="pt-BR" dirty="0"/>
          </a:p>
        </p:txBody>
      </p:sp>
      <p:sp>
        <p:nvSpPr>
          <p:cNvPr id="5" name="Texto explicativo retangular 4"/>
          <p:cNvSpPr/>
          <p:nvPr/>
        </p:nvSpPr>
        <p:spPr>
          <a:xfrm>
            <a:off x="191344" y="1556792"/>
            <a:ext cx="5315356" cy="3106927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SE LEMBRA DOS NOMES DOS DIAS DA SEMANA? 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UMA BRINCADEIRA BEM DIVERTIDA, QUE VOCÊ IRÁ BRINCAR, UTILIZANDO OS NOMES DOS DIAS DA SEMANA: AMARELINHA COM OS DIAS DA SEMANA.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100632" y="2492896"/>
            <a:ext cx="4032448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E ASSISTA UM VÍDEO, APRESENTANDO ESTA BRINCADEIRA. </a:t>
            </a:r>
          </a:p>
          <a:p>
            <a:pPr algn="ctr"/>
            <a:r>
              <a:rPr lang="pt-BR" dirty="0">
                <a:hlinkClick r:id="rId2"/>
              </a:rPr>
              <a:t>https://www.youtube.com/watch?v=u5pp_UVBTXU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2" y="332656"/>
            <a:ext cx="4036719" cy="194421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48918" y="6325849"/>
            <a:ext cx="7903466" cy="518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Imagens (fotos) e atividade disponível em: </a:t>
            </a:r>
            <a:r>
              <a:rPr lang="pt-BR" sz="1200" dirty="0">
                <a:hlinkClick r:id="rId4"/>
              </a:rPr>
              <a:t>https://territoriodobrincar.com.br/brincadeiras/amarelinha-de-dias-da-semana/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1991544" y="4894619"/>
            <a:ext cx="510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EM SEU CADERNO OU FOLHA, FAÇA A DATA E ESCREVA OS NOMES DOS DIAS DA SEMANA.</a:t>
            </a:r>
            <a:endParaRPr lang="pt-BR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AGORA, SIGA O PASSO A PASSO DA BRINCADEIRA: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5360" y="1196752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+mj-lt"/>
              </a:rPr>
              <a:t>1. DESENHE CONFORME A FIGURA UM QUADRADO SUBDIVIDO EM 7 PARTES, CADA PARTE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REPRESENTA 1 DIA DA SEMANA. O ESPAÇO DO MEIO SERÁ SEMPRE O SÁBADO.</a:t>
            </a:r>
            <a:endParaRPr lang="pt-B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01-amareli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9" y="2124056"/>
            <a:ext cx="7056784" cy="4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9300356" y="3937992"/>
            <a:ext cx="5544616" cy="247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Conteúdo disponível em: </a:t>
            </a:r>
            <a:r>
              <a:rPr lang="pt-BR" sz="900" dirty="0">
                <a:hlinkClick r:id="rId3"/>
              </a:rPr>
              <a:t>https://territoriodobrincar.com.br/brincadeiras/amarelinha-de-dias-da-semana/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1874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Retangular com Cantos Arredondados 3"/>
          <p:cNvSpPr/>
          <p:nvPr/>
        </p:nvSpPr>
        <p:spPr>
          <a:xfrm>
            <a:off x="479376" y="2348880"/>
            <a:ext cx="4464496" cy="2520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+mj-lt"/>
              </a:rPr>
              <a:t>OLÁ! ESPERO QUE ESTEJA BEM!</a:t>
            </a:r>
          </a:p>
          <a:p>
            <a:pPr algn="ctr"/>
            <a:r>
              <a:rPr lang="pt-BR" sz="2000" dirty="0" smtClean="0">
                <a:latin typeface="+mj-lt"/>
              </a:rPr>
              <a:t>PREPARAMOS ALGUMAS ATIVIDADES BEM DIVERTIDAS, PARA VOCÊ BRINCAR E APRENDER AO MESMO TEMPO.</a:t>
            </a:r>
            <a:endParaRPr lang="pt-BR" sz="2000" dirty="0">
              <a:latin typeface="+mj-lt"/>
            </a:endParaRPr>
          </a:p>
        </p:txBody>
      </p:sp>
      <p:sp>
        <p:nvSpPr>
          <p:cNvPr id="5" name="Fluxograma: Armazenamento de Acesso Sequencial 4"/>
          <p:cNvSpPr/>
          <p:nvPr/>
        </p:nvSpPr>
        <p:spPr>
          <a:xfrm>
            <a:off x="6456040" y="1628800"/>
            <a:ext cx="4464496" cy="36004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AUXÍLIO,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ACOMPANHÁ-LA NA REALIZAÇÃO DESTAS ATIVIDADES E </a:t>
            </a:r>
            <a:r>
              <a:rPr lang="pt-BR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TODO O MATERIAL.</a:t>
            </a:r>
          </a:p>
        </p:txBody>
      </p:sp>
      <p:pic>
        <p:nvPicPr>
          <p:cNvPr id="1026" name="Picture 2" descr="Pipa, Brinquedo, Menino, Verde, Az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7946"/>
            <a:ext cx="2135956" cy="17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ão, Vetor, Desenho, Brin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01789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alão, Vetor, Desenho, Brin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908720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lão, Vetor, Desenho, Brin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5942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Arredondado 9"/>
          <p:cNvSpPr/>
          <p:nvPr/>
        </p:nvSpPr>
        <p:spPr>
          <a:xfrm>
            <a:off x="-8092" y="6655638"/>
            <a:ext cx="5252111" cy="20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latin typeface="+mj-lt"/>
              </a:rPr>
              <a:t>Imagens disponíveis em:  </a:t>
            </a:r>
            <a:r>
              <a:rPr lang="pt-BR" sz="900" dirty="0">
                <a:hlinkClick r:id="rId4"/>
              </a:rPr>
              <a:t>https://pixabay.com/pt/images/search/brincadeiras/?colors=transparent</a:t>
            </a:r>
            <a:endParaRPr lang="pt-BR" sz="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6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260648"/>
            <a:ext cx="3816424" cy="162744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2. DEPOIS DO DESENHO FEITO COMECE A JOGAR NO DOMINGO.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5122" name="Picture 2" descr="02-amareli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8" y="2089341"/>
            <a:ext cx="4104456" cy="324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64052" y="212135"/>
            <a:ext cx="47165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+mj-lt"/>
              </a:rPr>
              <a:t>3. EMPURRE A PEDRINHA COM PÉ SEGUINDO A ORDEM DOS DIAS DA SEMANA.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92" y="2089341"/>
            <a:ext cx="4248472" cy="324669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999656" y="6610938"/>
            <a:ext cx="5544616" cy="247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Conteúdo  disponível em: </a:t>
            </a:r>
            <a:r>
              <a:rPr lang="pt-BR" sz="900" dirty="0">
                <a:hlinkClick r:id="rId4"/>
              </a:rPr>
              <a:t>https://territoriodobrincar.com.br/brincadeiras/amarelinha-de-dias-da-semana/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9201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9926" y="275951"/>
            <a:ext cx="5256584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5. QUANDO A JOGADA CHEGAR NO SÁBADO, FAÇA O CAMINHO DA VOLTA ATÉ O DOMINGO.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05-amareli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01" y="1358625"/>
            <a:ext cx="44250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9694" y="135910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+mj-lt"/>
              </a:rPr>
              <a:t>4. CONTINUE JOGANDO A PEDRINHA DE CASA EM CASA.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2" descr="04-amareli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14" y="1454383"/>
            <a:ext cx="3744942" cy="3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11524" y="460879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REGRAS DO JOGO: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+mj-lt"/>
              </a:rPr>
            </a:b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A AMARELINHA MUDA DE JOGADOR EM DUAS SITUAÇÕES: QUANDO O JOGADOR PISA NA LINHA OU QUANDO JOGA A PEDRA FORA DO ESPAÇO.</a:t>
            </a:r>
            <a:endParaRPr lang="pt-B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99656" y="6610938"/>
            <a:ext cx="5544616" cy="247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Conteúdo disponível  em: </a:t>
            </a:r>
            <a:r>
              <a:rPr lang="pt-BR" sz="900" dirty="0">
                <a:hlinkClick r:id="rId4"/>
              </a:rPr>
              <a:t>https://territoriodobrincar.com.br/brincadeiras/amarelinha-de-dias-da-semana/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1266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9829800" cy="47158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91344" y="58821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+mj-lt"/>
              </a:rPr>
              <a:t>VOCÊ CONHECE UMA PETECA? JÁ BRINCOU COM UMA? </a:t>
            </a:r>
            <a:endParaRPr lang="pt-BR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536160" y="1596105"/>
            <a:ext cx="3356543" cy="3142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ASSITIR O VÍDEO – BRINCADEIRAS COM PETECAS NAS DIVERSAS REGIÕES DO BRASIL.</a:t>
            </a:r>
          </a:p>
          <a:p>
            <a:pPr algn="ctr"/>
            <a:r>
              <a:rPr lang="pt-BR" dirty="0">
                <a:hlinkClick r:id="rId2"/>
              </a:rPr>
              <a:t>https://www.youtube.com/watch?v=wXEjjIUOCck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86" y="1624176"/>
            <a:ext cx="4928058" cy="3114049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1775520" y="4869160"/>
            <a:ext cx="4511824" cy="172819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PETECA</a:t>
            </a:r>
            <a:r>
              <a:rPr lang="pt-BR" dirty="0" smtClean="0">
                <a:solidFill>
                  <a:schemeClr val="tx2"/>
                </a:solidFill>
              </a:rPr>
              <a:t> É O NOME DADO TANTO A UM ESPORTE QUANTO AO ARTEFATO ESPORTIVO UTILIZADO EM SUA PRÁTICA, SENDO AMBOS DE ORIGEM INDÍGENA BRASILEIRA. (</a:t>
            </a:r>
            <a:r>
              <a:rPr lang="pt-BR" dirty="0">
                <a:solidFill>
                  <a:schemeClr val="tx2"/>
                </a:solidFill>
              </a:rPr>
              <a:t>W</a:t>
            </a:r>
            <a:r>
              <a:rPr lang="pt-BR" dirty="0" smtClean="0">
                <a:solidFill>
                  <a:schemeClr val="tx2"/>
                </a:solidFill>
              </a:rPr>
              <a:t>ikipédia).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1089232" cy="57606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VAMOS FAZER UMA PETECA DE JORNAL E SACOLA PLÁSTICA!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35360" y="1196753"/>
            <a:ext cx="7200800" cy="374441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VOCÊ PRECISARÁ DA AJUDA DE UM DE SEUS FAMILIARES.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MATERIAIS: SACOLA PLÁSTICA, JORNAIS E TESOURA SEM PONTA.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SIGA O PASSO A PASSO NO VÍDEO, ACESSANDO O LINK AO LADO. </a:t>
            </a:r>
            <a:endParaRPr lang="pt-B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829956" y="1484784"/>
            <a:ext cx="3816424" cy="31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FAZER SUA PETECA.</a:t>
            </a:r>
          </a:p>
          <a:p>
            <a:pPr algn="ctr"/>
            <a:r>
              <a:rPr lang="pt-BR" dirty="0">
                <a:hlinkClick r:id="rId2"/>
              </a:rPr>
              <a:t>https://www.youtube.com/watch?v=9yZfgBAxF5c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789040"/>
            <a:ext cx="2232248" cy="25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148" y="260648"/>
            <a:ext cx="6625952" cy="10826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OU VOCÊ PODERÁ AINDA, SEGUIR ESTE OUTRO PASSO A PASSO.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1384" y="1628800"/>
            <a:ext cx="4752528" cy="367662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  <a:latin typeface="+mj-lt"/>
              </a:rPr>
              <a:t>NESTE MODELO, VOCÊ UTILIZARÁ APENAS FOLHAS DE JORNAL, BARBANTE E TESOURA SEM PONTA. 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omo fazer uma peteca passo a passo - Artesanato Passo a Passo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1451"/>
            <a:ext cx="46085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31504" y="6525344"/>
            <a:ext cx="6912768" cy="237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+mj-lt"/>
              </a:rPr>
              <a:t>Imagem disponível em:</a:t>
            </a:r>
            <a:r>
              <a:rPr lang="pt-BR" sz="1200" dirty="0">
                <a:hlinkClick r:id="rId3"/>
              </a:rPr>
              <a:t> https://br.pinterest.com/pin/397794579586421683/</a:t>
            </a:r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  <p:sp>
        <p:nvSpPr>
          <p:cNvPr id="5" name="Texto explicativo em elipse 4"/>
          <p:cNvSpPr/>
          <p:nvPr/>
        </p:nvSpPr>
        <p:spPr>
          <a:xfrm>
            <a:off x="1415480" y="3789040"/>
            <a:ext cx="2736304" cy="165618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ESTE MODELO É BEM FÁCIL DE FAZER!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0"/>
            <a:ext cx="10873208" cy="61560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COM A PETECA EM MÃOS, É HORA DA BRINCADEIRA.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7722" y="581816"/>
            <a:ext cx="11809312" cy="284718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VOCÊ PRECISARÁ DE ALGUÉM DE SUA FAMÍLIA PARA BRINCAR COM VOCÊ.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NO COMEÇO DO JOGO, OS JOGADORES FICAM DE FRENTE UM PARA O OUTRO.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UM JOGADOR SORTEADO INICIA IMPULSIONANDO A PETECA PARA O ALTO, NUMA MANOBRA SEMELHANTE AO SAQUE USADO NO VÔLEI.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O JOGADOR SEGURA A PETECA COM UMA DAS MÃOS E COM A OUTRA DÁ UM TAPA, DE BAIXO PARA CIMA.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OS JOGADORES PRECISAM MANTER A PETECA NO AR DANDO-LHE TAPAS, PARA IMPEDI-LA DE CAIR NO CHÃO.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QUEM DEIXAR A PETECA CAIR PERDE 1 (UM) PONTO.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1343472" y="3068960"/>
            <a:ext cx="8136904" cy="307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chemeClr val="tx2"/>
                </a:solidFill>
                <a:latin typeface="+mj-lt"/>
              </a:rPr>
              <a:t>BRINCANDO COM OS NÚMEROS NAS ORDENS CRESCENTE E DECRESCENTE.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DETERMINAR O NÚMERO CORRESPONDENTE A PARTIDA. EXEMPLO: 30.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PRIMEIRA RODADA: CADA JOGADOR AO DAR O TAPA NA PETECA, DEVERÁ FALAR, EM VOZ ALTA, OS NÚMEROS NA ORDEM CRESCENTE ATÉ 30. EXEMPLO: (1, 2, 3, 4, 5, 6, 7, 8, 9, 10, 11, 12...).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SEGUNDA RODADA: CADA JOGADOR AO DAR O TAPA NA PETECA, DEVERÁ FALAR, EM VOZ ALTA, OS NÚMEROS NA ORDEM DECRESCENTE. EXEMPLO: (30, 29, 28, 27, 26, 25, 24, 23, 22, 21, 20, 19...)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PODENDO AUMENTAR OS NÚMEROS EM CADA PARTIDA. </a:t>
            </a:r>
            <a:endParaRPr lang="pt-BR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 rot="16200000">
            <a:off x="-3297324" y="3297324"/>
            <a:ext cx="6858000" cy="263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Regras básicas da brincadeira, com base no disponível em: </a:t>
            </a:r>
            <a:r>
              <a:rPr lang="pt-BR" sz="900" dirty="0">
                <a:hlinkClick r:id="rId2"/>
              </a:rPr>
              <a:t>https://www.fazfacil.com.br/lazer/como-jogar-peteca-um-jogo-de-origem-brasileira</a:t>
            </a:r>
            <a:endParaRPr lang="pt-BR" sz="900" dirty="0"/>
          </a:p>
        </p:txBody>
      </p:sp>
      <p:sp>
        <p:nvSpPr>
          <p:cNvPr id="8" name="Rolagem Vertical 7"/>
          <p:cNvSpPr/>
          <p:nvPr/>
        </p:nvSpPr>
        <p:spPr>
          <a:xfrm>
            <a:off x="9192345" y="3212976"/>
            <a:ext cx="2999656" cy="3564525"/>
          </a:xfrm>
          <a:prstGeom prst="verticalScroll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j-lt"/>
              </a:rPr>
              <a:t>ORDEM CRESCENTE: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NÚMEROS NA ORDEM DO MENOR PARA O MAIOR.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+mj-lt"/>
              </a:rPr>
              <a:t>ORDEM DECRESCENTE: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NÚMEROS NA ORDEM DO MAIOR PARA O MENOR. </a:t>
            </a:r>
          </a:p>
        </p:txBody>
      </p:sp>
    </p:spTree>
    <p:extLst>
      <p:ext uri="{BB962C8B-B14F-4D97-AF65-F5344CB8AC3E}">
        <p14:creationId xmlns:p14="http://schemas.microsoft.com/office/powerpoint/2010/main" val="31684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9829800" cy="5040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JOGO DAS ROLETAS (COMPONDO NÚMEROS).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11089232" cy="3474720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MATERIAL: 2 (DUAS) FOLHAS DE PAPEL, LÁPIS DE ESCREVER, TESOURA SEM PONTA E RÉGUA.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FAÇA UM CÍRCULO GRANDE EM CADA FOLHA. PEÇA A AJUDA DE SEU FAMILIAR. VOCÊS PODERÃO UTILIZAR O FUNDO DE UMA LATA OU UM PRATO, COMO MOLDE PARA TRAÇAR O CÍRCULO.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COM A RÉGUA DIVIDA O CÍRCULO EM 8 (OITO) PARTES IGUAIS. FAÇA ISTO NAS DUAS FOLHAS. SIGA O MODELO ABAIXO: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</a:rPr>
              <a:t>RECORDE OS DOIS CÍRCULOS.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9416" y="116632"/>
            <a:ext cx="9829800" cy="471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  <a:endParaRPr lang="pt-BR" dirty="0"/>
          </a:p>
        </p:txBody>
      </p:sp>
      <p:pic>
        <p:nvPicPr>
          <p:cNvPr id="1026" name="Picture 2" descr="um Pizzaiolo consegue fazer uma pizza de 40cm de diâmetr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503072"/>
            <a:ext cx="4032448" cy="33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1631504" y="4142013"/>
            <a:ext cx="3168352" cy="120293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VOCÊ PODERÁ AINDA, COLORIR CADA PARTE DE UMA COR DIFERENTE.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809312" cy="827112"/>
          </a:xfrm>
        </p:spPr>
        <p:txBody>
          <a:bodyPr>
            <a:normAutofit fontScale="9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FAÇA OS NÚMEROS NAS PARTES DOS CÍRCULOS, SEGUINDO OS MODELOS ABAIXO: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66" y="758564"/>
            <a:ext cx="3283709" cy="32240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77" y="720680"/>
            <a:ext cx="3191511" cy="319151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1303" y="3917506"/>
            <a:ext cx="11629353" cy="827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chemeClr val="tx2"/>
                </a:solidFill>
              </a:rPr>
              <a:t>COLOQUE UM LÁPIS NO CENTRO DE CADA CÍRCULO.</a:t>
            </a:r>
            <a:r>
              <a:rPr lang="pt-BR" sz="2300" dirty="0">
                <a:solidFill>
                  <a:schemeClr val="tx2"/>
                </a:solidFill>
              </a:rPr>
              <a:t> </a:t>
            </a:r>
            <a:r>
              <a:rPr lang="pt-BR" sz="2300" dirty="0" smtClean="0">
                <a:solidFill>
                  <a:schemeClr val="tx2"/>
                </a:solidFill>
              </a:rPr>
              <a:t>AO GIRAR O LÁPIS, QUANDO ELE PARAR, SUA PONTA INDICARÁ UM NÚMERO. VEJA O EXEMPLO:</a:t>
            </a:r>
            <a:endParaRPr lang="pt-BR" sz="2300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52" y="4721318"/>
            <a:ext cx="2145616" cy="2106605"/>
          </a:xfrm>
          <a:prstGeom prst="rect">
            <a:avLst/>
          </a:prstGeom>
        </p:spPr>
      </p:pic>
      <p:pic>
        <p:nvPicPr>
          <p:cNvPr id="11" name="Picture 2" descr="Lápis, Caneta, Escrever, Educ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0855">
            <a:off x="6263601" y="5384000"/>
            <a:ext cx="558447" cy="8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442398" y="5508984"/>
            <a:ext cx="1170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Nº 4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709097"/>
            <a:ext cx="2133485" cy="2133485"/>
          </a:xfrm>
          <a:prstGeom prst="rect">
            <a:avLst/>
          </a:prstGeom>
        </p:spPr>
      </p:pic>
      <p:pic>
        <p:nvPicPr>
          <p:cNvPr id="14" name="Picture 2" descr="Lápis, Caneta, Escrever, Educ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07">
            <a:off x="2511162" y="5416896"/>
            <a:ext cx="558447" cy="8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715029" y="5439657"/>
            <a:ext cx="1455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Nº 50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8832304" y="4869160"/>
            <a:ext cx="3168352" cy="195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2"/>
                </a:solidFill>
              </a:rPr>
              <a:t>5</a:t>
            </a:r>
            <a:r>
              <a:rPr lang="pt-BR" sz="4000" dirty="0" smtClean="0">
                <a:solidFill>
                  <a:schemeClr val="tx2"/>
                </a:solidFill>
              </a:rPr>
              <a:t>0 + 4 = 54</a:t>
            </a:r>
            <a:endParaRPr lang="pt-B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47158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AGORA, VAMOS BRINCAR</a:t>
            </a:r>
            <a:r>
              <a:rPr lang="pt-BR" dirty="0" smtClean="0">
                <a:solidFill>
                  <a:schemeClr val="tx2"/>
                </a:solidFill>
              </a:rPr>
              <a:t>!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3352" y="764704"/>
            <a:ext cx="11521280" cy="609329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NÚMEROS DE PARTICIPANTES: </a:t>
            </a:r>
            <a:r>
              <a:rPr lang="pt-BR" dirty="0" smtClean="0">
                <a:solidFill>
                  <a:schemeClr val="tx2"/>
                </a:solidFill>
              </a:rPr>
              <a:t>DUPLA.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REGRAS DO JOGO: </a:t>
            </a:r>
            <a:r>
              <a:rPr lang="pt-BR" dirty="0" smtClean="0">
                <a:solidFill>
                  <a:schemeClr val="tx2"/>
                </a:solidFill>
              </a:rPr>
              <a:t>EM CADA RODADA, CADA PARTICIPANTE GIRA O LÁPIS, NAS DUAS ROLETAS E FAZ A COMPOSIÇÃO DA DEZENA EXATA COM AS UNIDADES. COMO NO EXEMPLO APRESENTADO NA PÁGINA ANTERIOR: 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pt-BR" dirty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QUEM OBTIVER O NÚMERO MAIOR, MARCA 1 (UM) PONTO.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2"/>
                </a:solidFill>
              </a:rPr>
              <a:t>         O VENCEDOR DA PARTIDA, SERÁ QUEM CONSEGUIR 10 (DEZ) PONTOS PRIMEIRO. </a:t>
            </a:r>
          </a:p>
          <a:p>
            <a:endParaRPr lang="pt-BR" dirty="0" smtClean="0">
              <a:solidFill>
                <a:schemeClr val="tx2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4583832" y="2204864"/>
            <a:ext cx="3168352" cy="195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2"/>
                </a:solidFill>
              </a:rPr>
              <a:t>50 + 4 = 54</a:t>
            </a:r>
            <a:endParaRPr lang="pt-B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547" y="590003"/>
            <a:ext cx="9829800" cy="544589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BRINCADEIRA: CARACOL DOS NÚMEROS PARES E ÍMPARES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360" y="1340768"/>
            <a:ext cx="7023936" cy="4968551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NÚMERO DE PARTICIPANTES: DUPLA OU QUANTAS CRIANÇAS QUISEREM BRINCAR.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MATERIAL: GIZ OU CARVÃO PARA DESENHAR NO CHÃO. UMA PEDRINHA PARA LANÇAR.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APÓS DESENHAR A FIGURA NO CHÃO (CONFORME MODELO AO LADO), OS JOGADORES DETERMINAM UMA ORDEM ENTRE ELES PARA INICIAR. </a:t>
            </a:r>
            <a:endParaRPr lang="pt-BR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PRIMEIRA RODADA. NÚMEROS PARES: A PEDRINHA SOMENTE PODERÁ SER LANÇADA NOS NÚMEROS PARES </a:t>
            </a:r>
            <a:r>
              <a:rPr lang="pt-BR" dirty="0">
                <a:solidFill>
                  <a:schemeClr val="tx2"/>
                </a:solidFill>
              </a:rPr>
              <a:t>(0-2-4-6-8-10-12-14-16...).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O OBJETIVO É PERCORRER TODO O CARACOL, SALTANDO EM TODAS AS CASINHAS COM NÚMEROS PARES.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983432" y="116632"/>
            <a:ext cx="9829800" cy="5355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30" y="1165123"/>
            <a:ext cx="4875511" cy="36036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5400000">
            <a:off x="9638409" y="3558999"/>
            <a:ext cx="4824536" cy="1000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Imagem disponível em: </a:t>
            </a:r>
            <a:r>
              <a:rPr lang="pt-BR" sz="900" dirty="0">
                <a:hlinkClick r:id="rId3"/>
              </a:rPr>
              <a:t>https://novaescola.org.br/conteudo/1282/riscar-e-aprender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820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-8092" y="6655638"/>
            <a:ext cx="5252111" cy="20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latin typeface="+mj-lt"/>
              </a:rPr>
              <a:t>Imagem disponível em:  </a:t>
            </a:r>
            <a:r>
              <a:rPr lang="pt-BR" sz="900" dirty="0">
                <a:hlinkClick r:id="rId2"/>
              </a:rPr>
              <a:t>https://www.nirvanamed.pt/2017/06/27/professor-esta-a-cuidar-da-sua-voz/</a:t>
            </a:r>
            <a:endParaRPr lang="pt-BR" sz="900" dirty="0" smtClean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6632"/>
            <a:ext cx="10297144" cy="49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/>
          <p:cNvSpPr txBox="1">
            <a:spLocks noGrp="1"/>
          </p:cNvSpPr>
          <p:nvPr>
            <p:ph type="title"/>
          </p:nvPr>
        </p:nvSpPr>
        <p:spPr>
          <a:xfrm>
            <a:off x="141699" y="692696"/>
            <a:ext cx="11737304" cy="97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QUANDO CHEGA AO “CÉU”, O JOGADOR DESCANSA E RETORNA DA MESMA MANEIRA, SALTANDO NAS CASAS DE NÚMEROS PARES, ATÉ VOLTAR AO INÍCIO, AGACHA, APANHA A PEDRINHA E PULA PARA FORA DO CARACOL.</a:t>
            </a:r>
          </a:p>
        </p:txBody>
      </p:sp>
      <p:sp>
        <p:nvSpPr>
          <p:cNvPr id="6" name="Espaço Reservado para Texto 3"/>
          <p:cNvSpPr txBox="1">
            <a:spLocks noGrp="1"/>
          </p:cNvSpPr>
          <p:nvPr>
            <p:ph sz="half" idx="1"/>
          </p:nvPr>
        </p:nvSpPr>
        <p:spPr>
          <a:xfrm>
            <a:off x="119337" y="1825625"/>
            <a:ext cx="9073008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SEGUNDA RODADA: O MESMO PROCEDIMENTO DA PRIMEIRA RODADA, SÓ QUE AGORA, SALTANDO APENAS NOS NÚMEROS ÍMPARES </a:t>
            </a:r>
            <a:r>
              <a:rPr lang="pt-BR" sz="2400" dirty="0">
                <a:solidFill>
                  <a:schemeClr val="tx2"/>
                </a:solidFill>
              </a:rPr>
              <a:t>(</a:t>
            </a:r>
            <a:r>
              <a:rPr lang="pt-BR" sz="2400" dirty="0" smtClean="0">
                <a:solidFill>
                  <a:schemeClr val="tx2"/>
                </a:solidFill>
              </a:rPr>
              <a:t>1-3-5-7-9-11-13-15...)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NÃO VALE JOGAR A PEDRINHA NA RISCA, OU PARA FORA DO DIAGRAMA, SE ISSO ACONTECER, PERDE A VEZ.</a:t>
            </a:r>
          </a:p>
        </p:txBody>
      </p:sp>
      <p:sp>
        <p:nvSpPr>
          <p:cNvPr id="7" name="Rolagem Vertical 6"/>
          <p:cNvSpPr/>
          <p:nvPr/>
        </p:nvSpPr>
        <p:spPr>
          <a:xfrm>
            <a:off x="9192345" y="1825626"/>
            <a:ext cx="2999656" cy="4951876"/>
          </a:xfrm>
          <a:prstGeom prst="verticalScroll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+mj-lt"/>
              </a:rPr>
              <a:t>OS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NÚMEROS PARES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TERMINAM COM OS ALGARISMOS: 0, 2, 4, 6 OU 8.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  <a:latin typeface="+mj-lt"/>
              </a:rPr>
              <a:t>JÁ OS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NÚMEROS ÍMPARES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TERMINAM COM OS ALGARISMOS: 1, 3, 5, 7 OU 9.</a:t>
            </a:r>
          </a:p>
        </p:txBody>
      </p:sp>
      <p:pic>
        <p:nvPicPr>
          <p:cNvPr id="8" name="Picture 4" descr="Balão, Vetor, Desenho, Brincad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149080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rso, Coração, Amor, Teddy, Brinqu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92896"/>
            <a:ext cx="3325738" cy="4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5735960" y="404664"/>
            <a:ext cx="4896544" cy="266429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ESPERO QUE TENHA SE DIVERTIDO MUITO, ALÉM DE TER APRENDIDO MUITAS COISAS.</a:t>
            </a:r>
          </a:p>
          <a:p>
            <a:pPr algn="ctr"/>
            <a:r>
              <a:rPr 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TCHAU!</a:t>
            </a:r>
            <a:endParaRPr lang="pt-BR" sz="24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-8091" y="6655638"/>
            <a:ext cx="2503692" cy="20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latin typeface="+mj-lt"/>
              </a:rPr>
              <a:t>Imagens disponíveis em:  </a:t>
            </a:r>
            <a:r>
              <a:rPr lang="pt-BR" sz="900" dirty="0"/>
              <a:t>https://</a:t>
            </a:r>
            <a:r>
              <a:rPr lang="pt-BR" sz="900" dirty="0" smtClean="0"/>
              <a:t>pixabay.com/</a:t>
            </a:r>
            <a:endParaRPr lang="pt-BR" sz="900" dirty="0" smtClean="0">
              <a:latin typeface="+mj-lt"/>
            </a:endParaRPr>
          </a:p>
        </p:txBody>
      </p:sp>
      <p:pic>
        <p:nvPicPr>
          <p:cNvPr id="6" name="Picture 4" descr="Balão, Vetor, Desenho, Brin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7" y="404664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lão, Vetor, Desenho, Brin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330">
            <a:off x="2786442" y="1178238"/>
            <a:ext cx="915218" cy="17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790828"/>
            <a:ext cx="8424936" cy="367240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VAMOS BRINCAR COM DOBRADURA! </a:t>
            </a:r>
            <a: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DOBRADURA EM FORMATO DE CAMISA.</a:t>
            </a:r>
            <a:b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</a:rPr>
              <a:t>MATERIAL:</a:t>
            </a:r>
            <a:r>
              <a:rPr lang="pt-BR" dirty="0" smtClean="0">
                <a:solidFill>
                  <a:schemeClr val="tx2"/>
                </a:solidFill>
              </a:rPr>
              <a:t> FOLHAS DE PAPEL, COLA E LÁPIS PARA COLORIR.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1384" y="243971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endParaRPr lang="pt-BR" sz="32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6622" y="3646892"/>
            <a:ext cx="3363674" cy="23743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ASSISTIR O VÍDEO. ORIGAMI: CAMISA.</a:t>
            </a:r>
          </a:p>
          <a:p>
            <a:pPr algn="ctr"/>
            <a:r>
              <a:rPr lang="pt-BR" dirty="0">
                <a:hlinkClick r:id="rId2"/>
              </a:rPr>
              <a:t>https://www.youtube.com/watch?v=ilhMr6pBq_U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04" y="3645024"/>
            <a:ext cx="3274676" cy="2376264"/>
          </a:xfrm>
          <a:prstGeom prst="rect">
            <a:avLst/>
          </a:prstGeom>
        </p:spPr>
      </p:pic>
      <p:sp>
        <p:nvSpPr>
          <p:cNvPr id="7" name="Texto explicativo em elipse 6"/>
          <p:cNvSpPr/>
          <p:nvPr/>
        </p:nvSpPr>
        <p:spPr>
          <a:xfrm>
            <a:off x="8760296" y="790828"/>
            <a:ext cx="324036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+mj-lt"/>
              </a:rPr>
              <a:t>ORIGAMI É A ARTE DA DOBRADURA DE PAPEL. A PALAVRA É ORIUNDA DO JAPONÊS ORI, QUE SIGNIFICA DOBRAR, E KAMI, QUE SIGNIFICA PAPEL.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79646"/>
            <a:ext cx="11377264" cy="1161122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COMO BRINCAR:</a:t>
            </a:r>
            <a:r>
              <a:rPr lang="pt-BR" dirty="0" smtClean="0">
                <a:solidFill>
                  <a:schemeClr val="tx2"/>
                </a:solidFill>
              </a:rPr>
              <a:t> VOCÊ DEVERÁ DOBRAR O PAPEL, SEGUINDO O PASSO A PASSO, PARA FORMAR UMA PEQUENA CAMISA.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" name="Picture 2" descr="https://www.perfeita.net/wp-content/uploads/2017/07/camisa-origami-passo-a-pa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4" y="1340768"/>
            <a:ext cx="5040560" cy="49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23592" y="6525344"/>
            <a:ext cx="6876764" cy="171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+mj-lt"/>
              </a:rPr>
              <a:t>Imagem disponível em: </a:t>
            </a:r>
            <a:r>
              <a:rPr lang="pt-BR" sz="1200" dirty="0">
                <a:hlinkClick r:id="rId3"/>
              </a:rPr>
              <a:t>https://www.perfeita.net/como-fazer-camisa-em-origami/</a:t>
            </a:r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11377264" cy="3312368"/>
          </a:xfrm>
        </p:spPr>
        <p:txBody>
          <a:bodyPr>
            <a:normAutofit/>
          </a:bodyPr>
          <a:lstStyle/>
          <a:p>
            <a:pPr algn="just" fontAlgn="base"/>
            <a:r>
              <a:rPr lang="pt-BR" sz="2800" dirty="0" smtClean="0">
                <a:solidFill>
                  <a:schemeClr val="tx2"/>
                </a:solidFill>
              </a:rPr>
              <a:t>APÓS TERMINAR A DOBRADURA, ELA DEVERÁ SER COLADA EM UMA FOLHA DE PAPEL OU EM SEU CADERNO. APÓS COLAR, CONSTRUA A IMAGEM DE UM PERSONAGEM DA SUA ESCOLHA, UTILIZANDO A DOBRADURA E DESENHOS PARA A COMPOSIÇÃO DE PARTES DO CORPO DESTE PERSONAGEM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Texto explicativo retangular 2"/>
          <p:cNvSpPr/>
          <p:nvPr/>
        </p:nvSpPr>
        <p:spPr>
          <a:xfrm>
            <a:off x="1703512" y="3140968"/>
            <a:ext cx="3672408" cy="208823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CAPRICHE NO DESENHO!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9376" y="620688"/>
            <a:ext cx="113772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+mj-lt"/>
              </a:rPr>
              <a:t>FINALIZADA A CONSTRUÇÃO DO PERSONAGEM, É HORA DA DESCRIÇÃO, QUE DEVERÁ SER FEITA NA MESMA FOLHA QUE VOCÊ COLOU A DOBRADURA DE CAMISA E DESENHOU O PERSONAGEM. 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+mj-lt"/>
              </a:rPr>
              <a:t>PARA ISSO, VOCÊ DEVERÁ ESCOLHER UMA LETRA DO ALFABETO DE SUA PREFERÊNCIA E ESCREVER TODA  A DESCRIÇÃO, UTILIZANDO SOMENTE PALAVRAS INICIADAS COM A LETRA ESCOLHIDA. 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+mj-lt"/>
              </a:rPr>
              <a:t>POR EXEMPLO, LETRA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J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J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OÃO,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J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OVEM,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J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ORNALISTA,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J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APONÊS... 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+mj-lt"/>
              </a:rPr>
              <a:t>ESTA ATIVIDADE, ALÉM DE SER MUITO DIVERTIDA, IRÁ ESTIMULAR SUA CRIATIVIDADE.</a:t>
            </a:r>
          </a:p>
          <a:p>
            <a:endParaRPr lang="pt-BR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+mj-lt"/>
              </a:rPr>
              <a:t>VOCÊ IRÁ ADORAR O RESULTADO FINAL!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847528" y="6597351"/>
            <a:ext cx="7596844" cy="244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+mj-lt"/>
              </a:rPr>
              <a:t>Atividade com base na disponível em: </a:t>
            </a:r>
            <a:r>
              <a:rPr lang="pt-BR" sz="1200" u="sng" dirty="0">
                <a:hlinkClick r:id="rId2"/>
              </a:rPr>
              <a:t>https://novaescola.org.br/conteudo/5318/brincadeiras-para-alfabetizar</a:t>
            </a:r>
            <a:endParaRPr lang="pt-BR" sz="1200" dirty="0"/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23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3292" y="587647"/>
            <a:ext cx="11132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VAMOS BRINCAR DE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STOP</a:t>
            </a:r>
            <a:r>
              <a:rPr lang="pt-BR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PARTICIPANTES: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 NO MÍNIMO 2 (DOIS) PARTICIPANTES. </a:t>
            </a:r>
          </a:p>
          <a:p>
            <a:pPr algn="just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MATERIAL: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 FOLHAS DE PAPEL, LÁPIS DE ESCREVER E RÉGUA. </a:t>
            </a:r>
          </a:p>
          <a:p>
            <a:pPr algn="just"/>
            <a:endParaRPr lang="pt-BR" sz="2400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TABELA PARA A BRINCADEIRA: 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DIVIDA A FOLHA DE PAPEL EM 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6 (SEIS)</a:t>
            </a:r>
            <a:r>
              <a:rPr lang="pt-BR" sz="2400" dirty="0" smtClean="0">
                <a:solidFill>
                  <a:schemeClr val="tx2"/>
                </a:solidFill>
                <a:latin typeface="+mj-lt"/>
              </a:rPr>
              <a:t> COLUNAS, NA POSIÇÃO VERTICAL, COM OS SEGUINTES CAMPOS: LETRA, NOME PRÓPRIO, FRUTA, COR, ANIMAL, TOTAL DE PONTOS. (OS CAMPOS PODEM SER MODIFICADOS, DE ACORDO COM OS TEMAS QUE MAIS INTERESSAREM À DUPLA). VEJA O EXEMPLO NA PRÓXIMA PÁGINA. </a:t>
            </a:r>
            <a:endParaRPr lang="pt-BR" sz="2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3292" y="2872"/>
            <a:ext cx="2702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  <a:endParaRPr lang="pt-BR" sz="3200" dirty="0"/>
          </a:p>
        </p:txBody>
      </p:sp>
      <p:sp>
        <p:nvSpPr>
          <p:cNvPr id="4" name="Fluxograma: Armazenamento de acesso sequencial 3"/>
          <p:cNvSpPr/>
          <p:nvPr/>
        </p:nvSpPr>
        <p:spPr>
          <a:xfrm>
            <a:off x="7392144" y="4581128"/>
            <a:ext cx="2088232" cy="1728192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VOCÊ JÁ BRINCOU DE </a:t>
            </a:r>
            <a:r>
              <a:rPr lang="pt-BR" b="1" dirty="0" smtClean="0">
                <a:solidFill>
                  <a:schemeClr val="tx2"/>
                </a:solidFill>
              </a:rPr>
              <a:t>STOP</a:t>
            </a:r>
            <a:r>
              <a:rPr lang="pt-BR" dirty="0" smtClean="0">
                <a:solidFill>
                  <a:schemeClr val="tx2"/>
                </a:solidFill>
              </a:rPr>
              <a:t>?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63292" y="476672"/>
            <a:ext cx="283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O EXEMPLO: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38337"/>
            <a:ext cx="6654204" cy="504056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8501732" y="260648"/>
            <a:ext cx="3498924" cy="417646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+mj-lt"/>
              </a:rPr>
              <a:t>ESTA BRINCADEIRA É MUITO CONHECIDA PELAS CRIANÇAS, POR TODO OS CANTOS DO BRASIL. TODOS GOSTAM MUITO E NÃO QUEREM PARAR DE BRINCAR. MUITOS ALUNOS (QUANDO POSSÍVEL) UTILIZAM ATÉ DICIONÁRIOS NA BUSCA DAS PALAVRAS.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9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967</TotalTime>
  <Words>1732</Words>
  <Application>Microsoft Office PowerPoint</Application>
  <PresentationFormat>Widescreen</PresentationFormat>
  <Paragraphs>179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Amigos das crianças 16X9</vt:lpstr>
      <vt:lpstr>Ensino Fundamental I 2º ano Língua Portuguesa</vt:lpstr>
      <vt:lpstr>Apresentação do PowerPoint</vt:lpstr>
      <vt:lpstr>Apresentação do PowerPoint</vt:lpstr>
      <vt:lpstr>VAMOS BRINCAR COM DOBRADURA!  DOBRADURA EM FORMATO DE CAMISA.  MATERIAL: FOLHAS DE PAPEL, COLA E LÁPIS PARA COLORIR.   </vt:lpstr>
      <vt:lpstr>COMO BRINCAR: VOCÊ DEVERÁ DOBRAR O PAPEL, SEGUINDO O PASSO A PASSO, PARA FORMAR UMA PEQUENA CAMISA. </vt:lpstr>
      <vt:lpstr>APÓS TERMINAR A DOBRADURA, ELA DEVERÁ SER COLADA EM UMA FOLHA DE PAPEL OU EM SEU CADERNO. APÓS COLAR, CONSTRUA A IMAGEM DE UM PERSONAGEM DA SUA ESCOLHA, UTILIZANDO A DOBRADURA E DESENHOS PARA A COMPOSIÇÃO DE PARTES DO CORPO DESTE PERSONAGEM.   </vt:lpstr>
      <vt:lpstr>Apresentação do PowerPoint</vt:lpstr>
      <vt:lpstr>Apresentação do PowerPoint</vt:lpstr>
      <vt:lpstr>Apresentação do PowerPoint</vt:lpstr>
      <vt:lpstr>COMO BRINCAR:  SORTEADA UMA LETRA DO ALFABETO, A DUPLA (VOCÊ E UM DE SEUS FAMILIARES) DEVEM COMPLETAR AS COLUNAS DA TABELA ESCREVENDO NOMES QUE SE INICIEM COM A LETRA SORTEADA. POR EXEMPLO, LETRA B: BIANCA, BANANA, BRANCA, BALEIA…  O PARTICIPANTE QUE TERMINAR PRIMEIRO DE COMPLETAR AS COLUNAS DEVE GRITAR STOP (PARE) E O OUTRO NÃO PODERÁ MAIS ESCREVER NA TABELA. É FEITA A CONFERÊNCIA DAS ESCRITAS, E PARA CADA ESCRITA CORRETA SE ATRIBUEM PONTOS (ESCRITAS REPETIDAS 1 PONTO, E AS DEMAIS 2 PONTOS), REGISTRAR A PONTUAÇÃO NA COLUNA TOTAL DE PONTOS. VENCE QUEM, AO FINAL DE UMA RODADA PREVIAMENTE COMBINADA, MARCAR MAIS PONTOS.                 </vt:lpstr>
      <vt:lpstr>ATIVIDADE 3  </vt:lpstr>
      <vt:lpstr>Apresentação do PowerPoint</vt:lpstr>
      <vt:lpstr>VOCÊ JÁ OUVIU UMA PARLENDA? SABE O QUE É?</vt:lpstr>
      <vt:lpstr>Apresentação do PowerPoint</vt:lpstr>
      <vt:lpstr>    LEIA A PARLENDA ABAIXO E RESPONDA ORALMENTE QUAIS PALAVRAS RIMAM. ESCREVA A PARLENDA EM UMA FOLHA DE PAPEL, COM UM ESPAÇO MAIOR ENTRE AS PALAVRAS. PARLENDA: </vt:lpstr>
      <vt:lpstr>BRINCADEIRA: CAÇA AO TESOURO DE PALAVRAS.</vt:lpstr>
      <vt:lpstr>Ensino Fundamental I 2º ano Matemática</vt:lpstr>
      <vt:lpstr>ATIVIDADE 1</vt:lpstr>
      <vt:lpstr>AGORA, SIGA O PASSO A PASSO DA BRINCADEIRA:</vt:lpstr>
      <vt:lpstr>2. DEPOIS DO DESENHO FEITO COMECE A JOGAR NO DOMINGO.</vt:lpstr>
      <vt:lpstr>5. QUANDO A JOGADA CHEGAR NO SÁBADO, FAÇA O CAMINHO DA VOLTA ATÉ O DOMINGO.</vt:lpstr>
      <vt:lpstr>ATIVIDADE 2</vt:lpstr>
      <vt:lpstr>VAMOS FAZER UMA PETECA DE JORNAL E SACOLA PLÁSTICA!</vt:lpstr>
      <vt:lpstr>OU VOCÊ PODERÁ AINDA, SEGUIR ESTE OUTRO PASSO A PASSO.</vt:lpstr>
      <vt:lpstr>COM A PETECA EM MÃOS, É HORA DA BRINCADEIRA.</vt:lpstr>
      <vt:lpstr>JOGO DAS ROLETAS (COMPONDO NÚMEROS).</vt:lpstr>
      <vt:lpstr>FAÇA OS NÚMEROS NAS PARTES DOS CÍRCULOS, SEGUINDO OS MODELOS ABAIXO:</vt:lpstr>
      <vt:lpstr>AGORA, VAMOS BRINCAR!</vt:lpstr>
      <vt:lpstr>BRINCADEIRA: CARACOL DOS NÚMEROS PARES E ÍMPARES</vt:lpstr>
      <vt:lpstr>QUANDO CHEGA AO “CÉU”, O JOGADOR DESCANSA E RETORNA DA MESMA MANEIRA, SALTANDO NAS CASAS DE NÚMEROS PARES, ATÉ VOLTAR AO INÍCIO, AGACHA, APANHA A PEDRINHA E PULA PARA FORA DO CARACOL.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keywords/>
  <cp:lastModifiedBy>smec01</cp:lastModifiedBy>
  <cp:revision>103</cp:revision>
  <dcterms:created xsi:type="dcterms:W3CDTF">2020-06-25T14:13:18Z</dcterms:created>
  <dcterms:modified xsi:type="dcterms:W3CDTF">2020-07-09T16:17:01Z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