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63" r:id="rId4"/>
    <p:sldId id="283" r:id="rId5"/>
    <p:sldId id="268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64" r:id="rId14"/>
    <p:sldId id="276" r:id="rId15"/>
    <p:sldId id="265" r:id="rId16"/>
    <p:sldId id="261" r:id="rId17"/>
    <p:sldId id="277" r:id="rId18"/>
    <p:sldId id="278" r:id="rId19"/>
    <p:sldId id="279" r:id="rId20"/>
    <p:sldId id="280" r:id="rId21"/>
    <p:sldId id="282" r:id="rId22"/>
    <p:sldId id="284" r:id="rId23"/>
    <p:sldId id="285" r:id="rId24"/>
    <p:sldId id="286" r:id="rId25"/>
    <p:sldId id="281" r:id="rId2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1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4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68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1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5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5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4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9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pPr rtl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ON3hsofuZd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renderebrincar.com/2017/08/parlendas-e-trava-linguas-parlendas-e-brincar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559220478720117125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r.pinterest.com/" TargetMode="Externa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pt/images/search/brincadeiras/?colors=transparent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aquimnabuco.edu.br/noticias/5-brincadeiras-folcloricas-que-marcaram-geracoes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aquimnabuco.edu.br/noticias/5-brincadeiras-folcloricas-que-marcaram-geracoes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7668395632497127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kE00qoOTlok&amp;feature=related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r.pinterest.com/pin/514747432403958180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r.pinterest.com/pin/514747432403958180/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br.pinteres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7883" y="1543806"/>
            <a:ext cx="72172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pt-BR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endParaRPr lang="pt-BR" sz="4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</a:t>
            </a: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Portuguesa</a:t>
            </a:r>
            <a:endParaRPr lang="pt-BR" sz="3600" dirty="0"/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0" y="373033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517883" y="4507498"/>
            <a:ext cx="7560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Secretaria </a:t>
            </a:r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6266903" y="3034718"/>
            <a:ext cx="4984123" cy="3095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PARA OUVIR O TRAVA-LÍNGUAS “SAPO DENTRO DO SACO”:</a:t>
            </a:r>
          </a:p>
          <a:p>
            <a:pPr algn="ctr"/>
            <a:r>
              <a:rPr lang="pt-BR" sz="2400" dirty="0">
                <a:hlinkClick r:id="rId2"/>
              </a:rPr>
              <a:t>https://www.youtube.com/watch?v=ON3hsofuZdY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74" y="514686"/>
            <a:ext cx="4532801" cy="2352607"/>
          </a:xfrm>
          <a:prstGeom prst="rect">
            <a:avLst/>
          </a:prstGeom>
        </p:spPr>
      </p:pic>
      <p:sp>
        <p:nvSpPr>
          <p:cNvPr id="5" name="Fluxograma: Armazenamento de Acesso Sequencial 4"/>
          <p:cNvSpPr/>
          <p:nvPr/>
        </p:nvSpPr>
        <p:spPr>
          <a:xfrm>
            <a:off x="231819" y="1441965"/>
            <a:ext cx="3966694" cy="2983671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OS </a:t>
            </a:r>
            <a:r>
              <a:rPr lang="pt-BR" b="1" dirty="0" smtClean="0"/>
              <a:t>TRAVA</a:t>
            </a:r>
            <a:r>
              <a:rPr lang="pt-BR" dirty="0" smtClean="0"/>
              <a:t>-</a:t>
            </a:r>
            <a:r>
              <a:rPr lang="pt-BR" b="1" dirty="0" smtClean="0"/>
              <a:t>LÍNGUAS</a:t>
            </a:r>
            <a:r>
              <a:rPr lang="pt-BR" dirty="0" smtClean="0"/>
              <a:t> FAZEM PARTE DO </a:t>
            </a:r>
            <a:r>
              <a:rPr lang="pt-BR" b="1" dirty="0" smtClean="0"/>
              <a:t>FOLCLORE BRASILEIRO</a:t>
            </a:r>
            <a:r>
              <a:rPr lang="pt-BR" dirty="0" smtClean="0"/>
              <a:t>, SENDO MANIFESTAÇÕES DA CULTURA ORAL POPULAR, TRANSMITIDA DE GERAÇÃO EM GERAÇÃO</a:t>
            </a:r>
            <a:endParaRPr lang="pt-BR" dirty="0"/>
          </a:p>
        </p:txBody>
      </p:sp>
      <p:pic>
        <p:nvPicPr>
          <p:cNvPr id="3074" name="Picture 2" descr="Sapo, Anfíbios, Animal, Verde, Feli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15" y="3857556"/>
            <a:ext cx="2267308" cy="244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77093" y="539975"/>
            <a:ext cx="4583549" cy="90199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AGORA,VAMOS CONHECER O TRAVA-LÍNGUAS.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09293" y="6651139"/>
            <a:ext cx="5036037" cy="181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Imagem disponível em: www.pixabay.com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7685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03" y="1222746"/>
            <a:ext cx="4520114" cy="426564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56822" y="392393"/>
            <a:ext cx="10637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EM SEU CADERNO, COLOQUE A DATA E ESCREVA SEU NOME COMPLETO.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 O TRAVA-LÍNGUAS.</a:t>
            </a:r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11369" y="5427482"/>
            <a:ext cx="10637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 OS ESPAÇOS ENTRE AS PALAVRAS DO TRAVA-LÍNGUAS QUE VOCÊ COPIOU.</a:t>
            </a:r>
          </a:p>
          <a:p>
            <a:pPr algn="just"/>
            <a:r>
              <a:rPr lang="pt-B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396585" y="88933"/>
            <a:ext cx="3783727" cy="4204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</a:t>
            </a:r>
            <a:r>
              <a:rPr lang="pt-BR" dirty="0"/>
              <a:t>2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6596390"/>
            <a:ext cx="70792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hlinkClick r:id="rId3"/>
              </a:rPr>
              <a:t>Imagem disponível em: https</a:t>
            </a:r>
            <a:r>
              <a:rPr lang="pt-BR" sz="1100" dirty="0">
                <a:hlinkClick r:id="rId3"/>
              </a:rPr>
              <a:t>://www.aprenderebrincar.com/2017/08/parlendas-e-trava-linguas-parlendas-e-brincar.html</a:t>
            </a:r>
            <a:endParaRPr lang="pt-BR" sz="1100" dirty="0"/>
          </a:p>
        </p:txBody>
      </p:sp>
      <p:sp>
        <p:nvSpPr>
          <p:cNvPr id="6" name="Elipse 5"/>
          <p:cNvSpPr/>
          <p:nvPr/>
        </p:nvSpPr>
        <p:spPr>
          <a:xfrm rot="887808">
            <a:off x="8246462" y="2109022"/>
            <a:ext cx="2979174" cy="2138516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DIGA O TRAVA- LÍNGUAS BEM RÁPIDO E TENTE NÃO ERRAR NENHUMA PALAVRA.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8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1217" y="649420"/>
            <a:ext cx="1063794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 QUANTAS PALAVRAS HÁ NO TRAVA-LÍNGUAS E REGISTRE.</a:t>
            </a:r>
          </a:p>
          <a:p>
            <a:pPr algn="just"/>
            <a:endParaRPr lang="pt-BR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QUANTAS VEZES APARECE A PALAVRA </a:t>
            </a:r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SAPO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TRAVA-LÍNGUAS?</a:t>
            </a: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AS PALAVRAS:</a:t>
            </a: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 AS LETRAS IGUAIS NAS DUAS PALAVRAS?</a:t>
            </a: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 A QUANTIDADE DE SÍLABAS NAS PALAVRAS ABAIXO. ESCREVA EM SEU CADERNO A PALAVRA QUE POSSUI O MAIOR QUANTIDADE DE SÍLABAS.</a:t>
            </a: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SACOS</a:t>
            </a:r>
          </a:p>
          <a:p>
            <a:pPr algn="ctr"/>
            <a:r>
              <a:rPr lang="pt-B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SOLTANDO</a:t>
            </a:r>
          </a:p>
          <a:p>
            <a:pPr algn="ctr"/>
            <a:r>
              <a:rPr lang="pt-B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SAPO</a:t>
            </a:r>
          </a:p>
          <a:p>
            <a:pPr algn="just"/>
            <a:endParaRPr lang="pt-BR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520484" y="2060619"/>
            <a:ext cx="2150772" cy="126212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SAPO</a:t>
            </a:r>
          </a:p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55" y="2060619"/>
            <a:ext cx="1951992" cy="180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97" y="1413456"/>
            <a:ext cx="7405352" cy="20992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07" y="3685641"/>
            <a:ext cx="9221271" cy="185227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56822" y="392393"/>
            <a:ext cx="1063794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DESCUBRA O QUE ESTÁ ESCRITO ABAIXO. SUBSTITUA OS NUMERAIS POR LETRAS DE ACORDO COM A SEQUÊNCIA DO ALFABETO. A FRASE É UM DITADO POPULAR. ESCREVA O DITADO POPULAR EM SEU CADERNO.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553583" y="1512798"/>
            <a:ext cx="3335628" cy="2086377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DITADOS POPULARES TAMBÉM FAZEM PARTE DO FOLCLORE BRASILEIRO E SÃO TRANSMITIDOS DE GERAÇÃO EM GERAÇÃO E TEM A FUNÇÃO DE ACONSELHAR E ADVERTIR.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urupira | Personagem do folclore, Folclore brasileiro, Personagem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3" y="3971570"/>
            <a:ext cx="617068" cy="12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11366" y="5710849"/>
            <a:ext cx="10637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DIGA PARA ALGUÉM DE SUA FAMÍLIA O QUE VOCÊ ENTENDEU DESTE DITADO POPULAR. 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396585" y="88933"/>
            <a:ext cx="3783727" cy="4204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97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77093" y="539975"/>
            <a:ext cx="10095707" cy="91533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VAMOS CONHECER AS ADIVINHAS, ELAS SÃO MUITO DIVERTIDAS!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1479617" y="1839363"/>
            <a:ext cx="5872766" cy="2768958"/>
          </a:xfrm>
          <a:prstGeom prst="wedgeRoundRectCallout">
            <a:avLst>
              <a:gd name="adj1" fmla="val 57771"/>
              <a:gd name="adj2" fmla="val 7262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 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ADIVINHAS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TAMBÉM CONHECIDAS COMO ADIVINHAÇÕES OU "O QUE É, O QUE É" SÃO PERGUNTAS EM FORMATO DE CHARADAS DESAFIADORAS. SÃO CRIADAS PELAS PESSOAS E FAZEM PARTE DA CULTURA POPULAR E DO 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FOLCLORE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BRASILEIRO.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ÃO PENSE MUITO | Emoticons engraçados, Emoticons animad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02" y="3223842"/>
            <a:ext cx="1924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405483" y="6408040"/>
            <a:ext cx="47964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hlinkClick r:id="rId3"/>
              </a:rPr>
              <a:t>Imagem disponível em: https</a:t>
            </a:r>
            <a:r>
              <a:rPr lang="pt-BR" sz="1200" dirty="0">
                <a:hlinkClick r:id="rId3"/>
              </a:rPr>
              <a:t>://br.pinterest.com/pin/559220478720117125/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112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8490" y="671691"/>
            <a:ext cx="1063794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ADIVINHE SE PUDER!</a:t>
            </a:r>
          </a:p>
          <a:p>
            <a:pPr algn="just"/>
            <a:endParaRPr lang="pt-BR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CADERNO, COLOQUE A DATA, ESCREVA SEU NOME COMPLETO E</a:t>
            </a:r>
          </a:p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RESPONDA AS ADIVINHAS ABAIXO CONSULTANDO O BANCO DE PALAVRAS:</a:t>
            </a:r>
          </a:p>
          <a:p>
            <a:pPr algn="just"/>
            <a:endParaRPr lang="pt-BR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QUE É O QUE É CONTINUA QUENTE MESMO DEPOIS DE FICAR BASTANTE TEMPO NA GELADEIRA? ________________.</a:t>
            </a:r>
          </a:p>
          <a:p>
            <a:pPr algn="just"/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QUE É O QUE É SÓ PODE SER USADO DEPOIS DE QUEBRADO? _______________.</a:t>
            </a:r>
          </a:p>
          <a:p>
            <a:pPr algn="just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QUE É O QUE É CAI DA TORRE E NÃO SE LASCA, CAI NA ÁGUA E SE DESPEDAÇA? ____________________.</a:t>
            </a:r>
          </a:p>
          <a:p>
            <a:pPr algn="just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QUE É O QUE É TEM QUATRO PERNAS, MAS NÃO TEM CABEÇA?__________.</a:t>
            </a:r>
          </a:p>
          <a:p>
            <a:pPr algn="just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QUE É O QUE É TEM CINCO DEDOS, MAS NÃO TEM CARNE NEM OSSO?____________.</a:t>
            </a:r>
          </a:p>
          <a:p>
            <a:pPr algn="just"/>
            <a:endParaRPr lang="pt-BR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798489" y="2153266"/>
            <a:ext cx="10637949" cy="60281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LUVA – PAPEL – PIMENTA  – OVO - CADEIRA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396585" y="88933"/>
            <a:ext cx="3783727" cy="4204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</a:t>
            </a:r>
            <a:r>
              <a:rPr lang="pt-BR" dirty="0"/>
              <a:t>4</a:t>
            </a:r>
          </a:p>
        </p:txBody>
      </p:sp>
      <p:pic>
        <p:nvPicPr>
          <p:cNvPr id="5" name="Picture 10" descr="turma do sítio do pica pau amar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824" y="509419"/>
            <a:ext cx="683228" cy="13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 rot="5400000">
            <a:off x="10391292" y="5076232"/>
            <a:ext cx="3296509" cy="20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Imagem disponível em: </a:t>
            </a:r>
            <a:r>
              <a:rPr lang="pt-BR" sz="1050" dirty="0" smtClean="0">
                <a:hlinkClick r:id="rId3"/>
              </a:rPr>
              <a:t>https://br.pinterest.com</a:t>
            </a:r>
            <a:r>
              <a:rPr lang="pt-BR" sz="1050" dirty="0" smtClean="0"/>
              <a:t> 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9506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4408" y="1567732"/>
            <a:ext cx="7409468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7086600" cy="914400"/>
          </a:xfrm>
        </p:spPr>
        <p:txBody>
          <a:bodyPr rtlCol="0">
            <a:norm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9" y="311085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3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54" y="1183711"/>
            <a:ext cx="10487025" cy="4962525"/>
          </a:xfrm>
          <a:prstGeom prst="rect">
            <a:avLst/>
          </a:prstGeom>
        </p:spPr>
      </p:pic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888644" y="509419"/>
            <a:ext cx="10883768" cy="73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VAMOS DESCOBRIR OS NÚMEROS VIZINHOS. COMPLETE EM SEU CADERNO OU FOLHA. 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396585" y="88933"/>
            <a:ext cx="3788714" cy="41251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58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396585" y="88933"/>
            <a:ext cx="3783727" cy="4204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2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6" y="509419"/>
            <a:ext cx="11238270" cy="597070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336854" y="3738116"/>
            <a:ext cx="3783727" cy="4204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/>
              <a:t>ESTÁ ENTRE O 48 E O 50.</a:t>
            </a:r>
            <a:endParaRPr lang="pt-BR" sz="24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22323" y="1917290"/>
            <a:ext cx="3893574" cy="5604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– 49 – 78 -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435106" y="4662277"/>
            <a:ext cx="3783727" cy="4204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 DEPOIS DO 77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396585" y="88933"/>
            <a:ext cx="3783727" cy="4204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3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66916" y="509418"/>
            <a:ext cx="10648336" cy="8179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IARA GOSTA MUITO DE BRINCAR COM CARTAS. ELA PARTICIPOU DE UMA RODADA E COMPÔS O NÚMERO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COMPLETE COMO FICARAM AS CARTAS NO TABULEIRO DE SEU JOGO. REGISTRE A RESPOSTA EM SEU CADERNO.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609350" y="1784948"/>
            <a:ext cx="619432" cy="12241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089005" y="1816507"/>
            <a:ext cx="594816" cy="12241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203289" y="3019652"/>
            <a:ext cx="1489515" cy="4204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dirty="0" smtClean="0"/>
              <a:t>DEZENA</a:t>
            </a:r>
            <a:endParaRPr lang="pt-BR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611582" y="3019652"/>
            <a:ext cx="1568315" cy="4204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dirty="0" smtClean="0"/>
              <a:t>UNIDADE</a:t>
            </a:r>
            <a:endParaRPr lang="pt-BR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45690" y="3569106"/>
            <a:ext cx="11090787" cy="8259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SEUS AMIGOS SACI E CUCA ESTAVAM PARTICIPANDO DA BRINCADEIRA E AO FINAL CADA UM OBTEVE UMA QUANTIDADE DE PONTOS. REGISTRE AS RESPOSTAS EM SEU CADERNO.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28441" y="4822712"/>
            <a:ext cx="466257" cy="10323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615096" y="4836672"/>
            <a:ext cx="466257" cy="10323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014344" y="4877243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20273" y="4925174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621272" y="4836672"/>
            <a:ext cx="466257" cy="1032391"/>
          </a:xfrm>
          <a:prstGeom prst="roundRect">
            <a:avLst>
              <a:gd name="adj" fmla="val 8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56736" y="4836672"/>
            <a:ext cx="466257" cy="10323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143093" y="4822712"/>
            <a:ext cx="466257" cy="10323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778557" y="4822712"/>
            <a:ext cx="466257" cy="10323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608609" y="4896459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212918" y="4896459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143093" y="4886736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729748" y="4900122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90481" y="4402226"/>
            <a:ext cx="1489515" cy="4204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/>
              <a:t>IARA</a:t>
            </a:r>
            <a:endParaRPr lang="pt-BR" sz="2000" b="1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2435277" y="4402226"/>
            <a:ext cx="1489515" cy="4204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/>
              <a:t>SACI</a:t>
            </a:r>
            <a:endParaRPr lang="pt-BR" sz="2000" b="1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24792" y="4416186"/>
            <a:ext cx="1489515" cy="4204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/>
              <a:t>CUCA</a:t>
            </a:r>
            <a:endParaRPr lang="pt-BR" sz="2000" b="1" dirty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452419" y="4243770"/>
            <a:ext cx="4822723" cy="25170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VENCEU A RODADA, TERMINANDO COM A MAIOR QUANTIDADE DE PONTOS?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FICOU EM ÚLTIMO LUGAR, COM A MENOR QUANTIDADE DE PONTOS?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ector reto 27"/>
          <p:cNvCxnSpPr>
            <a:stCxn id="8" idx="2"/>
          </p:cNvCxnSpPr>
          <p:nvPr/>
        </p:nvCxnSpPr>
        <p:spPr>
          <a:xfrm flipH="1">
            <a:off x="6091083" y="4395013"/>
            <a:ext cx="1" cy="2035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144" y="1646386"/>
            <a:ext cx="838199" cy="120233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424" y="1922127"/>
            <a:ext cx="756280" cy="1330761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065" y="2027561"/>
            <a:ext cx="1014410" cy="11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esenhos do Folclore brasileiro para imprimir e colorir — SÓ ES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79" y="776231"/>
            <a:ext cx="10171522" cy="51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14682" y="5911978"/>
            <a:ext cx="4911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 da imagem:  https</a:t>
            </a:r>
            <a:r>
              <a:rPr lang="pt-BR" sz="1000" dirty="0"/>
              <a:t>://www.soescola.com/2017/07/desenhos-do-folclore-brasileiro.html</a:t>
            </a:r>
          </a:p>
        </p:txBody>
      </p:sp>
    </p:spTree>
    <p:extLst>
      <p:ext uri="{BB962C8B-B14F-4D97-AF65-F5344CB8AC3E}">
        <p14:creationId xmlns:p14="http://schemas.microsoft.com/office/powerpoint/2010/main" val="29538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396585" y="88933"/>
            <a:ext cx="3783727" cy="4204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</a:t>
            </a:r>
            <a:r>
              <a:rPr lang="pt-BR" dirty="0"/>
              <a:t>4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6916" y="509418"/>
            <a:ext cx="10648336" cy="8179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LOBISOMENS DO FOLCLORE, PODEM PARECER ASSUSTADORES, MAS O LOBISOMEM CHIQUINHO GOSTA MESMO É DE COLETAR OSSINHOS NAS NOITES DE LUA CHEIA. DESTA VEZ, ELE CONSEGUIU JUNTAR 8 OSSINHOS  E QUER ENTERRÁ-LOS IGUALMENTE EM 4 BURACOS QUE CAVOU. QUANTOS OSSINHOS SERÃO COLOCADOS EM CADA BURACO? EM SEU CADERNO, DESENHE OS OSSINHOS EM CADA BURACO PARA DESCOBRIR A RESPOSTA: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3" y="2472207"/>
            <a:ext cx="8757633" cy="1295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54300" y="3729693"/>
            <a:ext cx="2159659" cy="285367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640" y="4076699"/>
            <a:ext cx="1806611" cy="194578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 rot="5400000">
            <a:off x="10526521" y="5211462"/>
            <a:ext cx="2987415" cy="240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Imagem disponível em: </a:t>
            </a:r>
            <a:r>
              <a:rPr lang="pt-BR" sz="1050" dirty="0" smtClean="0">
                <a:hlinkClick r:id="rId5"/>
              </a:rPr>
              <a:t>https://br.pinterest.com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9409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2275" y="746973"/>
            <a:ext cx="11011437" cy="557655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CONFIRA SUAS RESPOSTAS: 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SACI                    B)CURUPIRA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LOBISOMEM        D)IARA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SACI                       F)CURUPIRA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BOITATÁ               H)SACI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I)IARA                         J) LOBISOMEM</a:t>
            </a: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26 PALAVRAS.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5 VEZES.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E)S-A-O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SOLTANDO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CASA DE FERREIRO, ESPETO DE PAU.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</a:p>
          <a:p>
            <a:pPr marL="342900" indent="-342900" algn="just">
              <a:buAutoNum type="arabi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PIMENTA           2) OVO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PAPEL                    4)CADEIRA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LUVA</a:t>
            </a:r>
          </a:p>
          <a:p>
            <a:pPr algn="just"/>
            <a:endParaRPr lang="pt-BR" dirty="0"/>
          </a:p>
        </p:txBody>
      </p:sp>
      <p:cxnSp>
        <p:nvCxnSpPr>
          <p:cNvPr id="4" name="Conector reto 3"/>
          <p:cNvCxnSpPr>
            <a:endCxn id="2" idx="2"/>
          </p:cNvCxnSpPr>
          <p:nvPr/>
        </p:nvCxnSpPr>
        <p:spPr>
          <a:xfrm flipH="1">
            <a:off x="6007994" y="1249251"/>
            <a:ext cx="19319" cy="507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 txBox="1">
            <a:spLocks/>
          </p:cNvSpPr>
          <p:nvPr/>
        </p:nvSpPr>
        <p:spPr>
          <a:xfrm>
            <a:off x="6244107" y="1249252"/>
            <a:ext cx="5269606" cy="48939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dirty="0" smtClean="0"/>
              <a:t>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– 84 – 91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– 44 - 57</a:t>
            </a: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SACI: 12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CUCA: 49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BOITATÁ: 78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IARA: 21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DEZENA      8: UNIDADES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SACI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CUCA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DESENHO DE 2 OSSINHOS EM CADA BURACO. 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3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4408" y="1567732"/>
            <a:ext cx="7409468" cy="1828800"/>
          </a:xfrm>
        </p:spPr>
        <p:txBody>
          <a:bodyPr rtlCol="0">
            <a:norm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Brincadeiras do folclore brasileiro.</a:t>
            </a:r>
            <a:endParaRPr lang="pt-BR" dirty="0"/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9" y="311085"/>
            <a:ext cx="1398561" cy="154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intage, Coração, Amor, Casal, Crianç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60" y="3510116"/>
            <a:ext cx="33909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6450367"/>
            <a:ext cx="7138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https://pixabay.com/pt/images/search/brincadeiras/?colors=transparent</a:t>
            </a:r>
            <a:endParaRPr lang="pt-BR" sz="1200" dirty="0"/>
          </a:p>
        </p:txBody>
      </p:sp>
      <p:sp>
        <p:nvSpPr>
          <p:cNvPr id="7" name="Elipse 6"/>
          <p:cNvSpPr/>
          <p:nvPr/>
        </p:nvSpPr>
        <p:spPr>
          <a:xfrm>
            <a:off x="6577781" y="3510116"/>
            <a:ext cx="4704735" cy="2940251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CHAME SEUS FAMILIARES QUE MORAM COM VOCÊ PARA BRINCAR!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631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4233" y="725635"/>
            <a:ext cx="1013705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FORCA 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 DOS JOGOS MAIS ANTIGOS ENTRE AS TRADIÇÕES, A FORCA CONSISTE EM UMA BRINCADEIRA ONDE O JOGADOR TEM QUE ACERTAR QUAL É A PALAVRA PROPOSTA, TENDO COMO DICA O NÚMERO DE LETRAS E O TEMA LIGADO À PALAVRA. A CADA LETRA ERRADA, É DESENHADA UMA PARTE DO CORPO.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JOGO É CONCLUÍDO QUANDO ALGUÉM ACERTA A PALAVRA SECRETA OU QUANDO É</a:t>
            </a:r>
            <a:r>
              <a:rPr kumimoji="0" lang="pt-BR" altLang="pt-BR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FORMADO O CORPO COMPLETO. 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joaquimnabuco.edu.br/sites/mauriciodenassau.edu.br/files/imagens/2gif.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763" y="676275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oaquimnabuco.edu.br/sites/mauriciodenassau.edu.br/files/imagens/2gif.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97" y="4141955"/>
            <a:ext cx="5410869" cy="24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07690" y="6603027"/>
            <a:ext cx="108843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3"/>
              </a:rPr>
              <a:t>Referência: http</a:t>
            </a:r>
            <a:r>
              <a:rPr lang="pt-BR" sz="1050" dirty="0">
                <a:hlinkClick r:id="rId3"/>
              </a:rPr>
              <a:t>://www.joaquimnabuco.edu.br/noticias/5-brincadeiras-folcloricas-que-marcaram-geracoes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7945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40657" y="663677"/>
            <a:ext cx="105450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DANÇA DA CADEIRA: GIRA, GIRA, GIRA!</a:t>
            </a:r>
            <a:endParaRPr lang="pt-BR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 ESPÉCIE DE “SALVE-SE QUEM PUDER”, ESSA É UMA DINÂMICA QUE FAZ SUCESSO ATÉ HOJE ENTRE CRIANÇAS E ADULTOS. O JOGO CONSISTE NUMA RODA DE CADEIRAS E OUTRA DE PESSOAS, COM UMA QUANTIDADE A MENOS DE ASSENTOS EM RELAÇÃO AOS INDIVÍDUOS PARTICIPANTES.</a:t>
            </a:r>
          </a:p>
          <a:p>
            <a:pPr algn="just"/>
            <a:r>
              <a:rPr lang="pt-BR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ENQUANTO UMA MÚSICA TOCA, TODOS DEVEM CIRCULAR PELO ESPAÇO E FICAREM ATENTOS PARA, QUANDO A MÚSICA PARAR. O JOGADOR QUE NÃO CONSEGUIR UMA CADEIRA É ELIMINADO E O JOGO CONTINUA. DESSA VEZ, COM MENOS ASSENTOS, ATÉ QUE UMA ÚLTIMA PESSOA CONSIGA GARANTIR O SEU LUGAR E TORNAR-SE VENCEDORA</a:t>
            </a:r>
            <a:r>
              <a:rPr lang="pt-BR" dirty="0" smtClean="0">
                <a:solidFill>
                  <a:srgbClr val="333333"/>
                </a:solidFill>
                <a:latin typeface="Rambla"/>
              </a:rPr>
              <a:t>.</a:t>
            </a:r>
            <a:endParaRPr lang="pt-BR" b="0" i="0" dirty="0">
              <a:solidFill>
                <a:srgbClr val="333333"/>
              </a:solidFill>
              <a:effectLst/>
              <a:latin typeface="Rambla"/>
            </a:endParaRPr>
          </a:p>
        </p:txBody>
      </p:sp>
      <p:pic>
        <p:nvPicPr>
          <p:cNvPr id="3074" name="Picture 2" descr="http://www.joaquimnabuco.edu.br/sites/mauriciodenassau.edu.br/files/imagens/cabra-cega.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68" y="3249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07690" y="6603027"/>
            <a:ext cx="108843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3"/>
              </a:rPr>
              <a:t>Referência: http</a:t>
            </a:r>
            <a:r>
              <a:rPr lang="pt-BR" sz="1050" dirty="0">
                <a:hlinkClick r:id="rId3"/>
              </a:rPr>
              <a:t>://www.joaquimnabuco.edu.br/noticias/5-brincadeiras-folcloricas-que-marcaram-geracoes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930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22" y="3105189"/>
            <a:ext cx="8658225" cy="32575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514682" y="6362739"/>
            <a:ext cx="4911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 da imagem:  https</a:t>
            </a:r>
            <a:r>
              <a:rPr lang="pt-BR" sz="1000" dirty="0"/>
              <a:t>://www.soescola.com/2017/07/desenhos-do-folclore-brasileiro.html</a:t>
            </a: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3168203" y="669701"/>
            <a:ext cx="5731098" cy="211213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TCHAU! UM ABRAÇO!</a:t>
            </a:r>
          </a:p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ATÉ A PRÓXIMA!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fessora fica no quadro-negro. | Vetor Prem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75" y="769819"/>
            <a:ext cx="9964132" cy="51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28940" y="1451728"/>
            <a:ext cx="59765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retangular com cantos arredondados 5"/>
          <p:cNvSpPr/>
          <p:nvPr/>
        </p:nvSpPr>
        <p:spPr>
          <a:xfrm>
            <a:off x="5081666" y="666029"/>
            <a:ext cx="5389999" cy="3531217"/>
          </a:xfrm>
          <a:prstGeom prst="wedgeRoundRectCallout">
            <a:avLst>
              <a:gd name="adj1" fmla="val -80627"/>
              <a:gd name="adj2" fmla="val 344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AUXÍLIO, PARA ACOMPANHÁ-LA NA REALIZAÇÃO DESTAS ATIVIDADES E </a:t>
            </a:r>
            <a:r>
              <a:rPr lang="pt-BR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TODO O MATERIAL.</a:t>
            </a:r>
          </a:p>
        </p:txBody>
      </p:sp>
      <p:pic>
        <p:nvPicPr>
          <p:cNvPr id="3" name="Picture 10" descr="turma do sítio do pica pau amar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20" y="1657354"/>
            <a:ext cx="2208596" cy="44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 rot="5400000">
            <a:off x="8845828" y="3530768"/>
            <a:ext cx="6413196" cy="175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50" dirty="0" smtClean="0"/>
          </a:p>
          <a:p>
            <a:pPr algn="ctr"/>
            <a:r>
              <a:rPr lang="pt-BR" sz="1050" dirty="0" smtClean="0"/>
              <a:t>Imagem disponível em:  </a:t>
            </a:r>
            <a:r>
              <a:rPr lang="pt-BR" sz="1050" dirty="0">
                <a:hlinkClick r:id="rId3"/>
              </a:rPr>
              <a:t>https://br.pinterest.com/pin/376683956324971272/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563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6138114" y="2867293"/>
            <a:ext cx="4984123" cy="3095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PARA APRENDER O QUE É FOLCLORE:</a:t>
            </a:r>
          </a:p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https://www.youtube.com/watch?v=kE00qoOTlok&amp;feature=related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24" y="2867294"/>
            <a:ext cx="4867275" cy="3095625"/>
          </a:xfrm>
          <a:prstGeom prst="rect">
            <a:avLst/>
          </a:prstGeom>
        </p:spPr>
      </p:pic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759853" y="0"/>
            <a:ext cx="10573555" cy="1242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FOLCLORE BRASILEIRO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É O CONJUNTO DE EXPRESSÕES CULTURAIS POPULARES QUE ENGLOBAM ASPECTOS DA IDENTIDADE NACIONAL. SÃO EXEMPLOS MITOS, LENDAS, BRINCADEIRAS, DANÇAS, FESTAS, COMIDAS TÍPICAS E DEMAIS COSTUMES QUE SÃO TRANSMITIDOS DE GERAÇÃO PARA GERAÇÃO. </a:t>
            </a: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 O VÍDEO ABAIXO PARA APRENDER MAIS...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623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775" y="463640"/>
            <a:ext cx="6969745" cy="5885646"/>
          </a:xfrm>
          <a:prstGeom prst="rect">
            <a:avLst/>
          </a:prstGeom>
        </p:spPr>
      </p:pic>
      <p:sp>
        <p:nvSpPr>
          <p:cNvPr id="3" name="Texto Explicativo Retangular com Cantos Arredondados 2"/>
          <p:cNvSpPr/>
          <p:nvPr/>
        </p:nvSpPr>
        <p:spPr>
          <a:xfrm>
            <a:off x="579549" y="843338"/>
            <a:ext cx="3772376" cy="3522600"/>
          </a:xfrm>
          <a:prstGeom prst="wedgeRoundRectCallout">
            <a:avLst>
              <a:gd name="adj1" fmla="val -11450"/>
              <a:gd name="adj2" fmla="val 651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46407" y="916471"/>
            <a:ext cx="34386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404040"/>
                </a:solidFill>
                <a:latin typeface="OpenSans"/>
              </a:rPr>
              <a:t>AS LENDAS</a:t>
            </a:r>
            <a:r>
              <a:rPr lang="pt-BR" dirty="0" smtClean="0">
                <a:solidFill>
                  <a:srgbClr val="404040"/>
                </a:solidFill>
                <a:latin typeface="OpenSans"/>
              </a:rPr>
              <a:t> REPRESENTAM O CONJUNTO DE ESTÓRIAS E CONTOS NARRADOS PELO POVO QUE SÃO TRANSMITIDAS DE GERAÇÃO EM GERAÇÃO, POR MEIO DA ORALIDADE.</a:t>
            </a:r>
          </a:p>
          <a:p>
            <a:pPr algn="ctr"/>
            <a:r>
              <a:rPr lang="pt-BR" dirty="0" smtClean="0">
                <a:solidFill>
                  <a:srgbClr val="404040"/>
                </a:solidFill>
                <a:latin typeface="OpenSans"/>
              </a:rPr>
              <a:t>VAMOS CONHECER AS CARACTERÍSTICAS DE ALGUNS PERSONAGENS DAS </a:t>
            </a:r>
            <a:r>
              <a:rPr lang="pt-BR" b="1" dirty="0" smtClean="0">
                <a:solidFill>
                  <a:srgbClr val="404040"/>
                </a:solidFill>
                <a:latin typeface="OpenSans"/>
              </a:rPr>
              <a:t>LENDAS FOLCLÓRICAS...</a:t>
            </a: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10" y="4942272"/>
            <a:ext cx="838199" cy="12023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560" y="4301544"/>
            <a:ext cx="1047424" cy="1843062"/>
          </a:xfrm>
          <a:prstGeom prst="rect">
            <a:avLst/>
          </a:prstGeom>
        </p:spPr>
      </p:pic>
      <p:pic>
        <p:nvPicPr>
          <p:cNvPr id="7" name="Picture 10" descr="turma do sítio do pica pau amare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15" y="4609790"/>
            <a:ext cx="792289" cy="15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509293" y="6651139"/>
            <a:ext cx="5036037" cy="181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Imagens disponíveis em: </a:t>
            </a:r>
            <a:r>
              <a:rPr lang="pt-BR" sz="1100" dirty="0" smtClean="0">
                <a:hlinkClick r:id="rId6"/>
              </a:rPr>
              <a:t>https://br.pinterest.com/pin/514747432403958180/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2347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93" y="487296"/>
            <a:ext cx="7353837" cy="58220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23" y="4856308"/>
            <a:ext cx="1075001" cy="13163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595" y="5292913"/>
            <a:ext cx="796860" cy="87972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09293" y="6651139"/>
            <a:ext cx="5036037" cy="181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Imagens disponíveis em: </a:t>
            </a:r>
            <a:r>
              <a:rPr lang="pt-BR" sz="1100" dirty="0" smtClean="0">
                <a:hlinkClick r:id="rId5"/>
              </a:rPr>
              <a:t>https://br.pinterest.com/pin/514747432403958180/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7242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28" y="771538"/>
            <a:ext cx="7530523" cy="51720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05" y="4729247"/>
            <a:ext cx="1085393" cy="100424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5400000">
            <a:off x="10609007" y="5275008"/>
            <a:ext cx="2949675" cy="216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Imagens disponíveis em: </a:t>
            </a:r>
            <a:r>
              <a:rPr lang="pt-BR" sz="1050" dirty="0" smtClean="0">
                <a:hlinkClick r:id="rId4"/>
              </a:rPr>
              <a:t>https://br.pinterest.com</a:t>
            </a:r>
            <a:r>
              <a:rPr lang="pt-BR" sz="1050" dirty="0" smtClean="0"/>
              <a:t> 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  <p:pic>
        <p:nvPicPr>
          <p:cNvPr id="1026" name="Picture 2" descr="Curupira | Personagem do folclore, Folclore brasileiro, Personagem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89" y="4453079"/>
            <a:ext cx="617068" cy="12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2577" y="392393"/>
            <a:ext cx="1063794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EM SEU CADERNO OU FOLHA, COLOQUE A DATA, ESCREVA SEU NOME COMPLETO E RESPONDA AS QUESTÕES.</a:t>
            </a: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 AS INFORMAÇÕES E ESCREVA O(S) NOME(S) DOS PERSONAGENS A QUEM SE REFERE:</a:t>
            </a:r>
          </a:p>
          <a:p>
            <a:pPr algn="just"/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TENHO UMA ÚNICA PERNA: ___________________.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PROTEJO AS MATAS: __________________________.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 SAIO À NOITE: ____________________________.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TENHO UMA VOZ LINDA: _____________________ 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 MUITO TRAVESSO: _______________________.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TENHO PÉS VIRADOS PARA TRÁS: _____________.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PAREÇO COM UMA COBRA: ___________________.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CACHIMBO: _____________________________.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VIVO NOS RIOS: ______________________________.</a:t>
            </a:r>
          </a:p>
          <a:p>
            <a:pPr algn="just"/>
            <a:r>
              <a:rPr lang="pt-BR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GOSTO MUITO DA LUA CHEIA: ________________.</a:t>
            </a:r>
          </a:p>
          <a:p>
            <a:pPr marL="457200" indent="-457200" algn="just">
              <a:buAutoNum type="alphaUcParenR"/>
            </a:pPr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-396585" y="88933"/>
            <a:ext cx="3783727" cy="4204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1</a:t>
            </a:r>
            <a:endParaRPr lang="pt-BR" dirty="0"/>
          </a:p>
        </p:txBody>
      </p:sp>
      <p:pic>
        <p:nvPicPr>
          <p:cNvPr id="4" name="Picture 2" descr="Curupira | Personagem do folclore, Folclore brasileiro, Personagem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2" y="2294058"/>
            <a:ext cx="1957589" cy="40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5400000">
            <a:off x="10645877" y="5311879"/>
            <a:ext cx="2905431" cy="186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50" dirty="0" smtClean="0"/>
          </a:p>
          <a:p>
            <a:pPr algn="ctr"/>
            <a:r>
              <a:rPr lang="pt-BR" sz="1050" dirty="0" smtClean="0"/>
              <a:t>Imagens disponíveis em: </a:t>
            </a:r>
            <a:r>
              <a:rPr lang="pt-BR" sz="1050" dirty="0" smtClean="0">
                <a:hlinkClick r:id="rId3"/>
              </a:rPr>
              <a:t>https://br.pinterest.com</a:t>
            </a:r>
            <a:r>
              <a:rPr lang="pt-BR" sz="1050" dirty="0" smtClean="0"/>
              <a:t> 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5381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1367</TotalTime>
  <Words>1183</Words>
  <Application>Microsoft Office PowerPoint</Application>
  <PresentationFormat>Widescreen</PresentationFormat>
  <Paragraphs>189</Paragraphs>
  <Slides>25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Garamond</vt:lpstr>
      <vt:lpstr>OpenSans</vt:lpstr>
      <vt:lpstr>Rambla</vt:lpstr>
      <vt:lpstr>Segoe Print</vt:lpstr>
      <vt:lpstr>Times New Roman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Ensino Fundamental I 2º ano Matemática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Brincadeiras do folclore brasileiro.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104</cp:revision>
  <dcterms:created xsi:type="dcterms:W3CDTF">2020-07-13T13:22:48Z</dcterms:created>
  <dcterms:modified xsi:type="dcterms:W3CDTF">2020-08-12T12:34:45Z</dcterms:modified>
</cp:coreProperties>
</file>