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96" r:id="rId2"/>
  </p:sldMasterIdLst>
  <p:notesMasterIdLst>
    <p:notesMasterId r:id="rId13"/>
  </p:notesMasterIdLst>
  <p:sldIdLst>
    <p:sldId id="264" r:id="rId3"/>
    <p:sldId id="266" r:id="rId4"/>
    <p:sldId id="265" r:id="rId5"/>
    <p:sldId id="267" r:id="rId6"/>
    <p:sldId id="256" r:id="rId7"/>
    <p:sldId id="268" r:id="rId8"/>
    <p:sldId id="270" r:id="rId9"/>
    <p:sldId id="269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D99F-C5F9-4ED3-B473-B9DE8B68468A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E0819-458B-43DF-8C86-568F2224F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02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0819-458B-43DF-8C86-568F2224FE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03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0819-458B-43DF-8C86-568F2224FE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40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10F53-8E73-40B4-8077-CDC033C35DF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93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0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2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43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6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2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13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90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0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55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8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97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4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65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219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955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27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18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8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694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1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27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530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91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722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9ACC-E552-4BAD-8091-B07C30818A8B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22F-767D-4414-89A3-C01C59B46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3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8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6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5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1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0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E25-8155-4EBC-8A46-90101461E594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9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com/collections/card/59a9b43b215a8400b0542a54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squito.saude.es.gov.br/Media/dengue/Arquivos/cartilha_acs_dengue_web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freepik.es/vector-premium/dedo-acusador-nina-feliz_6052399.ht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guiainvest.com.br/publicacao/default.aspx?publicacao=16420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sites.google.com/site/webquestespanholmansat/recurso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5" Type="http://schemas.openxmlformats.org/officeDocument/2006/relationships/hyperlink" Target="https://www.guiainvest.com.br/publicacao/default.aspx?publicacao=164207" TargetMode="External"/><Relationship Id="rId4" Type="http://schemas.openxmlformats.org/officeDocument/2006/relationships/hyperlink" Target="https://www.youtube.com/watch?v=qyzKu26Usm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guiainvest.com.br/publicacao/default.aspx?publicacao=164207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letramentoautonomiaeidentidade.blogspot.com/2014/09/blog-post.html" TargetMode="External"/><Relationship Id="rId5" Type="http://schemas.openxmlformats.org/officeDocument/2006/relationships/hyperlink" Target="https://www.youtube.com/watch?v=83YehDupEFg" TargetMode="Externa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uiainvest.com.br/publicacao/default.aspx?publicacao=164207" TargetMode="External"/><Relationship Id="rId5" Type="http://schemas.openxmlformats.org/officeDocument/2006/relationships/hyperlink" Target="https://www.alfenashoje.com.br/noticia.asp?id_noticia=19488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iainvest.com.br/publicacao/default.aspx?publicacao=164207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s://www.ilikesticker.com/LineStickerAnimation/W4022382-Noina-cute-girl-animated-(ENG)/zh-Ha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RI8_z3v9Ff0" TargetMode="External"/><Relationship Id="rId5" Type="http://schemas.openxmlformats.org/officeDocument/2006/relationships/hyperlink" Target="https://www.youtube.com/watch?v=49VQLxXkYZ0" TargetMode="Externa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iainvest.com.br/publicacao/default.aspx?publicacao=164207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://letramentoautonomiaeidentidade.blogspot.com/2014/09/blog-pos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OP1tOVxJZuY" TargetMode="External"/><Relationship Id="rId5" Type="http://schemas.openxmlformats.org/officeDocument/2006/relationships/hyperlink" Target="https://g1.globo.com/bemestar/dengue/noticia/2019/11/02/minas-gerais-goias-e-sao-paulo-representam-70percent-dos-casos-de-dengue-no-brasil-em-2019.ghtml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0183" y="1383571"/>
            <a:ext cx="9418322" cy="402908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56" y="147483"/>
            <a:ext cx="1426809" cy="175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860189" y="6046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  <p:sp>
        <p:nvSpPr>
          <p:cNvPr id="4" name="Seta: para a Direita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29A5104-9D89-4BE2-9375-86322E47745A}"/>
              </a:ext>
            </a:extLst>
          </p:cNvPr>
          <p:cNvSpPr/>
          <p:nvPr/>
        </p:nvSpPr>
        <p:spPr>
          <a:xfrm>
            <a:off x="10712171" y="6062769"/>
            <a:ext cx="1357909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1870AB1-6DE8-4F69-8D87-6F619844A1BE}"/>
              </a:ext>
            </a:extLst>
          </p:cNvPr>
          <p:cNvSpPr txBox="1"/>
          <p:nvPr/>
        </p:nvSpPr>
        <p:spPr>
          <a:xfrm>
            <a:off x="10712171" y="6239448"/>
            <a:ext cx="135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Vamos conferir os resultados?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Atividade I</a:t>
            </a:r>
            <a:r>
              <a:rPr lang="pt-BR" sz="2800" dirty="0" smtClean="0"/>
              <a:t>: A</a:t>
            </a:r>
            <a:endParaRPr lang="pt-BR" sz="2800" dirty="0" smtClean="0"/>
          </a:p>
          <a:p>
            <a:r>
              <a:rPr lang="pt-BR" sz="2800" dirty="0" smtClean="0"/>
              <a:t>Atividade II</a:t>
            </a:r>
            <a:r>
              <a:rPr lang="pt-BR" sz="2800" dirty="0" smtClean="0"/>
              <a:t>: D</a:t>
            </a:r>
            <a:endParaRPr lang="pt-BR" sz="2800" dirty="0" smtClean="0"/>
          </a:p>
          <a:p>
            <a:r>
              <a:rPr lang="pt-BR" sz="2800" dirty="0" smtClean="0"/>
              <a:t>Atividade III</a:t>
            </a:r>
            <a:r>
              <a:rPr lang="pt-BR" sz="2800" dirty="0" smtClean="0"/>
              <a:t>: C</a:t>
            </a:r>
            <a:endParaRPr lang="pt-BR" sz="2800" dirty="0" smtClean="0"/>
          </a:p>
          <a:p>
            <a:r>
              <a:rPr lang="pt-BR" sz="2800" dirty="0" smtClean="0"/>
              <a:t>Atividade IV</a:t>
            </a:r>
            <a:r>
              <a:rPr lang="pt-BR" sz="2800" dirty="0" smtClean="0"/>
              <a:t>: 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23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4B042398-3150-4919-BE38-8865AC952F34}"/>
              </a:ext>
            </a:extLst>
          </p:cNvPr>
          <p:cNvSpPr/>
          <p:nvPr/>
        </p:nvSpPr>
        <p:spPr>
          <a:xfrm>
            <a:off x="3796990" y="343327"/>
            <a:ext cx="7467499" cy="4628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9F835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32" name="Picture 8" descr="работа Работа чителя гиф&quot; — card of the user Юля С. in Yandex.Collections">
            <a:extLst>
              <a:ext uri="{FF2B5EF4-FFF2-40B4-BE49-F238E27FC236}">
                <a16:creationId xmlns="" xmlns:a16="http://schemas.microsoft.com/office/drawing/2014/main" id="{1B4D3BE7-FD72-4702-8466-32029C23B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0" y="997000"/>
            <a:ext cx="2862811" cy="4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FE7E4361-01C4-4C85-B6BE-8021B2E2880A}"/>
              </a:ext>
            </a:extLst>
          </p:cNvPr>
          <p:cNvSpPr/>
          <p:nvPr/>
        </p:nvSpPr>
        <p:spPr>
          <a:xfrm>
            <a:off x="6096000" y="538872"/>
            <a:ext cx="3414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50" normalizeH="0" baseline="0" noProof="0" dirty="0">
                <a:ln w="9525" cmpd="sng">
                  <a:solidFill>
                    <a:srgbClr val="A5301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53010"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+mn-cs"/>
              </a:rPr>
              <a:t>ATENÇÃO!!!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B50DDE8B-C9D9-4515-AF3A-62E0CFCB4CBE}"/>
              </a:ext>
            </a:extLst>
          </p:cNvPr>
          <p:cNvSpPr txBox="1"/>
          <p:nvPr/>
        </p:nvSpPr>
        <p:spPr>
          <a:xfrm>
            <a:off x="4714252" y="1481389"/>
            <a:ext cx="601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PAIS, ALUNOS E/OU RESPONSÁVEIS;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9967A8F1-DD3C-46BC-963C-8963C4388CB1}"/>
              </a:ext>
            </a:extLst>
          </p:cNvPr>
          <p:cNvSpPr txBox="1"/>
          <p:nvPr/>
        </p:nvSpPr>
        <p:spPr>
          <a:xfrm>
            <a:off x="3796990" y="2291098"/>
            <a:ext cx="69353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NÃO HÁ NECESSIDADE DE REALIZAR A IMPRESSÃO DESTE MATERIAL;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 ATIVIDADES NÃO SÃO OBRIGATÓRIAS;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OS(AS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ALUNOS(AS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IRÃO REVER AS ATIVIDADES NA VOLTA ÀS AULAS. 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7D382E5E-F8A8-4116-8773-0B0BF61FC758}"/>
              </a:ext>
            </a:extLst>
          </p:cNvPr>
          <p:cNvCxnSpPr>
            <a:cxnSpLocks/>
          </p:cNvCxnSpPr>
          <p:nvPr/>
        </p:nvCxnSpPr>
        <p:spPr>
          <a:xfrm flipH="1">
            <a:off x="5308600" y="4971562"/>
            <a:ext cx="1191836" cy="154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="" xmlns:a16="http://schemas.microsoft.com/office/drawing/2014/main" id="{863DBC71-B9DB-4CE9-A04B-DEEB2E4796C8}"/>
              </a:ext>
            </a:extLst>
          </p:cNvPr>
          <p:cNvCxnSpPr>
            <a:cxnSpLocks/>
          </p:cNvCxnSpPr>
          <p:nvPr/>
        </p:nvCxnSpPr>
        <p:spPr>
          <a:xfrm>
            <a:off x="8767766" y="4981974"/>
            <a:ext cx="1392234" cy="1532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B0B1D40F-FCC6-4FAB-BC96-BB3FB7A76A38}"/>
              </a:ext>
            </a:extLst>
          </p:cNvPr>
          <p:cNvSpPr txBox="1"/>
          <p:nvPr/>
        </p:nvSpPr>
        <p:spPr>
          <a:xfrm rot="5400000">
            <a:off x="9052146" y="2601514"/>
            <a:ext cx="5515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https://yandex.com/collections/card/59a9b43b215a8400b0542a54/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="" xmlns:a16="http://schemas.microsoft.com/office/drawing/2014/main" id="{859CFAC1-8E5C-44F9-8001-91236807D08C}"/>
              </a:ext>
            </a:extLst>
          </p:cNvPr>
          <p:cNvSpPr/>
          <p:nvPr/>
        </p:nvSpPr>
        <p:spPr>
          <a:xfrm rot="10800000">
            <a:off x="490441" y="6064208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6C62494-2D44-4648-A0F9-ECD5DDE2BD71}"/>
              </a:ext>
            </a:extLst>
          </p:cNvPr>
          <p:cNvSpPr/>
          <p:nvPr/>
        </p:nvSpPr>
        <p:spPr>
          <a:xfrm>
            <a:off x="10449588" y="6000371"/>
            <a:ext cx="1357909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62905A2-C085-460A-8506-FCA6A44D0C18}"/>
              </a:ext>
            </a:extLst>
          </p:cNvPr>
          <p:cNvSpPr txBox="1"/>
          <p:nvPr/>
        </p:nvSpPr>
        <p:spPr>
          <a:xfrm>
            <a:off x="10449588" y="6185877"/>
            <a:ext cx="157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245F774-645D-4C8A-8DCD-3F64E9F15831}"/>
              </a:ext>
            </a:extLst>
          </p:cNvPr>
          <p:cNvSpPr txBox="1"/>
          <p:nvPr/>
        </p:nvSpPr>
        <p:spPr>
          <a:xfrm>
            <a:off x="870495" y="6225856"/>
            <a:ext cx="1392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do acusador de una niña feliz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05" y="901729"/>
            <a:ext cx="1534363" cy="38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rgaminho vertical 6"/>
          <p:cNvSpPr/>
          <p:nvPr/>
        </p:nvSpPr>
        <p:spPr>
          <a:xfrm>
            <a:off x="2176807" y="385648"/>
            <a:ext cx="5920445" cy="634000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41624" y="1080175"/>
            <a:ext cx="442170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Olá, </a:t>
            </a:r>
          </a:p>
          <a:p>
            <a:pPr algn="just"/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Que tal nos informarmos um pouco mais sobre outra doença que também devemos nos prevenir: A DENGUE?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Você deverá acessar o link     </a:t>
            </a:r>
            <a:r>
              <a:rPr lang="pt-BR" sz="1400" dirty="0">
                <a:hlinkClick r:id="rId3"/>
              </a:rPr>
              <a:t>https://mosquito.saude.es.gov.br/Media/dengue/Arquivos/cartilha_acs_dengue_web.pdf</a:t>
            </a: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realizar a leitura da cartilha ao lado, com informações sobre a dengue.   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Além da cartilha, preparamos, com muito carinho, nesse momento de pandemia, atividades para você não esquecer seus conhecimentos matemáticos.   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Então, vamos lá! Separe um tempinho e fique à vontade para fazer seu percurso de estudo.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Ah...mais uma coisa: Resolva as atividades no seu caderno!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36" y="1684812"/>
            <a:ext cx="2932472" cy="295831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778419" y="4643122"/>
            <a:ext cx="4037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https://mosquito.saude.es.gov.br/Media/dengue/Arquivos/cartilha_acs_dengue_web.pdf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 rot="5400000">
            <a:off x="8554936" y="3213557"/>
            <a:ext cx="6858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https://www.freepik.es/vector-premium/dedo-acusador-nina-feliz_6052399.htm</a:t>
            </a:r>
            <a:endParaRPr lang="pt-BR" sz="1100" b="1" dirty="0"/>
          </a:p>
        </p:txBody>
      </p:sp>
      <p:sp>
        <p:nvSpPr>
          <p:cNvPr id="12" name="Seta: para a Direita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A31890C-B159-4161-A1EC-6510AC2A331F}"/>
              </a:ext>
            </a:extLst>
          </p:cNvPr>
          <p:cNvSpPr/>
          <p:nvPr/>
        </p:nvSpPr>
        <p:spPr>
          <a:xfrm>
            <a:off x="10449588" y="6000371"/>
            <a:ext cx="1357909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="" xmlns:a16="http://schemas.microsoft.com/office/drawing/2014/main" id="{36BFE860-F9F2-4E4F-9C5A-D7F5CF465CA6}"/>
              </a:ext>
            </a:extLst>
          </p:cNvPr>
          <p:cNvSpPr/>
          <p:nvPr/>
        </p:nvSpPr>
        <p:spPr>
          <a:xfrm rot="10800000">
            <a:off x="258735" y="6000370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B445F82-CA27-4CAB-9473-1CB111D79EBF}"/>
              </a:ext>
            </a:extLst>
          </p:cNvPr>
          <p:cNvSpPr txBox="1"/>
          <p:nvPr/>
        </p:nvSpPr>
        <p:spPr>
          <a:xfrm>
            <a:off x="10449588" y="6174907"/>
            <a:ext cx="148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A2F64CF-FDAF-4EB9-829D-4846E815D28F}"/>
              </a:ext>
            </a:extLst>
          </p:cNvPr>
          <p:cNvSpPr txBox="1"/>
          <p:nvPr/>
        </p:nvSpPr>
        <p:spPr>
          <a:xfrm>
            <a:off x="539185" y="6159518"/>
            <a:ext cx="1576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4886" y="347461"/>
            <a:ext cx="10168872" cy="6445361"/>
          </a:xfrm>
        </p:spPr>
        <p:txBody>
          <a:bodyPr>
            <a:normAutofit/>
          </a:bodyPr>
          <a:lstStyle/>
          <a:p>
            <a:r>
              <a:rPr lang="pt-BR" sz="2400" b="1" u="sng" dirty="0"/>
              <a:t>ATIVIDADES:</a:t>
            </a:r>
          </a:p>
          <a:p>
            <a:pPr marL="0" indent="0" algn="just">
              <a:buNone/>
            </a:pPr>
            <a:r>
              <a:rPr lang="pt-BR" sz="2400" b="1" dirty="0"/>
              <a:t>    Leia, com atenção, a informação abaixo, retirada da cartilha informativa sobre a dengue, indicada para a leitura. 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51C46C4-D7BB-45B0-8B54-8D79E301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07" y="1668075"/>
            <a:ext cx="8956514" cy="40992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BC7439D-2A91-48E6-9FDA-04FE10FBFB21}"/>
              </a:ext>
            </a:extLst>
          </p:cNvPr>
          <p:cNvSpPr txBox="1"/>
          <p:nvPr/>
        </p:nvSpPr>
        <p:spPr>
          <a:xfrm>
            <a:off x="4210931" y="6034648"/>
            <a:ext cx="942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Agora, responda a atividade a seguir: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A49959C-4866-43A0-A2CE-552EB7AB323C}"/>
              </a:ext>
            </a:extLst>
          </p:cNvPr>
          <p:cNvSpPr txBox="1"/>
          <p:nvPr/>
        </p:nvSpPr>
        <p:spPr>
          <a:xfrm rot="5400000">
            <a:off x="8652429" y="3225175"/>
            <a:ext cx="659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</a:t>
            </a:r>
          </a:p>
        </p:txBody>
      </p:sp>
      <p:pic>
        <p:nvPicPr>
          <p:cNvPr id="12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18A0B6EE-B897-42B4-88A4-34097914C5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142">
            <a:off x="10048359" y="4513000"/>
            <a:ext cx="1140527" cy="10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603B34B0-D79A-45B5-B223-F088FB663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3061727" y="1815882"/>
            <a:ext cx="1102000" cy="10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AA60585-8368-41EC-9B30-3CEE617592BB}"/>
              </a:ext>
            </a:extLst>
          </p:cNvPr>
          <p:cNvSpPr/>
          <p:nvPr/>
        </p:nvSpPr>
        <p:spPr>
          <a:xfrm rot="5400000">
            <a:off x="8728129" y="297747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>
                <a:hlinkClick r:id="rId4"/>
              </a:rPr>
              <a:t>https://www.guiainvest.com.br/publicacao/default.aspx?publicacao=164207#</a:t>
            </a:r>
            <a:endParaRPr lang="pt-BR" sz="1100" b="1" dirty="0"/>
          </a:p>
        </p:txBody>
      </p:sp>
      <p:sp>
        <p:nvSpPr>
          <p:cNvPr id="14" name="Seta: para a Direita 1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9194368-12E1-4E6D-BB5B-91682F8A5B98}"/>
              </a:ext>
            </a:extLst>
          </p:cNvPr>
          <p:cNvSpPr/>
          <p:nvPr/>
        </p:nvSpPr>
        <p:spPr>
          <a:xfrm>
            <a:off x="10218159" y="5936263"/>
            <a:ext cx="1357909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EC9A847-217D-4330-A3A7-0AEA8933D662}"/>
              </a:ext>
            </a:extLst>
          </p:cNvPr>
          <p:cNvSpPr txBox="1"/>
          <p:nvPr/>
        </p:nvSpPr>
        <p:spPr>
          <a:xfrm>
            <a:off x="10153684" y="6095411"/>
            <a:ext cx="137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="" xmlns:a16="http://schemas.microsoft.com/office/drawing/2014/main" id="{337E4B74-832F-4F4A-8F55-2621A4EAB939}"/>
              </a:ext>
            </a:extLst>
          </p:cNvPr>
          <p:cNvSpPr/>
          <p:nvPr/>
        </p:nvSpPr>
        <p:spPr>
          <a:xfrm rot="10800000">
            <a:off x="258735" y="6000370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B0A4893-5EBA-469B-B2EE-9F5C7AEBF784}"/>
              </a:ext>
            </a:extLst>
          </p:cNvPr>
          <p:cNvSpPr txBox="1"/>
          <p:nvPr/>
        </p:nvSpPr>
        <p:spPr>
          <a:xfrm>
            <a:off x="559465" y="6184414"/>
            <a:ext cx="173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5843F375-21EA-4DDD-967E-F8EED5D697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375882" y="2886643"/>
            <a:ext cx="905421" cy="8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98365A02-FAA0-4DDC-8BD9-B73CC8A201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370474" y="1124388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4891682-8073-4BAF-B0C4-80AD25CF0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I-</a:t>
            </a:r>
          </a:p>
          <a:p>
            <a:endParaRPr lang="pt-BR" dirty="0"/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="" xmlns:a16="http://schemas.microsoft.com/office/drawing/2014/main" id="{5378F314-7DF4-4365-9EB7-FCAFA92B3A35}"/>
              </a:ext>
            </a:extLst>
          </p:cNvPr>
          <p:cNvSpPr/>
          <p:nvPr/>
        </p:nvSpPr>
        <p:spPr>
          <a:xfrm>
            <a:off x="1799326" y="3405679"/>
            <a:ext cx="55628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ponto B representa condição satisfatória.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180E9F2C-8830-4376-A3E0-5069E81FFA30}"/>
              </a:ext>
            </a:extLst>
          </p:cNvPr>
          <p:cNvSpPr/>
          <p:nvPr/>
        </p:nvSpPr>
        <p:spPr>
          <a:xfrm>
            <a:off x="1497440" y="3405679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D43BBD01-F855-434D-9608-D63C0CB9E9C0}"/>
              </a:ext>
            </a:extLst>
          </p:cNvPr>
          <p:cNvSpPr txBox="1"/>
          <p:nvPr/>
        </p:nvSpPr>
        <p:spPr>
          <a:xfrm>
            <a:off x="1263119" y="216098"/>
            <a:ext cx="1069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 reta numérica ao lado, as letras A, B, C, D e </a:t>
            </a:r>
            <a:r>
              <a:rPr lang="pt-B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representam os índices de infestação predial do 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Aedes Aegypti.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acordo com os resultados destes índices,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informado no slide anterior, e observando</a:t>
            </a: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reta numérica, podemos afirmar que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="" xmlns:a16="http://schemas.microsoft.com/office/drawing/2014/main" id="{A2CF2A16-821B-4684-B157-A11C1502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439017"/>
            <a:ext cx="4986684" cy="1654836"/>
          </a:xfrm>
          <a:prstGeom prst="rect">
            <a:avLst/>
          </a:prstGeom>
        </p:spPr>
      </p:pic>
      <p:sp>
        <p:nvSpPr>
          <p:cNvPr id="32" name="Retângulo de cantos arredondados 5">
            <a:extLst>
              <a:ext uri="{FF2B5EF4-FFF2-40B4-BE49-F238E27FC236}">
                <a16:creationId xmlns="" xmlns:a16="http://schemas.microsoft.com/office/drawing/2014/main" id="{FC7C768C-0C33-4BF9-973D-1CC2EEABE0FE}"/>
              </a:ext>
            </a:extLst>
          </p:cNvPr>
          <p:cNvSpPr/>
          <p:nvPr/>
        </p:nvSpPr>
        <p:spPr>
          <a:xfrm>
            <a:off x="1847065" y="2548504"/>
            <a:ext cx="5456984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ponto A representa condição satisfatória.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296F3083-399A-440D-A8B9-7D69BA29EEE7}"/>
              </a:ext>
            </a:extLst>
          </p:cNvPr>
          <p:cNvSpPr/>
          <p:nvPr/>
        </p:nvSpPr>
        <p:spPr>
          <a:xfrm>
            <a:off x="1497440" y="254850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Retângulo de cantos arredondados 3">
            <a:extLst>
              <a:ext uri="{FF2B5EF4-FFF2-40B4-BE49-F238E27FC236}">
                <a16:creationId xmlns="" xmlns:a16="http://schemas.microsoft.com/office/drawing/2014/main" id="{655868BD-866A-4B05-A55B-2BABD1583BF0}"/>
              </a:ext>
            </a:extLst>
          </p:cNvPr>
          <p:cNvSpPr/>
          <p:nvPr/>
        </p:nvSpPr>
        <p:spPr>
          <a:xfrm>
            <a:off x="2019988" y="4392369"/>
            <a:ext cx="55628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ponto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representa risco de surto de dengue.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9927323F-FCD1-410D-BE1F-93DAB976C824}"/>
              </a:ext>
            </a:extLst>
          </p:cNvPr>
          <p:cNvSpPr/>
          <p:nvPr/>
        </p:nvSpPr>
        <p:spPr>
          <a:xfrm>
            <a:off x="1718102" y="4392369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Retângulo de cantos arredondados 3">
            <a:extLst>
              <a:ext uri="{FF2B5EF4-FFF2-40B4-BE49-F238E27FC236}">
                <a16:creationId xmlns="" xmlns:a16="http://schemas.microsoft.com/office/drawing/2014/main" id="{9E4FE3AC-BD82-4C2A-A36A-3BB216A8CCC4}"/>
              </a:ext>
            </a:extLst>
          </p:cNvPr>
          <p:cNvSpPr/>
          <p:nvPr/>
        </p:nvSpPr>
        <p:spPr>
          <a:xfrm>
            <a:off x="2019988" y="5160850"/>
            <a:ext cx="4853265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ponto E representa situação de alerta. 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="" xmlns:a16="http://schemas.microsoft.com/office/drawing/2014/main" id="{CFB354AE-E20F-442D-994E-12CEF0350B5C}"/>
              </a:ext>
            </a:extLst>
          </p:cNvPr>
          <p:cNvSpPr/>
          <p:nvPr/>
        </p:nvSpPr>
        <p:spPr>
          <a:xfrm>
            <a:off x="1718102" y="516085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EA04319E-3ACA-49F1-A53A-14BF0691D19E}"/>
              </a:ext>
            </a:extLst>
          </p:cNvPr>
          <p:cNvSpPr/>
          <p:nvPr/>
        </p:nvSpPr>
        <p:spPr>
          <a:xfrm>
            <a:off x="8129737" y="2969333"/>
            <a:ext cx="31758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https://www.youtube.com/watch?v=qyzKu26Usmo</a:t>
            </a:r>
            <a:endParaRPr lang="pt-B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Balão de Pensamento: Nuvem 40">
            <a:extLst>
              <a:ext uri="{FF2B5EF4-FFF2-40B4-BE49-F238E27FC236}">
                <a16:creationId xmlns="" xmlns:a16="http://schemas.microsoft.com/office/drawing/2014/main" id="{7B39316E-F558-4D92-9EA5-149BC1F3F719}"/>
              </a:ext>
            </a:extLst>
          </p:cNvPr>
          <p:cNvSpPr/>
          <p:nvPr/>
        </p:nvSpPr>
        <p:spPr>
          <a:xfrm>
            <a:off x="7952171" y="1930400"/>
            <a:ext cx="3664051" cy="2846979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21CAC778-595D-4066-9E01-1208DADF5623}"/>
              </a:ext>
            </a:extLst>
          </p:cNvPr>
          <p:cNvSpPr/>
          <p:nvPr/>
        </p:nvSpPr>
        <p:spPr>
          <a:xfrm>
            <a:off x="8328810" y="2470342"/>
            <a:ext cx="3175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Sugestão de videoaula para essa atividade: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="" xmlns:a16="http://schemas.microsoft.com/office/drawing/2014/main" id="{B88474EC-98D2-4576-B3AA-9DB1D99F0E2D}"/>
              </a:ext>
            </a:extLst>
          </p:cNvPr>
          <p:cNvSpPr/>
          <p:nvPr/>
        </p:nvSpPr>
        <p:spPr>
          <a:xfrm>
            <a:off x="8338399" y="3602829"/>
            <a:ext cx="275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 link acima para acessar à aula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46" name="Retângulo 45">
            <a:extLst>
              <a:ext uri="{FF2B5EF4-FFF2-40B4-BE49-F238E27FC236}">
                <a16:creationId xmlns="" xmlns:a16="http://schemas.microsoft.com/office/drawing/2014/main" id="{5DF44DFB-1A7A-4CDB-9210-A3AE75F2D912}"/>
              </a:ext>
            </a:extLst>
          </p:cNvPr>
          <p:cNvSpPr/>
          <p:nvPr/>
        </p:nvSpPr>
        <p:spPr>
          <a:xfrm rot="5400000">
            <a:off x="8597258" y="3365595"/>
            <a:ext cx="6921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/>
              <a:t>Imagem disponível </a:t>
            </a:r>
            <a:r>
              <a:rPr lang="pt-BR" sz="1050" b="1" dirty="0" err="1"/>
              <a:t>em:</a:t>
            </a:r>
            <a:r>
              <a:rPr lang="pt-BR" sz="1050" dirty="0" err="1">
                <a:hlinkClick r:id="rId5"/>
              </a:rPr>
              <a:t>https</a:t>
            </a:r>
            <a:r>
              <a:rPr lang="pt-BR" sz="1050" dirty="0">
                <a:hlinkClick r:id="rId5"/>
              </a:rPr>
              <a:t>://www.guiainvest.com.br/publicacao/default.aspx?publicacao=164207#</a:t>
            </a:r>
            <a:endParaRPr lang="pt-BR" sz="1050" b="1" dirty="0"/>
          </a:p>
        </p:txBody>
      </p:sp>
      <p:pic>
        <p:nvPicPr>
          <p:cNvPr id="2052" name="Picture 4" descr="RECURSOS - Webquest Espanhol Mansat">
            <a:extLst>
              <a:ext uri="{FF2B5EF4-FFF2-40B4-BE49-F238E27FC236}">
                <a16:creationId xmlns="" xmlns:a16="http://schemas.microsoft.com/office/drawing/2014/main" id="{61B5D6FA-49C9-4FA2-9252-D0E20EAE40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41" y="5090489"/>
            <a:ext cx="2281916" cy="17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>
            <a:extLst>
              <a:ext uri="{FF2B5EF4-FFF2-40B4-BE49-F238E27FC236}">
                <a16:creationId xmlns="" xmlns:a16="http://schemas.microsoft.com/office/drawing/2014/main" id="{E626F0F5-97E1-4367-9A8F-A75F846F9565}"/>
              </a:ext>
            </a:extLst>
          </p:cNvPr>
          <p:cNvSpPr/>
          <p:nvPr/>
        </p:nvSpPr>
        <p:spPr>
          <a:xfrm rot="5400000">
            <a:off x="8789224" y="487047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hlinkClick r:id="rId7"/>
              </a:rPr>
              <a:t>https://sites.google.com/site/webquestespanholmansat/recursos</a:t>
            </a:r>
            <a:endParaRPr lang="pt-BR" sz="1050" b="1" dirty="0"/>
          </a:p>
        </p:txBody>
      </p:sp>
      <p:sp>
        <p:nvSpPr>
          <p:cNvPr id="25" name="Seta: para a Direita 2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F0708E8-5825-429B-BAD0-B9C6FF320BC6}"/>
              </a:ext>
            </a:extLst>
          </p:cNvPr>
          <p:cNvSpPr/>
          <p:nvPr/>
        </p:nvSpPr>
        <p:spPr>
          <a:xfrm>
            <a:off x="10218159" y="5936263"/>
            <a:ext cx="1492107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="" xmlns:a16="http://schemas.microsoft.com/office/drawing/2014/main" id="{4A400F67-365C-42C0-80E3-3C3FD20F0A17}"/>
              </a:ext>
            </a:extLst>
          </p:cNvPr>
          <p:cNvSpPr/>
          <p:nvPr/>
        </p:nvSpPr>
        <p:spPr>
          <a:xfrm rot="10800000">
            <a:off x="258735" y="6000370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5A6B03D-9C55-49AA-8868-F7ABAFCFAAD9}"/>
              </a:ext>
            </a:extLst>
          </p:cNvPr>
          <p:cNvSpPr/>
          <p:nvPr/>
        </p:nvSpPr>
        <p:spPr>
          <a:xfrm>
            <a:off x="574323" y="6159518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3C8F52E5-4873-4275-AE44-ECBB74310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657342" y="3174600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6C5A269-7A31-4886-941E-0229FCD4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92" y="96985"/>
            <a:ext cx="5367129" cy="32131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95699B0-CFD7-4E67-8F66-51CA5905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190500"/>
            <a:ext cx="8978900" cy="3777622"/>
          </a:xfrm>
          <a:noFill/>
        </p:spPr>
        <p:txBody>
          <a:bodyPr/>
          <a:lstStyle/>
          <a:p>
            <a:r>
              <a:rPr lang="pt-BR" b="1" dirty="0"/>
              <a:t>A informação ao lado foi retirada da cartilha </a:t>
            </a:r>
          </a:p>
          <a:p>
            <a:pPr marL="0" indent="0">
              <a:buNone/>
            </a:pPr>
            <a:r>
              <a:rPr lang="pt-BR" b="1" dirty="0"/>
              <a:t>indicada para a leitura.</a:t>
            </a:r>
          </a:p>
          <a:p>
            <a:pPr marL="0" indent="0">
              <a:buNone/>
            </a:pPr>
            <a:r>
              <a:rPr lang="pt-BR" b="1" dirty="0"/>
              <a:t>Leia a informação e resolva a atividade a </a:t>
            </a:r>
          </a:p>
          <a:p>
            <a:pPr marL="0" indent="0">
              <a:buNone/>
            </a:pPr>
            <a:r>
              <a:rPr lang="pt-BR" b="1" dirty="0"/>
              <a:t>seguir.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400" b="1" dirty="0"/>
              <a:t>II- </a:t>
            </a:r>
            <a:r>
              <a:rPr lang="pt-BR" b="1" dirty="0"/>
              <a:t>Joãozinho teve dengue e tomou </a:t>
            </a:r>
            <a:r>
              <a:rPr lang="pt-BR" b="1" u="sng" dirty="0"/>
              <a:t>3,5 litros </a:t>
            </a:r>
          </a:p>
          <a:p>
            <a:pPr marL="0" indent="0">
              <a:buNone/>
            </a:pPr>
            <a:r>
              <a:rPr lang="pt-BR" b="1" dirty="0"/>
              <a:t>de água por dia para se recuperar logo.</a:t>
            </a:r>
          </a:p>
          <a:p>
            <a:pPr marL="0" indent="0">
              <a:buNone/>
            </a:pPr>
            <a:r>
              <a:rPr lang="pt-BR" b="1" dirty="0"/>
              <a:t>A quantidade de água que ele tomou por dia,</a:t>
            </a:r>
          </a:p>
          <a:p>
            <a:pPr marL="0" indent="0">
              <a:buNone/>
            </a:pPr>
            <a:r>
              <a:rPr lang="pt-BR" b="1" dirty="0"/>
              <a:t>em </a:t>
            </a:r>
            <a:r>
              <a:rPr lang="pt-BR" b="1" u="sng" dirty="0"/>
              <a:t>mililitro (ml), </a:t>
            </a:r>
            <a:r>
              <a:rPr lang="pt-BR" b="1" dirty="0"/>
              <a:t>é igual a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="" xmlns:a16="http://schemas.microsoft.com/office/drawing/2014/main" id="{A517ADA1-4CC3-4FD3-8173-6F14C27E5D78}"/>
              </a:ext>
            </a:extLst>
          </p:cNvPr>
          <p:cNvSpPr/>
          <p:nvPr/>
        </p:nvSpPr>
        <p:spPr>
          <a:xfrm>
            <a:off x="1992377" y="4169230"/>
            <a:ext cx="1015865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0,35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61D8C19F-366E-4C76-991B-362FFA713199}"/>
              </a:ext>
            </a:extLst>
          </p:cNvPr>
          <p:cNvSpPr/>
          <p:nvPr/>
        </p:nvSpPr>
        <p:spPr>
          <a:xfrm>
            <a:off x="1690491" y="4169230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="" xmlns:a16="http://schemas.microsoft.com/office/drawing/2014/main" id="{0A8BC844-F9C4-410C-93F7-27650255DF9F}"/>
              </a:ext>
            </a:extLst>
          </p:cNvPr>
          <p:cNvSpPr/>
          <p:nvPr/>
        </p:nvSpPr>
        <p:spPr>
          <a:xfrm>
            <a:off x="1933581" y="4977613"/>
            <a:ext cx="1015865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35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BB34441-644B-4BBD-93F1-B808D0028EED}"/>
              </a:ext>
            </a:extLst>
          </p:cNvPr>
          <p:cNvSpPr/>
          <p:nvPr/>
        </p:nvSpPr>
        <p:spPr>
          <a:xfrm>
            <a:off x="1631695" y="497761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EB375C71-95D8-4831-949A-F7E4E27C75CF}"/>
              </a:ext>
            </a:extLst>
          </p:cNvPr>
          <p:cNvSpPr/>
          <p:nvPr/>
        </p:nvSpPr>
        <p:spPr>
          <a:xfrm>
            <a:off x="4152482" y="4169230"/>
            <a:ext cx="136042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350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D8D9EBE-330E-4C00-95DB-739AEAB41776}"/>
              </a:ext>
            </a:extLst>
          </p:cNvPr>
          <p:cNvSpPr/>
          <p:nvPr/>
        </p:nvSpPr>
        <p:spPr>
          <a:xfrm>
            <a:off x="3850596" y="4169230"/>
            <a:ext cx="583342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="" xmlns:a16="http://schemas.microsoft.com/office/drawing/2014/main" id="{8E27277D-5097-48F8-83CB-E4A2B21E79D6}"/>
              </a:ext>
            </a:extLst>
          </p:cNvPr>
          <p:cNvSpPr/>
          <p:nvPr/>
        </p:nvSpPr>
        <p:spPr>
          <a:xfrm>
            <a:off x="4281444" y="4977613"/>
            <a:ext cx="123145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3500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89919A5-B364-4189-B801-6570544EB95A}"/>
              </a:ext>
            </a:extLst>
          </p:cNvPr>
          <p:cNvSpPr/>
          <p:nvPr/>
        </p:nvSpPr>
        <p:spPr>
          <a:xfrm>
            <a:off x="3931819" y="4977613"/>
            <a:ext cx="537127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074" name="Picture 2" descr="Letramento na Educação Infantil Construindo a identidade e autonomia da  criança.: Gifs animados sobre leitura">
            <a:extLst>
              <a:ext uri="{FF2B5EF4-FFF2-40B4-BE49-F238E27FC236}">
                <a16:creationId xmlns="" xmlns:a16="http://schemas.microsoft.com/office/drawing/2014/main" id="{D1ED155C-EBE4-4282-96AD-5EBC9F956D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47" y="5084133"/>
            <a:ext cx="2162855" cy="17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alão de Pensamento: Nuvem 12">
            <a:extLst>
              <a:ext uri="{FF2B5EF4-FFF2-40B4-BE49-F238E27FC236}">
                <a16:creationId xmlns="" xmlns:a16="http://schemas.microsoft.com/office/drawing/2014/main" id="{F11D45AD-1761-4424-AB3E-C6343FC4F9DC}"/>
              </a:ext>
            </a:extLst>
          </p:cNvPr>
          <p:cNvSpPr/>
          <p:nvPr/>
        </p:nvSpPr>
        <p:spPr>
          <a:xfrm>
            <a:off x="6199091" y="3188751"/>
            <a:ext cx="4302417" cy="177652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801F36C5-3F15-4F9A-BBAB-11764AB8C060}"/>
              </a:ext>
            </a:extLst>
          </p:cNvPr>
          <p:cNvSpPr/>
          <p:nvPr/>
        </p:nvSpPr>
        <p:spPr>
          <a:xfrm>
            <a:off x="6705449" y="3403600"/>
            <a:ext cx="3435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Sugestão de videoaula para essa atividade: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F8A163FF-E908-4E2A-BE86-AB108FC0BCBC}"/>
              </a:ext>
            </a:extLst>
          </p:cNvPr>
          <p:cNvSpPr/>
          <p:nvPr/>
        </p:nvSpPr>
        <p:spPr>
          <a:xfrm>
            <a:off x="6552892" y="3829523"/>
            <a:ext cx="3435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5"/>
              </a:rPr>
              <a:t>https://www.youtube.com/watch?v=83YehDupEFg</a:t>
            </a:r>
            <a:endParaRPr lang="pt-BR" sz="14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48448DD0-C6C0-4DB5-853D-5EDA16BCCEB7}"/>
              </a:ext>
            </a:extLst>
          </p:cNvPr>
          <p:cNvSpPr/>
          <p:nvPr/>
        </p:nvSpPr>
        <p:spPr>
          <a:xfrm>
            <a:off x="6908663" y="4251428"/>
            <a:ext cx="277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 link acima para acessar à aula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EC1BCD2A-4BEB-44EE-B23F-38D72DD9A721}"/>
              </a:ext>
            </a:extLst>
          </p:cNvPr>
          <p:cNvSpPr/>
          <p:nvPr/>
        </p:nvSpPr>
        <p:spPr>
          <a:xfrm rot="5400000">
            <a:off x="8925339" y="3702565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hlinkClick r:id="rId6"/>
              </a:rPr>
              <a:t>http://letramentoautonomiaeidentidade.blogspot.com/2014/09/blog-post.html</a:t>
            </a:r>
            <a:endParaRPr lang="pt-BR" sz="1050" b="1" dirty="0"/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6FCE87A0-4962-4518-AAA8-7DCAC6971F89}"/>
              </a:ext>
            </a:extLst>
          </p:cNvPr>
          <p:cNvSpPr/>
          <p:nvPr/>
        </p:nvSpPr>
        <p:spPr>
          <a:xfrm rot="5400000">
            <a:off x="9052297" y="288860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Imagem disponível em:</a:t>
            </a:r>
          </a:p>
        </p:txBody>
      </p:sp>
      <p:pic>
        <p:nvPicPr>
          <p:cNvPr id="22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11F9AE83-E909-401A-B2C9-D97BA54A5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510283" y="1603004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01319BA-0570-4277-94C1-D63940D9AED9}"/>
              </a:ext>
            </a:extLst>
          </p:cNvPr>
          <p:cNvSpPr/>
          <p:nvPr/>
        </p:nvSpPr>
        <p:spPr>
          <a:xfrm rot="5400000">
            <a:off x="9054127" y="447869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>
                <a:hlinkClick r:id="rId7"/>
              </a:rPr>
              <a:t>https://www.guiainvest.com.br/publicacao/default.aspx?publicacao=164207#</a:t>
            </a:r>
            <a:endParaRPr lang="pt-BR" sz="1050" dirty="0"/>
          </a:p>
        </p:txBody>
      </p:sp>
      <p:sp>
        <p:nvSpPr>
          <p:cNvPr id="27" name="Seta: para a Direita 2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28DB8EA-7304-4A86-809B-60F24A2F43F4}"/>
              </a:ext>
            </a:extLst>
          </p:cNvPr>
          <p:cNvSpPr/>
          <p:nvPr/>
        </p:nvSpPr>
        <p:spPr>
          <a:xfrm>
            <a:off x="10218159" y="5936263"/>
            <a:ext cx="1492107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8" name="Seta: para a Direita 27">
            <a:extLst>
              <a:ext uri="{FF2B5EF4-FFF2-40B4-BE49-F238E27FC236}">
                <a16:creationId xmlns="" xmlns:a16="http://schemas.microsoft.com/office/drawing/2014/main" id="{0A83CEF1-3D23-40AC-BFB5-43B258B8C771}"/>
              </a:ext>
            </a:extLst>
          </p:cNvPr>
          <p:cNvSpPr/>
          <p:nvPr/>
        </p:nvSpPr>
        <p:spPr>
          <a:xfrm rot="10800000">
            <a:off x="258735" y="6000370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704352E1-4EBC-44C3-A074-2A675E1F8E0B}"/>
              </a:ext>
            </a:extLst>
          </p:cNvPr>
          <p:cNvSpPr/>
          <p:nvPr/>
        </p:nvSpPr>
        <p:spPr>
          <a:xfrm>
            <a:off x="563519" y="6174907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52851206-A9EA-4840-9D08-611C56148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428119" y="1679201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299" y="394664"/>
            <a:ext cx="10469237" cy="3777622"/>
          </a:xfrm>
        </p:spPr>
        <p:txBody>
          <a:bodyPr>
            <a:normAutofit/>
          </a:bodyPr>
          <a:lstStyle/>
          <a:p>
            <a:r>
              <a:rPr lang="pt-BR" b="1" dirty="0"/>
              <a:t>Leia a reportagem abaixo para resolver a atividade a seguir:</a:t>
            </a:r>
          </a:p>
          <a:p>
            <a:pPr marL="0" indent="0">
              <a:buNone/>
            </a:pPr>
            <a:r>
              <a:rPr lang="pt-BR" sz="1200" b="1" dirty="0"/>
              <a:t>Postado em sexta-feira, 15 de maio de 2020 às 11:11</a:t>
            </a:r>
            <a:br>
              <a:rPr lang="pt-BR" sz="1200" b="1" dirty="0"/>
            </a:br>
            <a:r>
              <a:rPr lang="pt-BR" b="1" dirty="0"/>
              <a:t>Casos de dengue disparam e situação de Alfenas preocupa</a:t>
            </a:r>
          </a:p>
          <a:p>
            <a:pPr marL="0" indent="0" algn="just">
              <a:buNone/>
            </a:pPr>
            <a:r>
              <a:rPr lang="pt-BR" b="1" i="1" dirty="0"/>
              <a:t>A cidade foi relacionada em um grupo de 152 municípios com incidência “muito alta”.</a:t>
            </a:r>
          </a:p>
          <a:p>
            <a:pPr marL="0" indent="0" algn="just">
              <a:buNone/>
            </a:pPr>
            <a:r>
              <a:rPr lang="pt-BR" b="1" dirty="0"/>
              <a:t>[...]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A8BF5BB-BAEE-4265-A248-B3B36F4B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99" y="2139088"/>
            <a:ext cx="10827514" cy="37776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9A970B-D350-4BF8-9FDE-3C554891DAC6}"/>
              </a:ext>
            </a:extLst>
          </p:cNvPr>
          <p:cNvSpPr txBox="1"/>
          <p:nvPr/>
        </p:nvSpPr>
        <p:spPr>
          <a:xfrm>
            <a:off x="6712666" y="5669560"/>
            <a:ext cx="500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hlinkClick r:id="rId5"/>
              </a:rPr>
              <a:t>https://www.alfenashoje.com.br/noticia.asp?id_noticia=19488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426AE4D-7F21-44BD-9A64-D41823A17C72}"/>
              </a:ext>
            </a:extLst>
          </p:cNvPr>
          <p:cNvSpPr txBox="1"/>
          <p:nvPr/>
        </p:nvSpPr>
        <p:spPr>
          <a:xfrm>
            <a:off x="1340457" y="5896128"/>
            <a:ext cx="115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[...]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687A914-8AC8-48B1-B3AF-A0171B7A081B}"/>
              </a:ext>
            </a:extLst>
          </p:cNvPr>
          <p:cNvSpPr/>
          <p:nvPr/>
        </p:nvSpPr>
        <p:spPr>
          <a:xfrm rot="5400000">
            <a:off x="8753291" y="3086483"/>
            <a:ext cx="6573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Imagem disponível em: </a:t>
            </a:r>
            <a:r>
              <a:rPr lang="pt-BR" sz="1100" dirty="0">
                <a:solidFill>
                  <a:srgbClr val="FB4A18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https://www.guiainvest.com.br/publicacao/default.aspx?publicacao=164207#</a:t>
            </a:r>
            <a:endParaRPr lang="pt-BR" sz="1100" dirty="0"/>
          </a:p>
        </p:txBody>
      </p:sp>
      <p:pic>
        <p:nvPicPr>
          <p:cNvPr id="10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412B438F-8B97-46E9-B884-DB82438802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348">
            <a:off x="9479315" y="334106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: para a Direita 11">
            <a:extLst>
              <a:ext uri="{FF2B5EF4-FFF2-40B4-BE49-F238E27FC236}">
                <a16:creationId xmlns="" xmlns:a16="http://schemas.microsoft.com/office/drawing/2014/main" id="{7ED7B42D-90C6-4A59-8120-7D3B74294B05}"/>
              </a:ext>
            </a:extLst>
          </p:cNvPr>
          <p:cNvSpPr/>
          <p:nvPr/>
        </p:nvSpPr>
        <p:spPr>
          <a:xfrm rot="10800000">
            <a:off x="285463" y="6114953"/>
            <a:ext cx="1526188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6594076-439F-4014-B985-AB84C4EC9C89}"/>
              </a:ext>
            </a:extLst>
          </p:cNvPr>
          <p:cNvSpPr/>
          <p:nvPr/>
        </p:nvSpPr>
        <p:spPr>
          <a:xfrm>
            <a:off x="10478881" y="6019873"/>
            <a:ext cx="1492107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9BF4E4F-D344-4539-B79D-4AAC8B5AA677}"/>
              </a:ext>
            </a:extLst>
          </p:cNvPr>
          <p:cNvSpPr/>
          <p:nvPr/>
        </p:nvSpPr>
        <p:spPr>
          <a:xfrm>
            <a:off x="540150" y="6253408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46DB0803-ABD2-429E-B955-5AE4E95DD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690183" y="3232705"/>
            <a:ext cx="868371" cy="8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3877F688-121B-47AB-9A8F-FD81E55ADF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710737" y="1912735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E 个人原创贴图- Noina cute girl animated (ENG) Example with GIF Animation">
            <a:extLst>
              <a:ext uri="{FF2B5EF4-FFF2-40B4-BE49-F238E27FC236}">
                <a16:creationId xmlns="" xmlns:a16="http://schemas.microsoft.com/office/drawing/2014/main" id="{70E5D7A7-5850-40E0-A3B1-EF6CA9962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0024"/>
            <a:ext cx="3094495" cy="25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lão de Pensamento: Nuvem 15">
            <a:extLst>
              <a:ext uri="{FF2B5EF4-FFF2-40B4-BE49-F238E27FC236}">
                <a16:creationId xmlns="" xmlns:a16="http://schemas.microsoft.com/office/drawing/2014/main" id="{499FAF49-6FC6-4F3C-904C-51A8E03B6378}"/>
              </a:ext>
            </a:extLst>
          </p:cNvPr>
          <p:cNvSpPr/>
          <p:nvPr/>
        </p:nvSpPr>
        <p:spPr>
          <a:xfrm>
            <a:off x="6506508" y="1592942"/>
            <a:ext cx="5476259" cy="26885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BD44724-8C6C-4519-A84D-AC3B409C1C0E}"/>
              </a:ext>
            </a:extLst>
          </p:cNvPr>
          <p:cNvSpPr txBox="1"/>
          <p:nvPr/>
        </p:nvSpPr>
        <p:spPr>
          <a:xfrm>
            <a:off x="1576725" y="15181"/>
            <a:ext cx="10378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III- </a:t>
            </a:r>
            <a:r>
              <a:rPr lang="pt-BR" b="1" dirty="0"/>
              <a:t>Leia o trecho da reportagem do slide anterior: “No </a:t>
            </a:r>
            <a:r>
              <a:rPr lang="pt-BR" b="1" u="sng" dirty="0"/>
              <a:t>Estado</a:t>
            </a:r>
            <a:r>
              <a:rPr lang="pt-BR" b="1" dirty="0"/>
              <a:t> foram </a:t>
            </a:r>
            <a:r>
              <a:rPr lang="pt-BR" b="1" u="sng" dirty="0"/>
              <a:t>cinco</a:t>
            </a:r>
            <a:r>
              <a:rPr lang="pt-BR" b="1" dirty="0"/>
              <a:t> mortes, sendo </a:t>
            </a:r>
            <a:r>
              <a:rPr lang="pt-BR" b="1" u="sng" dirty="0"/>
              <a:t>duas</a:t>
            </a:r>
            <a:r>
              <a:rPr lang="pt-BR" b="1" dirty="0"/>
              <a:t> no </a:t>
            </a:r>
            <a:r>
              <a:rPr lang="pt-BR" b="1" u="sng" dirty="0"/>
              <a:t>Sul de Minas</a:t>
            </a:r>
            <a:r>
              <a:rPr lang="pt-BR" b="1" dirty="0"/>
              <a:t>. </a:t>
            </a:r>
            <a:r>
              <a:rPr lang="pt-BR" b="1" u="sng" dirty="0"/>
              <a:t>Uma </a:t>
            </a:r>
            <a:r>
              <a:rPr lang="pt-BR" b="1" dirty="0"/>
              <a:t>delas em </a:t>
            </a:r>
            <a:r>
              <a:rPr lang="pt-BR" b="1" u="sng" dirty="0"/>
              <a:t>Alfenas</a:t>
            </a:r>
            <a:r>
              <a:rPr lang="pt-BR" b="1" dirty="0"/>
              <a:t>. [...]”.</a:t>
            </a:r>
          </a:p>
          <a:p>
            <a:endParaRPr lang="pt-BR" b="1" dirty="0"/>
          </a:p>
          <a:p>
            <a:r>
              <a:rPr lang="pt-BR" b="1" dirty="0"/>
              <a:t>De acordo com os dados acima, o número de morte em Alfenas, causadas pela dengue, </a:t>
            </a:r>
          </a:p>
          <a:p>
            <a:r>
              <a:rPr lang="pt-BR" b="1" dirty="0"/>
              <a:t>até a data da reportagem, representa qual porcentagem do número de mortes no Sul de Minas?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="" xmlns:a16="http://schemas.microsoft.com/office/drawing/2014/main" id="{95B42102-166D-4E7F-83BB-FF6EEC2E831F}"/>
              </a:ext>
            </a:extLst>
          </p:cNvPr>
          <p:cNvSpPr/>
          <p:nvPr/>
        </p:nvSpPr>
        <p:spPr>
          <a:xfrm>
            <a:off x="2115188" y="2371631"/>
            <a:ext cx="1015865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10%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B8EBD2B3-5287-4C1C-BB90-E8CA59E5B0A4}"/>
              </a:ext>
            </a:extLst>
          </p:cNvPr>
          <p:cNvSpPr/>
          <p:nvPr/>
        </p:nvSpPr>
        <p:spPr>
          <a:xfrm>
            <a:off x="1813302" y="2371631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tângulo de cantos arredondados 5">
            <a:extLst>
              <a:ext uri="{FF2B5EF4-FFF2-40B4-BE49-F238E27FC236}">
                <a16:creationId xmlns="" xmlns:a16="http://schemas.microsoft.com/office/drawing/2014/main" id="{D0D30947-496E-4D4F-8414-D6DAD465531F}"/>
              </a:ext>
            </a:extLst>
          </p:cNvPr>
          <p:cNvSpPr/>
          <p:nvPr/>
        </p:nvSpPr>
        <p:spPr>
          <a:xfrm>
            <a:off x="4864541" y="2371631"/>
            <a:ext cx="123145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50%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BFB19104-D9C5-447E-A9CE-3F5093CA4A24}"/>
              </a:ext>
            </a:extLst>
          </p:cNvPr>
          <p:cNvSpPr/>
          <p:nvPr/>
        </p:nvSpPr>
        <p:spPr>
          <a:xfrm>
            <a:off x="4514916" y="2371631"/>
            <a:ext cx="537127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61DAFD4A-55CA-4622-8B91-CD2A9D43733C}"/>
              </a:ext>
            </a:extLst>
          </p:cNvPr>
          <p:cNvSpPr/>
          <p:nvPr/>
        </p:nvSpPr>
        <p:spPr>
          <a:xfrm>
            <a:off x="2115188" y="3210791"/>
            <a:ext cx="1015865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20%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61C0E191-349E-409A-B77E-3A421DDF64FD}"/>
              </a:ext>
            </a:extLst>
          </p:cNvPr>
          <p:cNvSpPr/>
          <p:nvPr/>
        </p:nvSpPr>
        <p:spPr>
          <a:xfrm>
            <a:off x="1813302" y="3210791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="" xmlns:a16="http://schemas.microsoft.com/office/drawing/2014/main" id="{852125EC-E7F4-4919-B52A-2E729BE422F6}"/>
              </a:ext>
            </a:extLst>
          </p:cNvPr>
          <p:cNvSpPr/>
          <p:nvPr/>
        </p:nvSpPr>
        <p:spPr>
          <a:xfrm>
            <a:off x="4807521" y="3210791"/>
            <a:ext cx="123145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70%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2CC9518E-E3C4-463C-AE41-304FC1C96FD0}"/>
              </a:ext>
            </a:extLst>
          </p:cNvPr>
          <p:cNvSpPr/>
          <p:nvPr/>
        </p:nvSpPr>
        <p:spPr>
          <a:xfrm>
            <a:off x="4505635" y="3210791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ECA5CA96-41B5-4464-87D8-450B0074F820}"/>
              </a:ext>
            </a:extLst>
          </p:cNvPr>
          <p:cNvSpPr/>
          <p:nvPr/>
        </p:nvSpPr>
        <p:spPr>
          <a:xfrm>
            <a:off x="7053761" y="2046324"/>
            <a:ext cx="4890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Sugestões de videoaulas para essa atividade: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F4FE5AD3-3687-45ED-910E-98ED258597E1}"/>
              </a:ext>
            </a:extLst>
          </p:cNvPr>
          <p:cNvSpPr/>
          <p:nvPr/>
        </p:nvSpPr>
        <p:spPr>
          <a:xfrm>
            <a:off x="6760965" y="2478164"/>
            <a:ext cx="4890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5"/>
              </a:rPr>
              <a:t>https://www.youtube.com/watch?v=49VQLxXkYZ0</a:t>
            </a:r>
            <a:endParaRPr lang="pt-BR" sz="16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727E3C4-221B-47EC-AA26-D150AB4E95FC}"/>
              </a:ext>
            </a:extLst>
          </p:cNvPr>
          <p:cNvSpPr/>
          <p:nvPr/>
        </p:nvSpPr>
        <p:spPr>
          <a:xfrm>
            <a:off x="7102116" y="2988184"/>
            <a:ext cx="414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6"/>
              </a:rPr>
              <a:t>https://www.youtube.com/watch?v=RI8_z3v9Ff0</a:t>
            </a:r>
            <a:endParaRPr lang="pt-BR" sz="16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0ABD91ED-E5BB-4BC3-A4DB-F8ADB8BECBC9}"/>
              </a:ext>
            </a:extLst>
          </p:cNvPr>
          <p:cNvSpPr/>
          <p:nvPr/>
        </p:nvSpPr>
        <p:spPr>
          <a:xfrm>
            <a:off x="7747998" y="3572959"/>
            <a:ext cx="3530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os links acima para acessar às aulas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E1C06B4-6B11-4304-A098-9779D84D47A6}"/>
              </a:ext>
            </a:extLst>
          </p:cNvPr>
          <p:cNvSpPr/>
          <p:nvPr/>
        </p:nvSpPr>
        <p:spPr>
          <a:xfrm rot="5400000">
            <a:off x="10147712" y="4961363"/>
            <a:ext cx="30383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7"/>
              </a:rPr>
              <a:t>https://www.ilikesticker.com/LineStickerAnimation/W4022382-Noina-cute-girl-animated-(ENG)/zh-Hans</a:t>
            </a:r>
            <a:endParaRPr lang="pt-BR" sz="105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723CD014-681B-49C8-9935-9D46F6075883}"/>
              </a:ext>
            </a:extLst>
          </p:cNvPr>
          <p:cNvSpPr/>
          <p:nvPr/>
        </p:nvSpPr>
        <p:spPr>
          <a:xfrm rot="5400000">
            <a:off x="9164892" y="3432534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Imagem disponível em: </a:t>
            </a:r>
            <a:r>
              <a:rPr lang="pt-BR" sz="1050" dirty="0">
                <a:hlinkClick r:id="rId8"/>
              </a:rPr>
              <a:t>https://www.guiainvest.com.br/publicacao/default.aspx?publicacao=164207#</a:t>
            </a:r>
            <a:endParaRPr lang="pt-BR" sz="1050" dirty="0"/>
          </a:p>
          <a:p>
            <a:endParaRPr lang="pt-BR" sz="1050" b="1" dirty="0"/>
          </a:p>
        </p:txBody>
      </p:sp>
      <p:sp>
        <p:nvSpPr>
          <p:cNvPr id="25" name="Seta: para a Direita 2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4B08E9E-BC3F-4B2E-A125-60F3A6823457}"/>
              </a:ext>
            </a:extLst>
          </p:cNvPr>
          <p:cNvSpPr/>
          <p:nvPr/>
        </p:nvSpPr>
        <p:spPr>
          <a:xfrm>
            <a:off x="9927644" y="5925176"/>
            <a:ext cx="1492107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nextslide"/>
              </a:rPr>
              <a:t>PRÓXIMA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="" xmlns:a16="http://schemas.microsoft.com/office/drawing/2014/main" id="{5E776056-F37D-4D1F-B899-2F41ED81B3E5}"/>
              </a:ext>
            </a:extLst>
          </p:cNvPr>
          <p:cNvSpPr/>
          <p:nvPr/>
        </p:nvSpPr>
        <p:spPr>
          <a:xfrm rot="10800000">
            <a:off x="436096" y="5925174"/>
            <a:ext cx="1597867" cy="725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A241C4A-CE03-4581-9506-502A98E2D829}"/>
              </a:ext>
            </a:extLst>
          </p:cNvPr>
          <p:cNvSpPr/>
          <p:nvPr/>
        </p:nvSpPr>
        <p:spPr>
          <a:xfrm>
            <a:off x="882687" y="6099713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349C24D1-19D5-407C-8DB6-F17DA1B428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643372" y="3214723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="" xmlns:a16="http://schemas.microsoft.com/office/drawing/2014/main" id="{1D891726-5D5D-4E22-9602-1C318FEF3016}"/>
              </a:ext>
            </a:extLst>
          </p:cNvPr>
          <p:cNvSpPr/>
          <p:nvPr/>
        </p:nvSpPr>
        <p:spPr>
          <a:xfrm rot="1122224">
            <a:off x="6167524" y="3779542"/>
            <a:ext cx="4597188" cy="176540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5810E1-65B7-4337-8DA3-35291D8A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356824"/>
            <a:ext cx="10401789" cy="6501176"/>
          </a:xfrm>
        </p:spPr>
        <p:txBody>
          <a:bodyPr>
            <a:normAutofit/>
          </a:bodyPr>
          <a:lstStyle/>
          <a:p>
            <a:pPr fontAlgn="base"/>
            <a:r>
              <a:rPr lang="pt-BR" sz="1800" b="1" dirty="0"/>
              <a:t>Leia a manchete abaixo e responda a atividade a seguir: </a:t>
            </a:r>
            <a:br>
              <a:rPr lang="pt-BR" sz="1800" b="1" dirty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2400" b="1" dirty="0"/>
              <a:t>Minas Gerais, Goiás e São Paulo representam 70% dos casos de dengue no Brasil em 2019</a:t>
            </a:r>
            <a:br>
              <a:rPr lang="pt-BR" sz="2400" b="1" dirty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200" b="1" dirty="0"/>
              <a:t>Por Carolina Dantas, G1</a:t>
            </a:r>
            <a:br>
              <a:rPr lang="pt-BR" sz="1200" b="1" dirty="0"/>
            </a:br>
            <a:r>
              <a:rPr lang="pt-BR" sz="1200" b="1" dirty="0"/>
              <a:t>02/11/2019 05h00  Atualizado há 7 meses</a:t>
            </a:r>
            <a:br>
              <a:rPr lang="pt-BR" sz="1200" b="1" dirty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1200" b="1" dirty="0"/>
              <a:t/>
            </a:r>
            <a:br>
              <a:rPr lang="pt-BR" sz="1200" b="1" dirty="0"/>
            </a:br>
            <a:r>
              <a:rPr lang="pt-BR" sz="2400" b="1" dirty="0"/>
              <a:t>IV- </a:t>
            </a:r>
            <a:r>
              <a:rPr lang="pt-BR" sz="1800" b="1" dirty="0"/>
              <a:t>A porcentagem também pode ser escrita na forma fracionária e decimal. A</a:t>
            </a:r>
            <a:br>
              <a:rPr lang="pt-BR" sz="1800" b="1" dirty="0"/>
            </a:br>
            <a:r>
              <a:rPr lang="pt-BR" sz="1800" b="1" dirty="0"/>
              <a:t>porcentagem mencionada na manchete acima, em sua forma </a:t>
            </a:r>
            <a:r>
              <a:rPr lang="pt-BR" sz="1800" b="1" u="sng" dirty="0"/>
              <a:t>fracionária</a:t>
            </a:r>
            <a:r>
              <a:rPr lang="pt-BR" sz="1800" b="1" dirty="0"/>
              <a:t>, é igual </a:t>
            </a:r>
            <a:r>
              <a:rPr lang="pt-BR" sz="1800" b="1" dirty="0" smtClean="0"/>
              <a:t>a: </a:t>
            </a: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/>
              <a:t/>
            </a:r>
            <a:br>
              <a:rPr lang="pt-BR" sz="1800" b="1" dirty="0"/>
            </a:br>
            <a:endParaRPr lang="pt-BR" sz="18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087D0430-78FF-4202-AF23-EA1691AEBA1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52" y="5284242"/>
            <a:ext cx="1383199" cy="15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30EAB98F-4A62-4336-8C54-3F1DD32DA234}"/>
              </a:ext>
            </a:extLst>
          </p:cNvPr>
          <p:cNvGraphicFramePr>
            <a:graphicFrameLocks noGrp="1"/>
          </p:cNvGraphicFramePr>
          <p:nvPr/>
        </p:nvGraphicFramePr>
        <p:xfrm>
          <a:off x="1640155" y="783614"/>
          <a:ext cx="9591009" cy="2117660"/>
        </p:xfrm>
        <a:graphic>
          <a:graphicData uri="http://schemas.openxmlformats.org/drawingml/2006/table">
            <a:tbl>
              <a:tblPr/>
              <a:tblGrid>
                <a:gridCol w="9591009">
                  <a:extLst>
                    <a:ext uri="{9D8B030D-6E8A-4147-A177-3AD203B41FA5}">
                      <a16:colId xmlns="" xmlns:a16="http://schemas.microsoft.com/office/drawing/2014/main" val="2375339554"/>
                    </a:ext>
                  </a:extLst>
                </a:gridCol>
              </a:tblGrid>
              <a:tr h="2117660">
                <a:tc>
                  <a:txBody>
                    <a:bodyPr/>
                    <a:lstStyle/>
                    <a:p>
                      <a:endParaRPr lang="pt-BR" dirty="0">
                        <a:hlinkClick r:id="rId5"/>
                      </a:endParaRPr>
                    </a:p>
                    <a:p>
                      <a:endParaRPr lang="pt-BR" dirty="0">
                        <a:hlinkClick r:id="rId5"/>
                      </a:endParaRPr>
                    </a:p>
                    <a:p>
                      <a:endParaRPr lang="pt-BR" dirty="0">
                        <a:hlinkClick r:id="rId5"/>
                      </a:endParaRPr>
                    </a:p>
                    <a:p>
                      <a:endParaRPr lang="pt-BR" dirty="0">
                        <a:hlinkClick r:id="rId5"/>
                      </a:endParaRPr>
                    </a:p>
                    <a:p>
                      <a:endParaRPr lang="pt-BR" dirty="0">
                        <a:hlinkClick r:id="rId5"/>
                      </a:endParaRPr>
                    </a:p>
                    <a:p>
                      <a:endParaRPr lang="pt-BR" dirty="0">
                        <a:hlinkClick r:id="rId5"/>
                      </a:endParaRPr>
                    </a:p>
                    <a:p>
                      <a:pPr algn="r"/>
                      <a:r>
                        <a:rPr lang="pt-BR" sz="1200" b="1" dirty="0">
                          <a:hlinkClick r:id="rId5"/>
                        </a:rPr>
                        <a:t>https://g1.globo.com/bemestar/dengue/noticia/2019/11/02/minas-gerais-goias-e-sao-paulo-representam-70percent-dos-casos-de-dengue-no-brasil-em-2019.ghtml</a:t>
                      </a:r>
                      <a:endParaRPr lang="pt-BR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3052974"/>
                  </a:ext>
                </a:extLst>
              </a:tr>
            </a:tbl>
          </a:graphicData>
        </a:graphic>
      </p:graphicFrame>
      <p:sp>
        <p:nvSpPr>
          <p:cNvPr id="5" name="Retângulo de cantos arredondados 5">
            <a:extLst>
              <a:ext uri="{FF2B5EF4-FFF2-40B4-BE49-F238E27FC236}">
                <a16:creationId xmlns="" xmlns:a16="http://schemas.microsoft.com/office/drawing/2014/main" id="{C233CE0D-0A18-40AD-BBA9-78E43FE2AF4D}"/>
              </a:ext>
            </a:extLst>
          </p:cNvPr>
          <p:cNvSpPr/>
          <p:nvPr/>
        </p:nvSpPr>
        <p:spPr>
          <a:xfrm>
            <a:off x="1992051" y="3649501"/>
            <a:ext cx="1066203" cy="5419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7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C5FB4080-CC0F-46C6-AD20-13DC7732C13A}"/>
              </a:ext>
            </a:extLst>
          </p:cNvPr>
          <p:cNvSpPr/>
          <p:nvPr/>
        </p:nvSpPr>
        <p:spPr>
          <a:xfrm>
            <a:off x="1642426" y="3755009"/>
            <a:ext cx="465047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="" xmlns:a16="http://schemas.microsoft.com/office/drawing/2014/main" id="{DE9B74CD-BDF0-477A-B205-C27042C947C8}"/>
              </a:ext>
            </a:extLst>
          </p:cNvPr>
          <p:cNvSpPr/>
          <p:nvPr/>
        </p:nvSpPr>
        <p:spPr>
          <a:xfrm>
            <a:off x="2081479" y="4939654"/>
            <a:ext cx="1015865" cy="5419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70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58CA2D6E-D163-4F03-B4EF-DE5A3B8532E1}"/>
              </a:ext>
            </a:extLst>
          </p:cNvPr>
          <p:cNvSpPr/>
          <p:nvPr/>
        </p:nvSpPr>
        <p:spPr>
          <a:xfrm>
            <a:off x="1640155" y="496925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5F60520E-D2CC-4F3E-89B1-740880437EE5}"/>
              </a:ext>
            </a:extLst>
          </p:cNvPr>
          <p:cNvSpPr/>
          <p:nvPr/>
        </p:nvSpPr>
        <p:spPr>
          <a:xfrm>
            <a:off x="4283209" y="3725410"/>
            <a:ext cx="1015865" cy="5419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7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37C1F48-83A6-4AE9-8769-F10887FB3F43}"/>
              </a:ext>
            </a:extLst>
          </p:cNvPr>
          <p:cNvSpPr/>
          <p:nvPr/>
        </p:nvSpPr>
        <p:spPr>
          <a:xfrm>
            <a:off x="3841885" y="3755009"/>
            <a:ext cx="441324" cy="3642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="" xmlns:a16="http://schemas.microsoft.com/office/drawing/2014/main" id="{C31736BF-3388-4EA8-8F84-A0D8D428C2D3}"/>
              </a:ext>
            </a:extLst>
          </p:cNvPr>
          <p:cNvSpPr/>
          <p:nvPr/>
        </p:nvSpPr>
        <p:spPr>
          <a:xfrm>
            <a:off x="4293693" y="4939654"/>
            <a:ext cx="1015865" cy="4660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70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1000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93FBA406-22CA-4C02-8CCF-2D3D01A2C32D}"/>
              </a:ext>
            </a:extLst>
          </p:cNvPr>
          <p:cNvSpPr/>
          <p:nvPr/>
        </p:nvSpPr>
        <p:spPr>
          <a:xfrm>
            <a:off x="3852369" y="496925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F5475164-D2EB-499A-ABA1-1AD96FFB5724}"/>
              </a:ext>
            </a:extLst>
          </p:cNvPr>
          <p:cNvSpPr/>
          <p:nvPr/>
        </p:nvSpPr>
        <p:spPr>
          <a:xfrm>
            <a:off x="6278652" y="3854747"/>
            <a:ext cx="3091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Sugestão de videoaula para essa atividade: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695CC4A2-DFE5-4985-BCBC-05A85D936051}"/>
              </a:ext>
            </a:extLst>
          </p:cNvPr>
          <p:cNvSpPr/>
          <p:nvPr/>
        </p:nvSpPr>
        <p:spPr>
          <a:xfrm>
            <a:off x="6946373" y="4350330"/>
            <a:ext cx="3330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hlinkClick r:id="rId6"/>
              </a:rPr>
              <a:t>https://www.youtube.com/watch?v=OP1tOVxJZuY</a:t>
            </a:r>
            <a:endParaRPr lang="pt-BR" sz="16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69B50636-2819-4C8D-8943-1F0E0C66D565}"/>
              </a:ext>
            </a:extLst>
          </p:cNvPr>
          <p:cNvSpPr/>
          <p:nvPr/>
        </p:nvSpPr>
        <p:spPr>
          <a:xfrm>
            <a:off x="7806573" y="4830501"/>
            <a:ext cx="2710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Copie o link acima para acessar às aulas no </a:t>
            </a:r>
            <a:r>
              <a:rPr lang="pt-BR" sz="1400" b="1" dirty="0" err="1"/>
              <a:t>youtube</a:t>
            </a:r>
            <a:endParaRPr lang="pt-BR" sz="14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7BE00278-191F-42D6-9C88-A940B0FBF97A}"/>
              </a:ext>
            </a:extLst>
          </p:cNvPr>
          <p:cNvSpPr/>
          <p:nvPr/>
        </p:nvSpPr>
        <p:spPr>
          <a:xfrm rot="5400000">
            <a:off x="8673061" y="292104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hlinkClick r:id="rId7"/>
              </a:rPr>
              <a:t>http://letramentoautonomiaeidentidade.blogspot.com/2014/09/blog-post.html</a:t>
            </a:r>
            <a:r>
              <a:rPr lang="pt-BR" sz="1050" b="1" dirty="0"/>
              <a:t>,</a:t>
            </a:r>
          </a:p>
        </p:txBody>
      </p:sp>
      <p:pic>
        <p:nvPicPr>
          <p:cNvPr id="21" name="Picture 2" descr="CHUTÔMETRO NO AR.... Abertur e Fechamento respectivamente.....Vamos l... -  GuiaInvest">
            <a:extLst>
              <a:ext uri="{FF2B5EF4-FFF2-40B4-BE49-F238E27FC236}">
                <a16:creationId xmlns="" xmlns:a16="http://schemas.microsoft.com/office/drawing/2014/main" id="{B088B879-958A-477D-97CB-0892AE736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0">
            <a:off x="404096" y="1674739"/>
            <a:ext cx="985361" cy="9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F5CF7482-3E4E-475C-9228-5D26DA4C298B}"/>
              </a:ext>
            </a:extLst>
          </p:cNvPr>
          <p:cNvSpPr/>
          <p:nvPr/>
        </p:nvSpPr>
        <p:spPr>
          <a:xfrm rot="5400000">
            <a:off x="8865149" y="276714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/>
              <a:t>Imagem disponível em: </a:t>
            </a:r>
            <a:r>
              <a:rPr lang="pt-BR" sz="1050" dirty="0">
                <a:hlinkClick r:id="rId8"/>
              </a:rPr>
              <a:t>https://www.guiainvest.com.br/publicacao/default.aspx?publicacao=164207#</a:t>
            </a:r>
            <a:endParaRPr lang="pt-BR" sz="1050" dirty="0"/>
          </a:p>
          <a:p>
            <a:endParaRPr lang="pt-BR" sz="1050" b="1" dirty="0"/>
          </a:p>
        </p:txBody>
      </p:sp>
      <p:sp>
        <p:nvSpPr>
          <p:cNvPr id="25" name="Seta: para a Direita 24">
            <a:extLst>
              <a:ext uri="{FF2B5EF4-FFF2-40B4-BE49-F238E27FC236}">
                <a16:creationId xmlns="" xmlns:a16="http://schemas.microsoft.com/office/drawing/2014/main" id="{06E09768-D168-4EA2-8C22-A2D6278B510E}"/>
              </a:ext>
            </a:extLst>
          </p:cNvPr>
          <p:cNvSpPr/>
          <p:nvPr/>
        </p:nvSpPr>
        <p:spPr>
          <a:xfrm rot="10800000">
            <a:off x="436096" y="5925174"/>
            <a:ext cx="1597867" cy="725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para a Direita 2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5778902-A862-404B-9888-7FAEB6127112}"/>
              </a:ext>
            </a:extLst>
          </p:cNvPr>
          <p:cNvSpPr/>
          <p:nvPr/>
        </p:nvSpPr>
        <p:spPr>
          <a:xfrm>
            <a:off x="9927645" y="5925176"/>
            <a:ext cx="1106780" cy="6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bg1"/>
                </a:solidFill>
              </a:rPr>
              <a:t> FIM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ADC75FBC-CBF7-49E2-82AF-F0B69CAF0099}"/>
              </a:ext>
            </a:extLst>
          </p:cNvPr>
          <p:cNvSpPr/>
          <p:nvPr/>
        </p:nvSpPr>
        <p:spPr>
          <a:xfrm>
            <a:off x="762462" y="6103177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/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TM02892315[[fn=Cacho]]</Template>
  <TotalTime>354</TotalTime>
  <Words>682</Words>
  <Application>Microsoft Office PowerPoint</Application>
  <PresentationFormat>Widescreen</PresentationFormat>
  <Paragraphs>149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1_Cacho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Leia a manchete abaixo e responda a atividade a seguir:   Minas Gerais, Goiás e São Paulo representam 70% dos casos de dengue no Brasil em 2019  Por Carolina Dantas, G1 02/11/2019 05h00  Atualizado há 7 meses    IV- A porcentagem também pode ser escrita na forma fracionária e decimal. A porcentagem mencionada na manchete acima, em sua forma fracionária, é igual a:     </vt:lpstr>
      <vt:lpstr>Vamos conferir os resultados?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40</cp:revision>
  <dcterms:created xsi:type="dcterms:W3CDTF">2020-06-17T23:24:08Z</dcterms:created>
  <dcterms:modified xsi:type="dcterms:W3CDTF">2020-06-29T13:30:57Z</dcterms:modified>
</cp:coreProperties>
</file>