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5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osquito.saude.es.gov.br/Media/dengue/Arquivos/cartilha_acs_dengue_web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4.xml"/><Relationship Id="rId7" Type="http://schemas.openxmlformats.org/officeDocument/2006/relationships/hyperlink" Target="https://www.youtube.com/watch?v=WLIvUW_aB8c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r.pinterest.com/pin/388928117819787774/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96930" y="2460203"/>
            <a:ext cx="8915399" cy="3743170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BR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 ANO – ENSINO FUNDAMENTAL II</a:t>
            </a:r>
          </a:p>
          <a:p>
            <a:pPr algn="ctr">
              <a:lnSpc>
                <a:spcPct val="150000"/>
              </a:lnSpc>
            </a:pPr>
            <a:r>
              <a:rPr lang="pt-BR" sz="5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LÍNGUA PORTUGUESA</a:t>
            </a:r>
            <a:endParaRPr lang="pt-BR" sz="5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</a:t>
            </a:r>
            <a:r>
              <a:rPr lang="pt-B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MUNICIPAL DE EDUCAÇÃO E CULTURA DE ALFENAS</a:t>
            </a:r>
          </a:p>
          <a:p>
            <a:pPr algn="ctr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ta: para a Direita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A0FCE417-3216-4935-B935-728B223EAA8D}"/>
              </a:ext>
            </a:extLst>
          </p:cNvPr>
          <p:cNvSpPr/>
          <p:nvPr/>
        </p:nvSpPr>
        <p:spPr>
          <a:xfrm>
            <a:off x="10503017" y="5763237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Clique aqui para continuar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641" y="564728"/>
            <a:ext cx="22193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3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ofessora fica no quadro-negro. | Ve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497038" y="971036"/>
            <a:ext cx="6411368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HÁ NECESSIDADE DE REALIZAR A IMPRESSÃO DESTE MATERIAL.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ATIVIDADES NÃO SÃO OBRIGATÓRIAS. </a:t>
            </a:r>
            <a:endParaRPr lang="pt-BR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ALUNOS IRÃO REVER ESTAS ATIVIDADES NA VOLTA ÀS AULAS. </a:t>
            </a:r>
          </a:p>
          <a:p>
            <a:pPr algn="just"/>
            <a:endParaRPr lang="pt-BR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 COMEÇAR!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06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32988" y="408785"/>
            <a:ext cx="9666180" cy="640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114425" algn="l"/>
              </a:tabLst>
            </a:pP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ALUNO,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</a:rPr>
              <a:t>REALIZE A LEITURA DA CARTILHA PARA A RESOLUÇÃO DAS ATIVIDADES </a:t>
            </a:r>
            <a:r>
              <a:rPr lang="pt-BR" sz="14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PROPOSTAS.</a:t>
            </a:r>
            <a:endParaRPr lang="pt-BR" sz="1400" dirty="0"/>
          </a:p>
        </p:txBody>
      </p:sp>
      <p:sp>
        <p:nvSpPr>
          <p:cNvPr id="9" name="Retângulo 8"/>
          <p:cNvSpPr/>
          <p:nvPr/>
        </p:nvSpPr>
        <p:spPr>
          <a:xfrm>
            <a:off x="5255652" y="5778029"/>
            <a:ext cx="1489364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114425" algn="l"/>
              </a:tabLst>
            </a:pP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Disponível em:</a:t>
            </a:r>
            <a:endParaRPr lang="pt-BR" sz="1400" dirty="0"/>
          </a:p>
        </p:txBody>
      </p:sp>
      <p:sp>
        <p:nvSpPr>
          <p:cNvPr id="8" name="Seta: para a Direita 7">
            <a:hlinkClick r:id="rId2" action="ppaction://hlinksldjump"/>
            <a:extLst>
              <a:ext uri="{FF2B5EF4-FFF2-40B4-BE49-F238E27FC236}">
                <a16:creationId xmlns:a16="http://schemas.microsoft.com/office/drawing/2014/main" xmlns="" id="{027B5A61-EF93-4EB5-9244-2829481860DD}"/>
              </a:ext>
            </a:extLst>
          </p:cNvPr>
          <p:cNvSpPr/>
          <p:nvPr/>
        </p:nvSpPr>
        <p:spPr>
          <a:xfrm>
            <a:off x="10503017" y="5763237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Clique aqui para continuar</a:t>
            </a:r>
          </a:p>
        </p:txBody>
      </p:sp>
      <p:pic>
        <p:nvPicPr>
          <p:cNvPr id="11" name="Espaço Reservado para Conteúdo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87016" y="1218485"/>
            <a:ext cx="4626637" cy="4476435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2146479" y="6100874"/>
            <a:ext cx="8839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hlinkClick r:id="rId4"/>
              </a:rPr>
              <a:t>https://mosquito.saude.es.gov.br/Media/dengue/Arquivos/cartilha_acs_dengue_web.pdf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31285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36383" y="712300"/>
            <a:ext cx="5022616" cy="404707"/>
          </a:xfrm>
        </p:spPr>
        <p:txBody>
          <a:bodyPr>
            <a:normAutofit fontScale="90000"/>
          </a:bodyPr>
          <a:lstStyle/>
          <a:p>
            <a:r>
              <a:rPr lang="pt-BR" sz="2000" b="1" dirty="0" smtClean="0"/>
              <a:t>Questão 1:</a:t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/>
              <a:t/>
            </a:r>
            <a:br>
              <a:rPr lang="pt-BR" sz="2000" b="1" dirty="0"/>
            </a:b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70040930-3118-4B87-AFAE-85577E14F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6933" y="6060738"/>
            <a:ext cx="1082123" cy="561288"/>
          </a:xfrm>
          <a:prstGeom prst="rect">
            <a:avLst/>
          </a:prstGeom>
        </p:spPr>
      </p:pic>
      <p:sp>
        <p:nvSpPr>
          <p:cNvPr id="4" name="Seta: para a Esquerda 3">
            <a:hlinkClick r:id="rId5" action="ppaction://hlinksldjump"/>
            <a:extLst>
              <a:ext uri="{FF2B5EF4-FFF2-40B4-BE49-F238E27FC236}">
                <a16:creationId xmlns:a16="http://schemas.microsoft.com/office/drawing/2014/main" xmlns="" id="{DE63EEE1-2D11-4138-B43B-9AEEC98A6568}"/>
              </a:ext>
            </a:extLst>
          </p:cNvPr>
          <p:cNvSpPr/>
          <p:nvPr/>
        </p:nvSpPr>
        <p:spPr>
          <a:xfrm>
            <a:off x="208708" y="6170803"/>
            <a:ext cx="1038863" cy="451223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FCC3788D-60D5-40B5-B7FC-5FD6683EB533}"/>
              </a:ext>
            </a:extLst>
          </p:cNvPr>
          <p:cNvSpPr/>
          <p:nvPr/>
        </p:nvSpPr>
        <p:spPr>
          <a:xfrm>
            <a:off x="7022528" y="4421468"/>
            <a:ext cx="4658326" cy="5111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</a:rPr>
              <a:t>Utilizar imagens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</a:rPr>
              <a:t>visuais para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</a:rPr>
              <a:t>passar mensagens, como placas.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37B24E76-A9FA-48C6-A18D-B3EC6ED3A4C9}"/>
              </a:ext>
            </a:extLst>
          </p:cNvPr>
          <p:cNvSpPr/>
          <p:nvPr/>
        </p:nvSpPr>
        <p:spPr>
          <a:xfrm>
            <a:off x="6435872" y="4484238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ABF03409-4DF1-46AE-B55B-B844C2C131A2}"/>
              </a:ext>
            </a:extLst>
          </p:cNvPr>
          <p:cNvSpPr/>
          <p:nvPr/>
        </p:nvSpPr>
        <p:spPr>
          <a:xfrm>
            <a:off x="7022527" y="3707931"/>
            <a:ext cx="4658323" cy="5111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</a:rPr>
              <a:t>Apresentar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</a:rPr>
              <a:t>a relação de livros que utilizou para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</a:rPr>
              <a:t>uma pesquisa.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25990D39-0E79-4CFD-A192-7ADFF1CE4DA1}"/>
              </a:ext>
            </a:extLst>
          </p:cNvPr>
          <p:cNvSpPr/>
          <p:nvPr/>
        </p:nvSpPr>
        <p:spPr>
          <a:xfrm>
            <a:off x="6422993" y="3784912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3C5DF113-9F73-4D16-BCDF-C38A436D5271}"/>
              </a:ext>
            </a:extLst>
          </p:cNvPr>
          <p:cNvSpPr/>
          <p:nvPr/>
        </p:nvSpPr>
        <p:spPr>
          <a:xfrm>
            <a:off x="7022527" y="2945590"/>
            <a:ext cx="4658327" cy="5951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</a:rPr>
              <a:t>Apresentar um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</a:rPr>
              <a:t>resumo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</a:rPr>
              <a:t>ou lista contendo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</a:rPr>
              <a:t>os principais aspectos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</a:rPr>
              <a:t>do/ou de outro texto</a:t>
            </a:r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DD8B4EB3-0DAA-4808-B82F-D628E4D89D97}"/>
              </a:ext>
            </a:extLst>
          </p:cNvPr>
          <p:cNvSpPr/>
          <p:nvPr/>
        </p:nvSpPr>
        <p:spPr>
          <a:xfrm>
            <a:off x="6422993" y="3024603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732C2EBA-6958-4F57-BDAE-7D348D1DC181}"/>
              </a:ext>
            </a:extLst>
          </p:cNvPr>
          <p:cNvSpPr/>
          <p:nvPr/>
        </p:nvSpPr>
        <p:spPr>
          <a:xfrm>
            <a:off x="7022529" y="5115141"/>
            <a:ext cx="4658325" cy="4871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Nenhuma das opções acima.</a:t>
            </a:r>
            <a:endParaRPr lang="pt-BR" dirty="0">
              <a:ln w="0"/>
              <a:solidFill>
                <a:schemeClr val="tx1"/>
              </a:solidFill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17E194FB-B22A-4882-9FE1-F6D7B1A88348}"/>
              </a:ext>
            </a:extLst>
          </p:cNvPr>
          <p:cNvSpPr/>
          <p:nvPr/>
        </p:nvSpPr>
        <p:spPr>
          <a:xfrm>
            <a:off x="6435872" y="5143528"/>
            <a:ext cx="419450" cy="43039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5" name="Retângulo 14"/>
          <p:cNvSpPr/>
          <p:nvPr/>
        </p:nvSpPr>
        <p:spPr>
          <a:xfrm rot="16200000">
            <a:off x="-2505501" y="3115976"/>
            <a:ext cx="57054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Gif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/fonte: https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://www.cecom.unicamp.br/images/dengue2.gif735375</a:t>
            </a:r>
          </a:p>
        </p:txBody>
      </p:sp>
      <p:sp>
        <p:nvSpPr>
          <p:cNvPr id="16" name="Fluxograma: Fita perfurada 15"/>
          <p:cNvSpPr/>
          <p:nvPr/>
        </p:nvSpPr>
        <p:spPr>
          <a:xfrm rot="956363">
            <a:off x="9744411" y="544044"/>
            <a:ext cx="2048774" cy="108938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Responda em seu caderno</a:t>
            </a:r>
            <a:endParaRPr lang="pt-BR" sz="1600" dirty="0"/>
          </a:p>
        </p:txBody>
      </p:sp>
      <p:pic>
        <p:nvPicPr>
          <p:cNvPr id="18" name="Espaço Reservado para Conteúdo 17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376" y="432727"/>
            <a:ext cx="1024007" cy="1030833"/>
          </a:xfrm>
        </p:spPr>
      </p:pic>
      <p:sp>
        <p:nvSpPr>
          <p:cNvPr id="21" name="Retângulo 20"/>
          <p:cNvSpPr/>
          <p:nvPr/>
        </p:nvSpPr>
        <p:spPr>
          <a:xfrm>
            <a:off x="2967789" y="1064318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Observe atentamente a figura abaixo: </a:t>
            </a:r>
            <a:endParaRPr lang="pt-BR" dirty="0"/>
          </a:p>
        </p:txBody>
      </p:sp>
      <p:sp>
        <p:nvSpPr>
          <p:cNvPr id="26" name="Retângulo 25"/>
          <p:cNvSpPr/>
          <p:nvPr/>
        </p:nvSpPr>
        <p:spPr>
          <a:xfrm>
            <a:off x="6349285" y="2119626"/>
            <a:ext cx="533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Podemos afirmar que a função do “</a:t>
            </a:r>
            <a:r>
              <a:rPr lang="pt-BR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Sumário” </a:t>
            </a:r>
            <a:r>
              <a:rPr lang="pt-BR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é</a:t>
            </a:r>
            <a:r>
              <a:rPr lang="pt-BR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  <a:endParaRPr lang="pt-BR" b="1" dirty="0"/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99" y="1621760"/>
            <a:ext cx="5100610" cy="511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4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829513" y="712314"/>
            <a:ext cx="2389910" cy="822454"/>
          </a:xfrm>
        </p:spPr>
        <p:txBody>
          <a:bodyPr>
            <a:normAutofit/>
          </a:bodyPr>
          <a:lstStyle/>
          <a:p>
            <a:r>
              <a:rPr lang="pt-BR" sz="2000" b="1" dirty="0" smtClean="0"/>
              <a:t>Questão </a:t>
            </a:r>
            <a:r>
              <a:rPr lang="pt-BR" sz="2000" b="1" dirty="0"/>
              <a:t>2</a:t>
            </a:r>
          </a:p>
        </p:txBody>
      </p:sp>
      <p:sp>
        <p:nvSpPr>
          <p:cNvPr id="6" name="Retângulo 5"/>
          <p:cNvSpPr/>
          <p:nvPr/>
        </p:nvSpPr>
        <p:spPr>
          <a:xfrm>
            <a:off x="1529226" y="1618066"/>
            <a:ext cx="9593477" cy="1636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“A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dengue é uma doença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endêmica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no Brasil. O crescimento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desordenado das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cidades, deficiências no abastecimento regular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água 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na coleta e no destino adequado do lixo, aumentam em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muito os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criadouros do mosquito da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dengue”.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significado da palavra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“endemia”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é: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1000"/>
              </a:spcBef>
              <a:buClr>
                <a:srgbClr val="A53010"/>
              </a:buClr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ta: para a Esquerda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59B1B3D6-CE24-4463-AAC3-52B028EF1198}"/>
              </a:ext>
            </a:extLst>
          </p:cNvPr>
          <p:cNvSpPr/>
          <p:nvPr/>
        </p:nvSpPr>
        <p:spPr>
          <a:xfrm>
            <a:off x="585348" y="6132814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pic>
        <p:nvPicPr>
          <p:cNvPr id="8" name="Imagem 7">
            <a:hlinkClick r:id="rId4" action="ppaction://hlinksldjump"/>
            <a:extLst>
              <a:ext uri="{FF2B5EF4-FFF2-40B4-BE49-F238E27FC236}">
                <a16:creationId xmlns:a16="http://schemas.microsoft.com/office/drawing/2014/main" xmlns="" id="{5A1F09AF-6676-45E5-9BFA-0A05827B3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0012" y="6043567"/>
            <a:ext cx="1304657" cy="676715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47B67968-84E0-48E6-A1DA-6EFDD4F2A1B8}"/>
              </a:ext>
            </a:extLst>
          </p:cNvPr>
          <p:cNvSpPr/>
          <p:nvPr/>
        </p:nvSpPr>
        <p:spPr>
          <a:xfrm>
            <a:off x="1546390" y="5287074"/>
            <a:ext cx="5819387" cy="7564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Acontece 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uma epidemia se estende a níveis mundiais, ou seja, se espalha por diversas regiões do planeta. </a:t>
            </a:r>
            <a:endParaRPr lang="pt-BR" sz="16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8BB26271-313D-4DE2-9FC3-8050552B296E}"/>
              </a:ext>
            </a:extLst>
          </p:cNvPr>
          <p:cNvSpPr/>
          <p:nvPr/>
        </p:nvSpPr>
        <p:spPr>
          <a:xfrm>
            <a:off x="1020708" y="5299464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693D4622-879B-4877-97B6-5445A0DD8DAC}"/>
              </a:ext>
            </a:extLst>
          </p:cNvPr>
          <p:cNvSpPr/>
          <p:nvPr/>
        </p:nvSpPr>
        <p:spPr>
          <a:xfrm>
            <a:off x="1529226" y="3856010"/>
            <a:ext cx="5836551" cy="5549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 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ocorrência de surtos em várias 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regiões.</a:t>
            </a:r>
            <a:endParaRPr lang="pt-BR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208E340A-4B91-478B-86F4-44E107E65F50}"/>
              </a:ext>
            </a:extLst>
          </p:cNvPr>
          <p:cNvSpPr/>
          <p:nvPr/>
        </p:nvSpPr>
        <p:spPr>
          <a:xfrm>
            <a:off x="1020708" y="3904026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5E9F9D21-3F98-468B-BFAD-B712BC227215}"/>
              </a:ext>
            </a:extLst>
          </p:cNvPr>
          <p:cNvSpPr/>
          <p:nvPr/>
        </p:nvSpPr>
        <p:spPr>
          <a:xfrm>
            <a:off x="1546390" y="3139362"/>
            <a:ext cx="5819388" cy="5256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Acontece quando há um aumento inesperado do número de casos de determinada doença em uma região 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específica.</a:t>
            </a:r>
            <a:endParaRPr lang="pt-BR" sz="16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D29071DE-B718-44DE-9C3B-4AE43B8C30AF}"/>
              </a:ext>
            </a:extLst>
          </p:cNvPr>
          <p:cNvSpPr/>
          <p:nvPr/>
        </p:nvSpPr>
        <p:spPr>
          <a:xfrm>
            <a:off x="1027952" y="3154655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xmlns="" id="{054CCB50-E41D-4D73-AD15-C3CBE08E8490}"/>
              </a:ext>
            </a:extLst>
          </p:cNvPr>
          <p:cNvSpPr/>
          <p:nvPr/>
        </p:nvSpPr>
        <p:spPr>
          <a:xfrm>
            <a:off x="1529227" y="4559370"/>
            <a:ext cx="5836550" cy="5722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a permanência de uma doença em determinada localidade </a:t>
            </a:r>
            <a:r>
              <a:rPr lang="pt-BR" sz="1600" dirty="0" smtClean="0">
                <a:solidFill>
                  <a:schemeClr val="tx1"/>
                </a:solidFill>
                <a:latin typeface="Lato"/>
              </a:rPr>
              <a:t>que </a:t>
            </a:r>
            <a:r>
              <a:rPr lang="pt-BR" sz="1600" dirty="0">
                <a:solidFill>
                  <a:schemeClr val="tx1"/>
                </a:solidFill>
                <a:latin typeface="Lato"/>
              </a:rPr>
              <a:t>se manifesta com </a:t>
            </a:r>
            <a:r>
              <a:rPr lang="pt-BR" sz="1600" dirty="0" smtClean="0">
                <a:solidFill>
                  <a:schemeClr val="tx1"/>
                </a:solidFill>
                <a:latin typeface="Lato"/>
              </a:rPr>
              <a:t>frequência.</a:t>
            </a:r>
            <a:endParaRPr lang="pt-BR" sz="1600" dirty="0">
              <a:ln w="0"/>
              <a:solidFill>
                <a:schemeClr val="tx1"/>
              </a:solidFill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6644F990-BAA9-4F9F-9201-1D6B05957FC3}"/>
              </a:ext>
            </a:extLst>
          </p:cNvPr>
          <p:cNvSpPr/>
          <p:nvPr/>
        </p:nvSpPr>
        <p:spPr>
          <a:xfrm>
            <a:off x="997461" y="4601745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7" name="Fluxograma: Fita perfurada 16"/>
          <p:cNvSpPr/>
          <p:nvPr/>
        </p:nvSpPr>
        <p:spPr>
          <a:xfrm rot="956363">
            <a:off x="9344485" y="468221"/>
            <a:ext cx="2048774" cy="108938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Responda em seu caderno</a:t>
            </a:r>
            <a:endParaRPr lang="pt-BR" sz="1600" dirty="0"/>
          </a:p>
        </p:txBody>
      </p:sp>
      <p:sp>
        <p:nvSpPr>
          <p:cNvPr id="18" name="Retângulo 17"/>
          <p:cNvSpPr/>
          <p:nvPr/>
        </p:nvSpPr>
        <p:spPr>
          <a:xfrm rot="16200000">
            <a:off x="-2505501" y="3115976"/>
            <a:ext cx="57054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Gif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/fonte: https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://www.cecom.unicamp.br/images/dengue2.gif735375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7269" y="433713"/>
            <a:ext cx="1152244" cy="1158340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2829513" y="1222720"/>
            <a:ext cx="5429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Leia o trecho a seguir e responda a questão:</a:t>
            </a:r>
          </a:p>
        </p:txBody>
      </p:sp>
      <p:sp>
        <p:nvSpPr>
          <p:cNvPr id="23" name="Texto Explicativo 1 (Borda e Ênfase) 22"/>
          <p:cNvSpPr/>
          <p:nvPr/>
        </p:nvSpPr>
        <p:spPr>
          <a:xfrm>
            <a:off x="8426458" y="2903146"/>
            <a:ext cx="3548211" cy="2833981"/>
          </a:xfrm>
          <a:prstGeom prst="accentBorderCallout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Acesse o link e assista no YouTube para saber mais !</a:t>
            </a:r>
          </a:p>
          <a:p>
            <a:pPr algn="ctr"/>
            <a:endParaRPr lang="pt-BR" sz="1600" dirty="0">
              <a:latin typeface="Arial" panose="020B0604020202020204" pitchFamily="34" charset="0"/>
              <a:cs typeface="Arial" panose="020B0604020202020204" pitchFamily="34" charset="0"/>
              <a:hlinkClick r:id="rId7"/>
            </a:endParaRPr>
          </a:p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://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www.youtube.com/watch?v=WLIvUW_aB8c</a:t>
            </a: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06358" y="4996027"/>
            <a:ext cx="1205727" cy="63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7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89508" y="343385"/>
            <a:ext cx="4171010" cy="1033892"/>
          </a:xfrm>
        </p:spPr>
        <p:txBody>
          <a:bodyPr>
            <a:normAutofit fontScale="90000"/>
          </a:bodyPr>
          <a:lstStyle/>
          <a:p>
            <a:r>
              <a:rPr lang="pt-BR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Questão 3</a:t>
            </a:r>
            <a:br>
              <a:rPr lang="pt-BR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pt-BR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pt-BR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pt-BR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Leia atentamente a </a:t>
            </a:r>
            <a:r>
              <a:rPr lang="pt-BR" sz="1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página 7</a:t>
            </a:r>
            <a:r>
              <a:rPr lang="pt-BR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cartilha: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726588" y="1917356"/>
            <a:ext cx="5496792" cy="41012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Interpretando o texto, podemos entender que o mosquito Aedes </a:t>
            </a:r>
            <a:r>
              <a:rPr lang="pt-BR" sz="1600" i="1" dirty="0" smtClean="0">
                <a:latin typeface="Humanist777BT-ItalicB"/>
              </a:rPr>
              <a:t>aegypti</a:t>
            </a:r>
            <a:r>
              <a:rPr lang="pt-BR" sz="1600" dirty="0">
                <a:latin typeface="Humanist777BT-RomanB"/>
              </a:rPr>
              <a:t> </a:t>
            </a:r>
            <a:r>
              <a:rPr lang="pt-BR" sz="1600" dirty="0" smtClean="0">
                <a:latin typeface="Humanist777BT-RomanB"/>
              </a:rPr>
              <a:t>é o:</a:t>
            </a:r>
            <a:r>
              <a:rPr lang="pt-BR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sz="1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pt-BR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9EB6A182-01AA-4C9B-ABEF-AF425D6C29A5}"/>
              </a:ext>
            </a:extLst>
          </p:cNvPr>
          <p:cNvSpPr/>
          <p:nvPr/>
        </p:nvSpPr>
        <p:spPr>
          <a:xfrm>
            <a:off x="6381528" y="3154351"/>
            <a:ext cx="3419295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Flavivirus.</a:t>
            </a:r>
            <a:endParaRPr lang="pt-BR" sz="1600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A7678121-DB0D-4FEF-BB23-474E2832669B}"/>
              </a:ext>
            </a:extLst>
          </p:cNvPr>
          <p:cNvSpPr/>
          <p:nvPr/>
        </p:nvSpPr>
        <p:spPr>
          <a:xfrm>
            <a:off x="5745861" y="3143768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6D45E38E-63EE-4A1D-98FB-D411CC4FBCA5}"/>
              </a:ext>
            </a:extLst>
          </p:cNvPr>
          <p:cNvSpPr/>
          <p:nvPr/>
        </p:nvSpPr>
        <p:spPr>
          <a:xfrm>
            <a:off x="6381528" y="3747355"/>
            <a:ext cx="3419295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Mosquito transmissor.</a:t>
            </a:r>
            <a:endParaRPr lang="pt-BR" sz="1600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894B84C5-9559-47F3-809B-32A7F250C000}"/>
              </a:ext>
            </a:extLst>
          </p:cNvPr>
          <p:cNvSpPr/>
          <p:nvPr/>
        </p:nvSpPr>
        <p:spPr>
          <a:xfrm>
            <a:off x="5745861" y="3717994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742691E0-763B-4FA8-9B51-DE4F4D97B730}"/>
              </a:ext>
            </a:extLst>
          </p:cNvPr>
          <p:cNvSpPr/>
          <p:nvPr/>
        </p:nvSpPr>
        <p:spPr>
          <a:xfrm>
            <a:off x="6381527" y="4298300"/>
            <a:ext cx="3419296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Muriçoca.</a:t>
            </a:r>
            <a:endParaRPr lang="pt-BR" sz="1600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1A97FAB2-27B2-4D49-9151-FF2EBBC09957}"/>
              </a:ext>
            </a:extLst>
          </p:cNvPr>
          <p:cNvSpPr/>
          <p:nvPr/>
        </p:nvSpPr>
        <p:spPr>
          <a:xfrm>
            <a:off x="5745861" y="4259548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F23C284D-E2BA-424B-8FC0-F9EAF362696A}"/>
              </a:ext>
            </a:extLst>
          </p:cNvPr>
          <p:cNvSpPr/>
          <p:nvPr/>
        </p:nvSpPr>
        <p:spPr>
          <a:xfrm>
            <a:off x="6381528" y="4849246"/>
            <a:ext cx="3419296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Agente infeccioso.</a:t>
            </a:r>
            <a:endParaRPr lang="pt-BR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B58FD407-D121-419B-9FAA-A40C4E239D03}"/>
              </a:ext>
            </a:extLst>
          </p:cNvPr>
          <p:cNvSpPr/>
          <p:nvPr/>
        </p:nvSpPr>
        <p:spPr>
          <a:xfrm>
            <a:off x="5745861" y="4795404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7" name="Fluxograma: Fita perfurada 16"/>
          <p:cNvSpPr/>
          <p:nvPr/>
        </p:nvSpPr>
        <p:spPr>
          <a:xfrm rot="956363">
            <a:off x="9645625" y="430494"/>
            <a:ext cx="2048774" cy="108938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Responda em seu caderno</a:t>
            </a:r>
            <a:endParaRPr lang="pt-BR" sz="1600" dirty="0"/>
          </a:p>
        </p:txBody>
      </p:sp>
      <p:sp>
        <p:nvSpPr>
          <p:cNvPr id="19" name="Retângulo 18"/>
          <p:cNvSpPr/>
          <p:nvPr/>
        </p:nvSpPr>
        <p:spPr>
          <a:xfrm rot="16200000">
            <a:off x="-2505501" y="3115976"/>
            <a:ext cx="57054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Gif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/fonte: https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://www.cecom.unicamp.br/images/dengue2.gif735375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264" y="368381"/>
            <a:ext cx="1152244" cy="85573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1" y="1362623"/>
            <a:ext cx="5210704" cy="54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89508" y="458240"/>
            <a:ext cx="4171010" cy="1033892"/>
          </a:xfrm>
        </p:spPr>
        <p:txBody>
          <a:bodyPr>
            <a:normAutofit fontScale="90000"/>
          </a:bodyPr>
          <a:lstStyle/>
          <a:p>
            <a:r>
              <a:rPr lang="pt-BR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Questão </a:t>
            </a:r>
            <a:r>
              <a:rPr lang="pt-BR" sz="18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4</a:t>
            </a:r>
            <a:r>
              <a:rPr lang="pt-BR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pt-BR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pt-BR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pt-BR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pt-BR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Leia atentamente a </a:t>
            </a:r>
            <a:r>
              <a:rPr lang="pt-BR" sz="1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página 12</a:t>
            </a:r>
            <a:r>
              <a:rPr lang="pt-BR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cartilha: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745861" y="1604919"/>
            <a:ext cx="5496792" cy="44068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1600" dirty="0" smtClean="0">
                <a:solidFill>
                  <a:srgbClr val="222222"/>
                </a:solidFill>
                <a:latin typeface="arial" panose="020B0604020202020204" pitchFamily="34" charset="0"/>
              </a:rPr>
              <a:t>Sabemos que </a:t>
            </a:r>
            <a:r>
              <a:rPr lang="pt-BR" sz="16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Classe </a:t>
            </a:r>
            <a:r>
              <a:rPr lang="pt-BR" sz="1600" b="1" dirty="0">
                <a:solidFill>
                  <a:srgbClr val="222222"/>
                </a:solidFill>
                <a:latin typeface="arial" panose="020B0604020202020204" pitchFamily="34" charset="0"/>
              </a:rPr>
              <a:t>gramatical</a:t>
            </a:r>
            <a:r>
              <a:rPr lang="pt-BR" sz="1600" dirty="0">
                <a:solidFill>
                  <a:srgbClr val="222222"/>
                </a:solidFill>
                <a:latin typeface="arial" panose="020B0604020202020204" pitchFamily="34" charset="0"/>
              </a:rPr>
              <a:t> é um conjunto que classifica determinada palavra</a:t>
            </a:r>
            <a:r>
              <a:rPr lang="pt-BR" sz="1600" dirty="0" smtClean="0">
                <a:solidFill>
                  <a:srgbClr val="222222"/>
                </a:solidFill>
                <a:latin typeface="arial" panose="020B0604020202020204" pitchFamily="34" charset="0"/>
              </a:rPr>
              <a:t>. Podendo ser substantivo, verbo, pronome, artigo, numeral, entre outras</a:t>
            </a:r>
            <a:r>
              <a:rPr lang="pt-BR" sz="1600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pt-BR" sz="1600" dirty="0" smtClean="0">
                <a:solidFill>
                  <a:srgbClr val="222222"/>
                </a:solidFill>
                <a:latin typeface="arial" panose="020B0604020202020204" pitchFamily="34" charset="0"/>
              </a:rPr>
              <a:t>Sendo assim, </a:t>
            </a:r>
            <a:r>
              <a:rPr lang="pt-BR" sz="16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Aedes aegypti  </a:t>
            </a:r>
            <a:r>
              <a:rPr lang="pt-BR" sz="1600" dirty="0" smtClean="0">
                <a:solidFill>
                  <a:srgbClr val="222222"/>
                </a:solidFill>
                <a:latin typeface="arial" panose="020B0604020202020204" pitchFamily="34" charset="0"/>
              </a:rPr>
              <a:t>pertence a classe gramatical</a:t>
            </a:r>
            <a:r>
              <a:rPr lang="pt-BR" sz="16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:</a:t>
            </a:r>
            <a:endParaRPr lang="pt-BR" sz="1600" b="1" dirty="0" smtClean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sz="1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pt-BR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pt-BR" sz="1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9EB6A182-01AA-4C9B-ABEF-AF425D6C29A5}"/>
              </a:ext>
            </a:extLst>
          </p:cNvPr>
          <p:cNvSpPr/>
          <p:nvPr/>
        </p:nvSpPr>
        <p:spPr>
          <a:xfrm>
            <a:off x="6381526" y="3638487"/>
            <a:ext cx="5066770" cy="4092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Verbos.</a:t>
            </a:r>
            <a:endParaRPr lang="pt-BR" sz="1600" dirty="0">
              <a:solidFill>
                <a:prstClr val="white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A7678121-DB0D-4FEF-BB23-474E2832669B}"/>
              </a:ext>
            </a:extLst>
          </p:cNvPr>
          <p:cNvSpPr/>
          <p:nvPr/>
        </p:nvSpPr>
        <p:spPr>
          <a:xfrm>
            <a:off x="5745861" y="3653483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6D45E38E-63EE-4A1D-98FB-D411CC4FBCA5}"/>
              </a:ext>
            </a:extLst>
          </p:cNvPr>
          <p:cNvSpPr/>
          <p:nvPr/>
        </p:nvSpPr>
        <p:spPr>
          <a:xfrm>
            <a:off x="6381526" y="5522581"/>
            <a:ext cx="5066769" cy="3834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Substantivos.</a:t>
            </a:r>
            <a:endParaRPr lang="pt-BR" sz="1600" dirty="0">
              <a:solidFill>
                <a:prstClr val="white"/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894B84C5-9559-47F3-809B-32A7F250C000}"/>
              </a:ext>
            </a:extLst>
          </p:cNvPr>
          <p:cNvSpPr/>
          <p:nvPr/>
        </p:nvSpPr>
        <p:spPr>
          <a:xfrm>
            <a:off x="5762767" y="5525725"/>
            <a:ext cx="512534" cy="3965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  <a:endParaRPr lang="pt-BR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742691E0-763B-4FA8-9B51-DE4F4D97B730}"/>
              </a:ext>
            </a:extLst>
          </p:cNvPr>
          <p:cNvSpPr/>
          <p:nvPr/>
        </p:nvSpPr>
        <p:spPr>
          <a:xfrm>
            <a:off x="6381527" y="4874765"/>
            <a:ext cx="5066768" cy="3942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Artigos.</a:t>
            </a:r>
            <a:endParaRPr lang="pt-BR" sz="1600" dirty="0">
              <a:solidFill>
                <a:prstClr val="white"/>
              </a:solidFill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1A97FAB2-27B2-4D49-9151-FF2EBBC09957}"/>
              </a:ext>
            </a:extLst>
          </p:cNvPr>
          <p:cNvSpPr/>
          <p:nvPr/>
        </p:nvSpPr>
        <p:spPr>
          <a:xfrm>
            <a:off x="5745861" y="4882651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F23C284D-E2BA-424B-8FC0-F9EAF362696A}"/>
              </a:ext>
            </a:extLst>
          </p:cNvPr>
          <p:cNvSpPr/>
          <p:nvPr/>
        </p:nvSpPr>
        <p:spPr>
          <a:xfrm>
            <a:off x="6413208" y="4265492"/>
            <a:ext cx="5035087" cy="3683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umerais.</a:t>
            </a:r>
            <a:endParaRPr lang="pt-BR" sz="1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B58FD407-D121-419B-9FAA-A40C4E239D03}"/>
              </a:ext>
            </a:extLst>
          </p:cNvPr>
          <p:cNvSpPr/>
          <p:nvPr/>
        </p:nvSpPr>
        <p:spPr>
          <a:xfrm>
            <a:off x="5745861" y="4239577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  <a:endParaRPr lang="pt-BR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Fluxograma: Fita perfurada 16"/>
          <p:cNvSpPr/>
          <p:nvPr/>
        </p:nvSpPr>
        <p:spPr>
          <a:xfrm rot="956363">
            <a:off x="9645625" y="430494"/>
            <a:ext cx="2048774" cy="108938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prstClr val="white"/>
                </a:solidFill>
              </a:rPr>
              <a:t>Responda em seu caderno</a:t>
            </a:r>
            <a:endParaRPr lang="pt-BR" sz="1600" dirty="0">
              <a:solidFill>
                <a:prstClr val="white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 rot="16200000">
            <a:off x="-2505501" y="3115976"/>
            <a:ext cx="57054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</a:t>
            </a:r>
            <a:r>
              <a:rPr lang="pt-BR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/fonte: https</a:t>
            </a: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://www.cecom.unicamp.br/images/dengue2.gif735375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845" y="251343"/>
            <a:ext cx="1028663" cy="103410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26" y="1388631"/>
            <a:ext cx="5147004" cy="531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6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880753" y="784651"/>
            <a:ext cx="799061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Conferindo os acertos</a:t>
            </a:r>
          </a:p>
          <a:p>
            <a:endParaRPr lang="pt-BR" sz="2800" dirty="0" smtClean="0"/>
          </a:p>
          <a:p>
            <a:endParaRPr lang="pt-BR" sz="2800" dirty="0"/>
          </a:p>
          <a:p>
            <a:r>
              <a:rPr lang="pt-BR" sz="2400" dirty="0" smtClean="0"/>
              <a:t>Gabarito:</a:t>
            </a:r>
          </a:p>
          <a:p>
            <a:endParaRPr lang="pt-BR" sz="2000" dirty="0"/>
          </a:p>
          <a:p>
            <a:pPr>
              <a:lnSpc>
                <a:spcPct val="150000"/>
              </a:lnSpc>
            </a:pPr>
            <a:r>
              <a:rPr lang="pt-BR" sz="2000" dirty="0" smtClean="0"/>
              <a:t>1- A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2- C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3- B</a:t>
            </a:r>
          </a:p>
          <a:p>
            <a:pPr>
              <a:lnSpc>
                <a:spcPct val="150000"/>
              </a:lnSpc>
            </a:pPr>
            <a:r>
              <a:rPr lang="pt-BR" sz="2000" smtClean="0"/>
              <a:t>4- D</a:t>
            </a:r>
            <a:endParaRPr lang="pt-BR" sz="2000" dirty="0" smtClean="0"/>
          </a:p>
          <a:p>
            <a:endParaRPr lang="pt-BR" sz="2800" dirty="0" smtClean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294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 noGrp="1"/>
          </p:cNvSpPr>
          <p:nvPr>
            <p:ph type="title"/>
          </p:nvPr>
        </p:nvSpPr>
        <p:spPr>
          <a:xfrm>
            <a:off x="2088832" y="952357"/>
            <a:ext cx="8911687" cy="128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1" dirty="0" smtClean="0"/>
              <a:t>Siga as dicas que você aprendeu e se cuide!</a:t>
            </a:r>
            <a:endParaRPr lang="pt-BR" sz="4000" b="1" i="1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898" y="2990193"/>
            <a:ext cx="2857500" cy="2857500"/>
          </a:xfrm>
          <a:prstGeom prst="rect">
            <a:avLst/>
          </a:prstGeom>
        </p:spPr>
      </p:pic>
      <p:sp>
        <p:nvSpPr>
          <p:cNvPr id="5" name="Texto explicativo em elipse 4"/>
          <p:cNvSpPr/>
          <p:nvPr/>
        </p:nvSpPr>
        <p:spPr>
          <a:xfrm>
            <a:off x="6352321" y="2460577"/>
            <a:ext cx="2554014" cy="1608083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TCHAU!!!</a:t>
            </a:r>
            <a:endParaRPr lang="pt-BR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 rot="5400000">
            <a:off x="7755578" y="4055052"/>
            <a:ext cx="8479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 da imagem: </a:t>
            </a:r>
            <a:r>
              <a:rPr lang="pt-B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https://br.pinterest.com/pin/388928117819787774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77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676</TotalTime>
  <Words>407</Words>
  <Application>Microsoft Office PowerPoint</Application>
  <PresentationFormat>Widescreen</PresentationFormat>
  <Paragraphs>91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9" baseType="lpstr">
      <vt:lpstr>Arial</vt:lpstr>
      <vt:lpstr>Arial</vt:lpstr>
      <vt:lpstr>Calibri</vt:lpstr>
      <vt:lpstr>Century Gothic</vt:lpstr>
      <vt:lpstr>Humanist777BT-ItalicB</vt:lpstr>
      <vt:lpstr>Humanist777BT-RomanB</vt:lpstr>
      <vt:lpstr>Lato</vt:lpstr>
      <vt:lpstr>Times New Roman</vt:lpstr>
      <vt:lpstr>Wingdings 3</vt:lpstr>
      <vt:lpstr>Cacho</vt:lpstr>
      <vt:lpstr>Apresentação do PowerPoint</vt:lpstr>
      <vt:lpstr>Apresentação do PowerPoint</vt:lpstr>
      <vt:lpstr>Apresentação do PowerPoint</vt:lpstr>
      <vt:lpstr>Questão 1:    </vt:lpstr>
      <vt:lpstr>Questão 2</vt:lpstr>
      <vt:lpstr>Questão 3  Leia atentamente a página 7 da cartilha:</vt:lpstr>
      <vt:lpstr>Questão 4  Leia atentamente a página 12 da cartilha:</vt:lpstr>
      <vt:lpstr>Apresentação do PowerPoint</vt:lpstr>
      <vt:lpstr>Siga as dicas que você aprendeu e se cuide!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smec26</dc:creator>
  <cp:lastModifiedBy>smec01</cp:lastModifiedBy>
  <cp:revision>93</cp:revision>
  <dcterms:created xsi:type="dcterms:W3CDTF">2020-06-03T11:56:49Z</dcterms:created>
  <dcterms:modified xsi:type="dcterms:W3CDTF">2020-06-26T13:29:32Z</dcterms:modified>
</cp:coreProperties>
</file>