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FA0AAD-378F-4959-8C49-202E5DDE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D367B1-9EFC-44B3-A0A4-85548373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C19ACB-4E20-4657-8F79-C85B21A2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AD480D6-AC91-4DBC-B81D-5D79B0CD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AAAC9F6-2C48-4F2A-82CC-D4ADB158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8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F684A-4656-477B-82B1-9A926C9C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5345E9D-5F50-4799-B761-2D13EB40A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6B1CF1F-D165-4C99-9136-FB082381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AF02F4-C412-4AF0-91A5-446572FC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7083E40-F7A0-4BAE-9A80-2601AC4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9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661E86A-8BCD-4CBF-9D99-E07224F85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67BB061-2DE0-473E-AA1E-477712AB9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D825866-6357-407A-AFF6-38AA218A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A018F4D-D015-4A4B-89C2-9952FD37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B20DBAB-9220-44B7-ACF1-6A4D359A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39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3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2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9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92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6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0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42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4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7C7297-7457-4B38-8DEA-B024E2B6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74BB838-3D93-43F2-AE3E-C5C270B1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EB420A-7A54-44A3-9278-C44E3FA3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B4AA9A0-5934-462D-A802-83A4CA16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EA8D4C-DFF3-490B-800D-1D049355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295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41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8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8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79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133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3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901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F2AF8-61D6-443C-BCC7-E8DBA62D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7CD9544-883F-4C9F-8B32-41D1918F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4E8C1EE-A8AA-4237-B4A2-FE0B4206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4EBB393-46C3-4C6D-808F-77B26D36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31217CB-A28D-4BE6-AF00-0E8DE3B8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33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2E6255-27DE-4594-B074-BAD0ABD6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EAF80A6-2C4B-409A-883B-B3EC07773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8A54F1A-A262-41DD-979D-E1A54A48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9A69B49-DB02-47FC-9DE0-B0262591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4DDE9CE-7AF7-4A69-A8FE-9B28A3C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AD9FF85-9783-4A3E-AD1D-24C51B2B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44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CD3484-610D-4E9C-9DAC-8F725BCA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F4CF496-7848-4BFE-BF16-4CC6E1F6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7248B1F-5065-402C-95EB-06C202F83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8F5DBD9-1FE0-41AE-A573-3E97E52B1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EA1006E-1B72-4F2C-9519-3F8015B37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D373759-D32C-49D4-A75D-A9F9DA19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4CECF65-6A2E-488E-8EC9-1C29BCAB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39AE71A-C919-45EF-8BB0-A199A894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00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BFEECB-961B-48C6-9026-575B4E60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63ADFD9-2EC7-4A5E-A610-4767F6B8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CCF8E57-1E50-4443-9FF7-D2C09ED5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8727E52-DAEC-4847-B42C-620DBCE5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44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D947063-521B-42DC-A450-BF383967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0340D85-53F5-4FB8-9763-2863CBE9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46167B1-074F-40D8-8126-E36AD6BE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4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366C21-DB26-4D96-B9E2-FDF614CC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458A79-F6CA-4B8D-9365-43392D74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F46BEB6-F74C-4C29-817A-11F5F9B1F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E95050C-057D-4CC7-B686-4DCDD294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347E92C-29C5-4660-819B-C22C1F70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D4A1F74-FAB3-4B15-962C-0DCE6AF5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4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56B369-98A8-47B5-9461-941DF2BC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5E8BBEC-5187-41D9-8DBE-CB30FA2BC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85228A0-8F24-40CF-9416-D48F1AC8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87BE2AE-BE0E-43F7-B5F0-6C0FB649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F72868-13E4-4C1C-8A24-13AED2A7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155EFEF-224A-4DD2-80AE-047DE1AB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3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B219BD4-7154-49BB-ADA6-86B0E3F2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F728A66-2ED5-4DF2-BC45-160366CD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5F995E4-1202-49C7-AC37-E1DF5461E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678-1001-484A-A93E-F62CD602D2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C82A2C5-7890-4E5B-8A3C-AA204B211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D8628C0-BC7F-4B9E-BF4B-4C54F2F90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85E0-D631-46AB-A4AC-B23896452C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4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2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fycat.com/gifs/search/efeito+estufa" TargetMode="External"/><Relationship Id="rId5" Type="http://schemas.openxmlformats.org/officeDocument/2006/relationships/hyperlink" Target="https://meu-paraiso-das-gifs.blogspot.com/2016/07/gifs-de-passaros-em-png.html" TargetMode="Externa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cias.uol.com.br/meio-ambiente/ultimas-noticias/bbc/2020/01/17/aquecimento-global-graficos-que-mostram-em-que-ponto-estamos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eu-paraiso-das-gifs.blogspot.com/2016/07/gifs-de-passaros-em-png.html" TargetMode="Externa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recadosonline.com/tchau.html" TargetMode="External"/><Relationship Id="rId4" Type="http://schemas.openxmlformats.org/officeDocument/2006/relationships/hyperlink" Target="https://meu-paraiso-das-gifs.blogspot.com/2016/07/gifs-de-passaros-em-png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54542820487073807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entinelacapixaba.com.br/escola-adventista-realiza-hoje-as-1700-horas-inauguracao-do-projeto-arvore-literaria/" TargetMode="External"/><Relationship Id="rId4" Type="http://schemas.openxmlformats.org/officeDocument/2006/relationships/hyperlink" Target="https://iema.es.gov.br/Media/iema/Downloads/GEA/2016.12.13%20-%20GEA%20-%20Entre_Clim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magenesanimadas.net/Simbolos/Reciclaje.asp?Page=2" TargetMode="External"/><Relationship Id="rId5" Type="http://schemas.openxmlformats.org/officeDocument/2006/relationships/hyperlink" Target="https://meu-paraiso-das-gifs.blogspot.com/2016/07/gifs-de-passaros-em-png.html" TargetMode="Externa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meu-paraiso-das-gifs.blogspot.com/2016/07/gifs-de-passaros-em-png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hyperlink" Target="https://www.climatempo.com.br/noticia/2020/06/06/estudo-revela-que-protecao-do-meio-ambiente-deve-ser-prioridade-3952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u-paraiso-das-gifs.blogspot.com/2016/07/gifs-de-passaros-em-pn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hyperlink" Target="https://meu-paraiso-das-gifs.blogspot.com/2016/07/gifs-de-passaros-em-png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r.freepik.com/vetores-premium/caricatura-lagarta-leitura-livro_2908118.htm" TargetMode="External"/><Relationship Id="rId5" Type="http://schemas.openxmlformats.org/officeDocument/2006/relationships/hyperlink" Target="https://www.youtube.com/watch?v=TuEUuJ0-G2I" TargetMode="External"/><Relationship Id="rId4" Type="http://schemas.openxmlformats.org/officeDocument/2006/relationships/hyperlink" Target="https://www.youtube.com/watch?v=nUgAGtEBle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eu-paraiso-das-gifs.blogspot.com/2016/07/gifs-de-passaros-em-png.html" TargetMode="External"/><Relationship Id="rId3" Type="http://schemas.openxmlformats.org/officeDocument/2006/relationships/image" Target="../media/image12.gi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educa%C3%A7%C3%A3o-fora-da-caixa/ferramenta-1-%C3%A1rvore-da-vida-f64d14516459" TargetMode="External"/><Relationship Id="rId3" Type="http://schemas.openxmlformats.org/officeDocument/2006/relationships/hyperlink" Target="http://saintspeterandpaulcps.org.uk/?page_id=67" TargetMode="External"/><Relationship Id="rId7" Type="http://schemas.openxmlformats.org/officeDocument/2006/relationships/hyperlink" Target="https://meu-paraiso-das-gifs.blogspot.com/2016/07/gifs-de-passaros-em-png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watch?v=OqtbAwLg3X8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A088343F-0AA7-456B-BC9B-2954767E7E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1643270"/>
            <a:ext cx="1020418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4456E491-629E-49DF-9F3B-795BB11E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730" y="2391351"/>
            <a:ext cx="6798366" cy="262393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E57615-37F3-4B47-95A1-AEC8D68E6121}"/>
              </a:ext>
            </a:extLst>
          </p:cNvPr>
          <p:cNvSpPr txBox="1"/>
          <p:nvPr/>
        </p:nvSpPr>
        <p:spPr>
          <a:xfrm>
            <a:off x="2310763" y="4522839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1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C8FD328-02C3-407A-B648-9852FD96EADF}"/>
              </a:ext>
            </a:extLst>
          </p:cNvPr>
          <p:cNvSpPr txBox="1"/>
          <p:nvPr/>
        </p:nvSpPr>
        <p:spPr>
          <a:xfrm>
            <a:off x="1948069" y="768625"/>
            <a:ext cx="1046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reportagem abaixo para responder a atividade a seguir.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1AE7E35-DA1D-4436-934F-8CFFBCAC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23" y="1844898"/>
            <a:ext cx="6811616" cy="3962399"/>
          </a:xfrm>
          <a:prstGeom prst="rect">
            <a:avLst/>
          </a:prstGeom>
        </p:spPr>
      </p:pic>
      <p:pic>
        <p:nvPicPr>
          <p:cNvPr id="7" name="Picture 6" descr="Lindas Gifs e Imagens: Gifs de Pássaros em Png">
            <a:extLst>
              <a:ext uri="{FF2B5EF4-FFF2-40B4-BE49-F238E27FC236}">
                <a16:creationId xmlns:a16="http://schemas.microsoft.com/office/drawing/2014/main" xmlns="" id="{86D00DDC-E77B-46B7-8223-73C1F045EA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753701" y="643337"/>
            <a:ext cx="1209616" cy="13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indas Gifs e Imagens: Gifs de Pássaros em Png">
            <a:extLst>
              <a:ext uri="{FF2B5EF4-FFF2-40B4-BE49-F238E27FC236}">
                <a16:creationId xmlns:a16="http://schemas.microsoft.com/office/drawing/2014/main" xmlns="" id="{60FA2C78-08CC-4C3C-9EC8-11DAC37690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9910561" y="638849"/>
            <a:ext cx="1529509" cy="13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st Efeito Estufa GIFs | Gfycat">
            <a:extLst>
              <a:ext uri="{FF2B5EF4-FFF2-40B4-BE49-F238E27FC236}">
                <a16:creationId xmlns:a16="http://schemas.microsoft.com/office/drawing/2014/main" xmlns="" id="{2784372C-6A22-4337-B10D-8F1EFACEB3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4" y="3201381"/>
            <a:ext cx="2441082" cy="20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978BBF3-DF56-4DB5-ABA3-114ACCE692B3}"/>
              </a:ext>
            </a:extLst>
          </p:cNvPr>
          <p:cNvSpPr/>
          <p:nvPr/>
        </p:nvSpPr>
        <p:spPr>
          <a:xfrm rot="5400000">
            <a:off x="8938339" y="4085434"/>
            <a:ext cx="46108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F579471-86E9-4BA3-99AD-EC366E37ABE4}"/>
              </a:ext>
            </a:extLst>
          </p:cNvPr>
          <p:cNvSpPr/>
          <p:nvPr/>
        </p:nvSpPr>
        <p:spPr>
          <a:xfrm rot="5400000">
            <a:off x="9416148" y="3699140"/>
            <a:ext cx="31069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https://gfycat.com/gifs/search/efeito+estufa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5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6874586-047F-4D91-BE26-2441E3BC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43" y="753466"/>
            <a:ext cx="8276328" cy="49414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4950E2D-8CAF-49E1-920D-7547752A608F}"/>
              </a:ext>
            </a:extLst>
          </p:cNvPr>
          <p:cNvSpPr/>
          <p:nvPr/>
        </p:nvSpPr>
        <p:spPr>
          <a:xfrm>
            <a:off x="2160104" y="5673647"/>
            <a:ext cx="7871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https://noticias.uol.com.br/meio-ambiente/ultimas-noticias/bbc/2020/01/17/aquecimento-global-graficos-que-mostram-em-que-ponto-estamos.htm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6" descr="Lindas Gifs e Imagens: Gifs de Pássaros em Png">
            <a:extLst>
              <a:ext uri="{FF2B5EF4-FFF2-40B4-BE49-F238E27FC236}">
                <a16:creationId xmlns:a16="http://schemas.microsoft.com/office/drawing/2014/main" xmlns="" id="{AE16C93A-C5C3-4AF7-9EF0-13265DE134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9948036" y="712254"/>
            <a:ext cx="1482377" cy="16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ndas Gifs e Imagens: Gifs de Pássaros em Png">
            <a:extLst>
              <a:ext uri="{FF2B5EF4-FFF2-40B4-BE49-F238E27FC236}">
                <a16:creationId xmlns:a16="http://schemas.microsoft.com/office/drawing/2014/main" xmlns="" id="{AAC0AB40-3323-4DF6-853F-0534B3FC9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694358" y="720500"/>
            <a:ext cx="1585903" cy="14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00BE926-94B2-4A9F-8DD0-0474EF1DA5DE}"/>
              </a:ext>
            </a:extLst>
          </p:cNvPr>
          <p:cNvSpPr/>
          <p:nvPr/>
        </p:nvSpPr>
        <p:spPr>
          <a:xfrm rot="5400000">
            <a:off x="9105707" y="3812696"/>
            <a:ext cx="3983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9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8D24E3F-88CF-4543-B1A8-321C9E78CAA7}"/>
              </a:ext>
            </a:extLst>
          </p:cNvPr>
          <p:cNvSpPr txBox="1"/>
          <p:nvPr/>
        </p:nvSpPr>
        <p:spPr>
          <a:xfrm>
            <a:off x="1933788" y="950836"/>
            <a:ext cx="1008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IV-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Analisando o gráfico do slide anterior, é correto afirmar que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endParaRPr lang="pt-BR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xmlns="" id="{7ADC0D76-DF75-43C4-83F6-B0527E5850CE}"/>
              </a:ext>
            </a:extLst>
          </p:cNvPr>
          <p:cNvSpPr/>
          <p:nvPr/>
        </p:nvSpPr>
        <p:spPr>
          <a:xfrm>
            <a:off x="1357748" y="1864404"/>
            <a:ext cx="804235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a China emite o dobro de dióxido de carbono dos EUA.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95E5C4A-BFA1-446D-A3C0-C8D931E937D1}"/>
              </a:ext>
            </a:extLst>
          </p:cNvPr>
          <p:cNvSpPr/>
          <p:nvPr/>
        </p:nvSpPr>
        <p:spPr>
          <a:xfrm>
            <a:off x="912385" y="1864404"/>
            <a:ext cx="666025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xmlns="" id="{78BE3CF1-42E7-466F-9A0E-03C4364AED24}"/>
              </a:ext>
            </a:extLst>
          </p:cNvPr>
          <p:cNvSpPr/>
          <p:nvPr/>
        </p:nvSpPr>
        <p:spPr>
          <a:xfrm>
            <a:off x="1578410" y="2745017"/>
            <a:ext cx="7821696" cy="7886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a diferença da emissão de dióxido de carbono entre a China e os EUA é de 5981 megatonelada.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F636024C-E033-4317-921A-AAD4630BAABC}"/>
              </a:ext>
            </a:extLst>
          </p:cNvPr>
          <p:cNvSpPr/>
          <p:nvPr/>
        </p:nvSpPr>
        <p:spPr>
          <a:xfrm>
            <a:off x="912385" y="2745016"/>
            <a:ext cx="666025" cy="6841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xmlns="" id="{349BC922-FA2C-4A16-9E8E-651006171CFE}"/>
              </a:ext>
            </a:extLst>
          </p:cNvPr>
          <p:cNvSpPr/>
          <p:nvPr/>
        </p:nvSpPr>
        <p:spPr>
          <a:xfrm>
            <a:off x="1578410" y="3815451"/>
            <a:ext cx="7919086" cy="6841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a Índia emite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1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de megatonelada de dióxido de carbono da China. 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                    4                                            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974BD48-3A57-406B-ACDB-6029E3CE5DB0}"/>
              </a:ext>
            </a:extLst>
          </p:cNvPr>
          <p:cNvSpPr/>
          <p:nvPr/>
        </p:nvSpPr>
        <p:spPr>
          <a:xfrm>
            <a:off x="912385" y="3815451"/>
            <a:ext cx="666025" cy="6841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xmlns="" id="{E3A747A5-0870-4184-82D0-8EA61DF1C197}"/>
              </a:ext>
            </a:extLst>
          </p:cNvPr>
          <p:cNvSpPr/>
          <p:nvPr/>
        </p:nvSpPr>
        <p:spPr>
          <a:xfrm>
            <a:off x="1578410" y="4920207"/>
            <a:ext cx="791908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 o Japão emite o dobro de dióxido de carbono da Indonésia.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F114B2A-FA4B-4C95-B23C-82AF064E8557}"/>
              </a:ext>
            </a:extLst>
          </p:cNvPr>
          <p:cNvSpPr/>
          <p:nvPr/>
        </p:nvSpPr>
        <p:spPr>
          <a:xfrm>
            <a:off x="912385" y="4880615"/>
            <a:ext cx="666025" cy="54693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2050" name="Picture 2" descr="10 Tchau Imagens e Gifs com Frases para Whatsapp - Recados Online">
            <a:extLst>
              <a:ext uri="{FF2B5EF4-FFF2-40B4-BE49-F238E27FC236}">
                <a16:creationId xmlns:a16="http://schemas.microsoft.com/office/drawing/2014/main" xmlns="" id="{872AC475-4C07-4B0B-9663-B413E21456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65" y="4372759"/>
            <a:ext cx="1947387" cy="18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indas Gifs e Imagens: Gifs de Pássaros em Png">
            <a:extLst>
              <a:ext uri="{FF2B5EF4-FFF2-40B4-BE49-F238E27FC236}">
                <a16:creationId xmlns:a16="http://schemas.microsoft.com/office/drawing/2014/main" xmlns="" id="{34C91BB4-3B8A-4E67-9FB1-CC40EAC23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9622030" y="712190"/>
            <a:ext cx="1667510" cy="13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indas Gifs e Imagens: Gifs de Pássaros em Png">
            <a:extLst>
              <a:ext uri="{FF2B5EF4-FFF2-40B4-BE49-F238E27FC236}">
                <a16:creationId xmlns:a16="http://schemas.microsoft.com/office/drawing/2014/main" xmlns="" id="{A910E08D-1E82-4C4E-BF4E-D18696D483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671919" y="561390"/>
            <a:ext cx="1209616" cy="13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9598882B-0283-4B7B-845F-FBAC9CEC5374}"/>
              </a:ext>
            </a:extLst>
          </p:cNvPr>
          <p:cNvSpPr/>
          <p:nvPr/>
        </p:nvSpPr>
        <p:spPr>
          <a:xfrm rot="5400000">
            <a:off x="9191718" y="3433182"/>
            <a:ext cx="41671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686C0789-18FE-4A35-AFF5-DFCCFB077108}"/>
              </a:ext>
            </a:extLst>
          </p:cNvPr>
          <p:cNvSpPr/>
          <p:nvPr/>
        </p:nvSpPr>
        <p:spPr>
          <a:xfrm rot="5400000">
            <a:off x="9437531" y="3189414"/>
            <a:ext cx="30652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https://www.recadosonline.com/tchau.html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35600D-C80A-43F6-9082-54341C8B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923" y="2556931"/>
            <a:ext cx="9601196" cy="3318936"/>
          </a:xfrm>
        </p:spPr>
        <p:txBody>
          <a:bodyPr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I- C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II- D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III- B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IV- B</a:t>
            </a:r>
            <a:endParaRPr lang="pt-BR" dirty="0">
              <a:solidFill>
                <a:srgbClr val="663300"/>
              </a:solidFill>
            </a:endParaRPr>
          </a:p>
        </p:txBody>
      </p:sp>
      <p:sp>
        <p:nvSpPr>
          <p:cNvPr id="4" name="Ondulado Duplo 3">
            <a:extLst>
              <a:ext uri="{FF2B5EF4-FFF2-40B4-BE49-F238E27FC236}">
                <a16:creationId xmlns:a16="http://schemas.microsoft.com/office/drawing/2014/main" xmlns="" id="{5E6E4F48-021F-496E-9DB2-A2D57CCC08FA}"/>
              </a:ext>
            </a:extLst>
          </p:cNvPr>
          <p:cNvSpPr/>
          <p:nvPr/>
        </p:nvSpPr>
        <p:spPr>
          <a:xfrm>
            <a:off x="3432313" y="804701"/>
            <a:ext cx="5632174" cy="967408"/>
          </a:xfrm>
          <a:prstGeom prst="doubleWav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VAMOS CONFERIR AS RESPOSTAS?</a:t>
            </a:r>
            <a:endParaRPr lang="pt-BR" sz="2400" dirty="0"/>
          </a:p>
        </p:txBody>
      </p:sp>
      <p:pic>
        <p:nvPicPr>
          <p:cNvPr id="5" name="Picture 6" descr="Lindas Gifs e Imagens: Gifs de Pássaros em Png">
            <a:extLst>
              <a:ext uri="{FF2B5EF4-FFF2-40B4-BE49-F238E27FC236}">
                <a16:creationId xmlns:a16="http://schemas.microsoft.com/office/drawing/2014/main" xmlns="" id="{CF68622C-ADF6-4CC3-91A2-7B1A3F94FA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843">
            <a:off x="766295" y="663712"/>
            <a:ext cx="1395655" cy="14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ndas Gifs e Imagens: Gifs de Pássaros em Png">
            <a:extLst>
              <a:ext uri="{FF2B5EF4-FFF2-40B4-BE49-F238E27FC236}">
                <a16:creationId xmlns:a16="http://schemas.microsoft.com/office/drawing/2014/main" xmlns="" id="{A6905233-32ED-4A48-A099-D67DC87D94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843">
            <a:off x="766294" y="4709635"/>
            <a:ext cx="1395655" cy="14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ndas Gifs e Imagens: Gifs de Pássaros em Png">
            <a:extLst>
              <a:ext uri="{FF2B5EF4-FFF2-40B4-BE49-F238E27FC236}">
                <a16:creationId xmlns:a16="http://schemas.microsoft.com/office/drawing/2014/main" xmlns="" id="{DF69FE4D-38FE-4113-8518-41AD44CBA5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497">
            <a:off x="10091659" y="799332"/>
            <a:ext cx="1395655" cy="14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ndas Gifs e Imagens: Gifs de Pássaros em Png">
            <a:extLst>
              <a:ext uri="{FF2B5EF4-FFF2-40B4-BE49-F238E27FC236}">
                <a16:creationId xmlns:a16="http://schemas.microsoft.com/office/drawing/2014/main" xmlns="" id="{F353B7BB-1839-4D40-A0F9-DDFD69EA5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861">
            <a:off x="10015876" y="4709637"/>
            <a:ext cx="1395655" cy="14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3AAC27D8-FBAC-4108-9959-E07E4A200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68388"/>
              </p:ext>
            </p:extLst>
          </p:nvPr>
        </p:nvGraphicFramePr>
        <p:xfrm>
          <a:off x="4256129" y="2556931"/>
          <a:ext cx="3352800" cy="2173356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190149363"/>
                    </a:ext>
                  </a:extLst>
                </a:gridCol>
              </a:tblGrid>
              <a:tr h="217335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645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5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6C16614-AC1A-406F-A0C8-3CFCFC70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03" y="639288"/>
            <a:ext cx="6718156" cy="55471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77EE8A3-ADC5-4B44-8F4A-38EED921E33C}"/>
              </a:ext>
            </a:extLst>
          </p:cNvPr>
          <p:cNvSpPr/>
          <p:nvPr/>
        </p:nvSpPr>
        <p:spPr>
          <a:xfrm rot="5400000">
            <a:off x="8682724" y="3131958"/>
            <a:ext cx="52469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https://br.pinterest.com/pin/545428204870738071/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6EC5A83-60BB-43B7-A734-C888EECC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643" y="2403938"/>
            <a:ext cx="1919997" cy="21632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0935DE9-591F-4458-8EE5-F5F75C74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1" y="643057"/>
            <a:ext cx="3478080" cy="5532457"/>
          </a:xfrm>
          <a:prstGeom prst="rect">
            <a:avLst/>
          </a:prstGeom>
        </p:spPr>
      </p:pic>
      <p:sp>
        <p:nvSpPr>
          <p:cNvPr id="5" name="Rolagem: Vertical 4">
            <a:extLst>
              <a:ext uri="{FF2B5EF4-FFF2-40B4-BE49-F238E27FC236}">
                <a16:creationId xmlns:a16="http://schemas.microsoft.com/office/drawing/2014/main" xmlns="" id="{CED51B21-B190-46E6-AD63-14C18C3D4A3E}"/>
              </a:ext>
            </a:extLst>
          </p:cNvPr>
          <p:cNvSpPr/>
          <p:nvPr/>
        </p:nvSpPr>
        <p:spPr>
          <a:xfrm>
            <a:off x="3555332" y="682486"/>
            <a:ext cx="4591878" cy="5532457"/>
          </a:xfrm>
          <a:prstGeom prst="vertic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275A54B-FBA8-4DC5-892A-1FAFC60D1525}"/>
              </a:ext>
            </a:extLst>
          </p:cNvPr>
          <p:cNvSpPr/>
          <p:nvPr/>
        </p:nvSpPr>
        <p:spPr>
          <a:xfrm>
            <a:off x="7871804" y="4567209"/>
            <a:ext cx="321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https://iema.es.gov.br/Media/iema/Downloads/GEA/2016.12.13%20-%20GEA%20-%20Entre_Clima.pdf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298E7D3-EB4B-42F6-8833-9A9186182588}"/>
              </a:ext>
            </a:extLst>
          </p:cNvPr>
          <p:cNvSpPr txBox="1"/>
          <p:nvPr/>
        </p:nvSpPr>
        <p:spPr>
          <a:xfrm rot="5400000">
            <a:off x="8462778" y="3221751"/>
            <a:ext cx="5600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Imagem disponível em: 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https://sentinelacapixaba.com.br/escola-adventista-realiza-hoje-as-1700-horas-inauguracao-do-projeto-arvore-literaria/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FB74686-286E-4EBC-9D90-A4ABFF92CEAC}"/>
              </a:ext>
            </a:extLst>
          </p:cNvPr>
          <p:cNvSpPr txBox="1"/>
          <p:nvPr/>
        </p:nvSpPr>
        <p:spPr>
          <a:xfrm>
            <a:off x="4162492" y="1293265"/>
            <a:ext cx="3448879" cy="494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É com grande alegria que convidamos você a resolver as atividades de Matemática, com o tema “</a:t>
            </a:r>
            <a:r>
              <a:rPr lang="pt-BR" sz="14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MEIO AMBIENTE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O assunto é de suma importância, pois precisamos ter a conscientização da  preservação do Meio Ambiente para a nossa vida e   de todos os seres vivos.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Ao lado, apresentamos a você a cartilha com informações sobre o tema. Para acessá-la, deverá copiar o link, abaixo da cartilha, e realizar a leitura.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Vamos lá? </a:t>
            </a:r>
          </a:p>
        </p:txBody>
      </p:sp>
    </p:spTree>
    <p:extLst>
      <p:ext uri="{BB962C8B-B14F-4D97-AF65-F5344CB8AC3E}">
        <p14:creationId xmlns:p14="http://schemas.microsoft.com/office/powerpoint/2010/main" val="122319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C84EBD4-4282-4637-9DB9-776C4549C6A3}"/>
              </a:ext>
            </a:extLst>
          </p:cNvPr>
          <p:cNvSpPr/>
          <p:nvPr/>
        </p:nvSpPr>
        <p:spPr>
          <a:xfrm>
            <a:off x="4101542" y="751299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AFB77A5-8991-4641-9800-0C70889F07EB}"/>
              </a:ext>
            </a:extLst>
          </p:cNvPr>
          <p:cNvSpPr txBox="1"/>
          <p:nvPr/>
        </p:nvSpPr>
        <p:spPr>
          <a:xfrm>
            <a:off x="762313" y="1993818"/>
            <a:ext cx="106149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informação ao lado, retirada da cartilha 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“Entre no Clima”, indicada para a leitura.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De acordo com a informação, para fabricar 1 kg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de vidro é necessária a extração de 1,3 kg de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areia de dunas ou de rios. Sendo assim, para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fabricar 15 kg de vidros, é necessária a extração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de quantos kg de areia de dunas ou de rios?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C588DE7-4375-4862-91FD-0B3137E5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77" y="1971448"/>
            <a:ext cx="4079568" cy="2209803"/>
          </a:xfrm>
          <a:prstGeom prst="rect">
            <a:avLst/>
          </a:prstGeom>
        </p:spPr>
      </p:pic>
      <p:pic>
        <p:nvPicPr>
          <p:cNvPr id="1030" name="Picture 6" descr="Lindas Gifs e Imagens: Gifs de Pássaros em Png">
            <a:extLst>
              <a:ext uri="{FF2B5EF4-FFF2-40B4-BE49-F238E27FC236}">
                <a16:creationId xmlns:a16="http://schemas.microsoft.com/office/drawing/2014/main" xmlns="" id="{A085ECE9-306F-408E-B5E8-A453C22636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05" y="664830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das Gifs e Imagens: Gifs de Pássaros em Png">
            <a:extLst>
              <a:ext uri="{FF2B5EF4-FFF2-40B4-BE49-F238E27FC236}">
                <a16:creationId xmlns:a16="http://schemas.microsoft.com/office/drawing/2014/main" xmlns="" id="{6A64D62B-1D3A-4213-B222-F66926E3D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651">
            <a:off x="836720" y="670058"/>
            <a:ext cx="1318712" cy="13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es animadas de Reciclaje, Gifs animados de Simbolos &gt; Reciclaje">
            <a:extLst>
              <a:ext uri="{FF2B5EF4-FFF2-40B4-BE49-F238E27FC236}">
                <a16:creationId xmlns:a16="http://schemas.microsoft.com/office/drawing/2014/main" xmlns="" id="{710808D6-599E-432C-9488-36B226690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0" y="4278939"/>
            <a:ext cx="1786966" cy="13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xmlns="" id="{EA802A61-7808-4CCE-B28A-126EED11EDD4}"/>
              </a:ext>
            </a:extLst>
          </p:cNvPr>
          <p:cNvSpPr/>
          <p:nvPr/>
        </p:nvSpPr>
        <p:spPr>
          <a:xfrm>
            <a:off x="2072189" y="4510418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1,95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A12ADE4C-280C-4ED7-9A7C-524FD3630785}"/>
              </a:ext>
            </a:extLst>
          </p:cNvPr>
          <p:cNvSpPr/>
          <p:nvPr/>
        </p:nvSpPr>
        <p:spPr>
          <a:xfrm>
            <a:off x="1770302" y="4510418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Retângulo de cantos arredondados 5">
            <a:extLst>
              <a:ext uri="{FF2B5EF4-FFF2-40B4-BE49-F238E27FC236}">
                <a16:creationId xmlns:a16="http://schemas.microsoft.com/office/drawing/2014/main" xmlns="" id="{4256A474-0D7B-47D0-9B74-EDF4C8D6C776}"/>
              </a:ext>
            </a:extLst>
          </p:cNvPr>
          <p:cNvSpPr/>
          <p:nvPr/>
        </p:nvSpPr>
        <p:spPr>
          <a:xfrm>
            <a:off x="4659152" y="4510418"/>
            <a:ext cx="1180323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19,5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F7B0CA04-9AA9-433F-989E-3E4108EADC8B}"/>
              </a:ext>
            </a:extLst>
          </p:cNvPr>
          <p:cNvSpPr/>
          <p:nvPr/>
        </p:nvSpPr>
        <p:spPr>
          <a:xfrm>
            <a:off x="4164972" y="4510418"/>
            <a:ext cx="585879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88B27C8-8B39-4AFE-8936-FA4ABCA4A4EB}"/>
              </a:ext>
            </a:extLst>
          </p:cNvPr>
          <p:cNvSpPr txBox="1"/>
          <p:nvPr/>
        </p:nvSpPr>
        <p:spPr>
          <a:xfrm rot="5400000">
            <a:off x="9096201" y="3882254"/>
            <a:ext cx="422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Imagem disponível em: </a:t>
            </a:r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1BF8113-25B4-4815-AD4F-5020BEC99CBA}"/>
              </a:ext>
            </a:extLst>
          </p:cNvPr>
          <p:cNvSpPr/>
          <p:nvPr/>
        </p:nvSpPr>
        <p:spPr>
          <a:xfrm rot="5400000">
            <a:off x="8938166" y="3840186"/>
            <a:ext cx="3902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http://www.imagenesanimadas.net/Simbolos/Reciclaje.asp?Page=2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xmlns="" id="{559AC8E9-2B49-41FF-AF30-E2C62C9CFD2F}"/>
              </a:ext>
            </a:extLst>
          </p:cNvPr>
          <p:cNvSpPr/>
          <p:nvPr/>
        </p:nvSpPr>
        <p:spPr>
          <a:xfrm>
            <a:off x="2184686" y="5373284"/>
            <a:ext cx="1085197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18,5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9F74123-22A3-4692-9480-633CC98F204D}"/>
              </a:ext>
            </a:extLst>
          </p:cNvPr>
          <p:cNvSpPr/>
          <p:nvPr/>
        </p:nvSpPr>
        <p:spPr>
          <a:xfrm>
            <a:off x="1756597" y="5373284"/>
            <a:ext cx="585878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2" name="Retângulo de cantos arredondados 3">
            <a:extLst>
              <a:ext uri="{FF2B5EF4-FFF2-40B4-BE49-F238E27FC236}">
                <a16:creationId xmlns:a16="http://schemas.microsoft.com/office/drawing/2014/main" xmlns="" id="{3A49BD5D-E3CE-4A40-8439-6A1CB69B0346}"/>
              </a:ext>
            </a:extLst>
          </p:cNvPr>
          <p:cNvSpPr/>
          <p:nvPr/>
        </p:nvSpPr>
        <p:spPr>
          <a:xfrm>
            <a:off x="4577248" y="5373284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195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2522BCCA-AE48-4FF8-88DB-D7C699FBA1F3}"/>
              </a:ext>
            </a:extLst>
          </p:cNvPr>
          <p:cNvSpPr/>
          <p:nvPr/>
        </p:nvSpPr>
        <p:spPr>
          <a:xfrm>
            <a:off x="4275361" y="5373284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16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EDAF7D5-E8DB-4E18-8BEB-63E862CD6EDE}"/>
              </a:ext>
            </a:extLst>
          </p:cNvPr>
          <p:cNvSpPr txBox="1"/>
          <p:nvPr/>
        </p:nvSpPr>
        <p:spPr>
          <a:xfrm>
            <a:off x="2364058" y="657921"/>
            <a:ext cx="1040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reportagem abaixo e responda a atividade a seguir.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6583B3E-B496-4CAB-ABC4-6AD646634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38" y="1119586"/>
            <a:ext cx="8196147" cy="8698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F0FDFC9-40CF-4130-B78E-6BEFC2FF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38" y="1982738"/>
            <a:ext cx="7677617" cy="15335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98E88CA-F050-4B63-B6C0-EC48AD9E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065" y="3551386"/>
            <a:ext cx="7828161" cy="191211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9496467-515B-43C4-A691-55B0846318E5}"/>
              </a:ext>
            </a:extLst>
          </p:cNvPr>
          <p:cNvSpPr/>
          <p:nvPr/>
        </p:nvSpPr>
        <p:spPr>
          <a:xfrm>
            <a:off x="3371386" y="54635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https://www.climatempo.com.br/noticia/2020/06/06/estudo-revela-que-protecao-do-meio-ambiente-deve-ser-prioridade-3952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Lindas Gifs e Imagens: Gifs de Pássaros em Png">
            <a:extLst>
              <a:ext uri="{FF2B5EF4-FFF2-40B4-BE49-F238E27FC236}">
                <a16:creationId xmlns:a16="http://schemas.microsoft.com/office/drawing/2014/main" xmlns="" id="{E42752D3-E392-4272-9B95-B588B8B53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651">
            <a:off x="865857" y="896636"/>
            <a:ext cx="1117247" cy="11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indas Gifs e Imagens: Gifs de Pássaros em Png">
            <a:extLst>
              <a:ext uri="{FF2B5EF4-FFF2-40B4-BE49-F238E27FC236}">
                <a16:creationId xmlns:a16="http://schemas.microsoft.com/office/drawing/2014/main" xmlns="" id="{51DE8985-4891-4167-ABE8-FF5DD4B44F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110">
            <a:off x="10097854" y="768871"/>
            <a:ext cx="1318712" cy="13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8A0F575-8BD4-4B87-BB17-566E4B0FF7C2}"/>
              </a:ext>
            </a:extLst>
          </p:cNvPr>
          <p:cNvSpPr/>
          <p:nvPr/>
        </p:nvSpPr>
        <p:spPr>
          <a:xfrm rot="5400000">
            <a:off x="9315628" y="3562386"/>
            <a:ext cx="35572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latin typeface="Century Gothic" panose="020B0502020202020204" pitchFamily="34" charset="0"/>
              </a:rPr>
              <a:t>Imagem disponível em: </a:t>
            </a:r>
            <a:r>
              <a:rPr lang="pt-BR" sz="1050" b="1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7050028-3AD7-469E-8D6D-178C222B6CA2}"/>
              </a:ext>
            </a:extLst>
          </p:cNvPr>
          <p:cNvSpPr txBox="1"/>
          <p:nvPr/>
        </p:nvSpPr>
        <p:spPr>
          <a:xfrm>
            <a:off x="921026" y="917459"/>
            <a:ext cx="1034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o trecho abaixo, retirado da reportagem do slide anterior:</a:t>
            </a:r>
          </a:p>
          <a:p>
            <a:endParaRPr lang="pt-BR" sz="24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sz="24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73EF7D1-587B-4C24-A033-845AF842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" y="1700553"/>
            <a:ext cx="9614246" cy="155570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C7A1CE67-B078-4CDA-8C79-64CCC284B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480"/>
              </p:ext>
            </p:extLst>
          </p:nvPr>
        </p:nvGraphicFramePr>
        <p:xfrm>
          <a:off x="1040294" y="1517624"/>
          <a:ext cx="9508435" cy="1921565"/>
        </p:xfrm>
        <a:graphic>
          <a:graphicData uri="http://schemas.openxmlformats.org/drawingml/2006/table">
            <a:tbl>
              <a:tblPr/>
              <a:tblGrid>
                <a:gridCol w="9508435">
                  <a:extLst>
                    <a:ext uri="{9D8B030D-6E8A-4147-A177-3AD203B41FA5}">
                      <a16:colId xmlns:a16="http://schemas.microsoft.com/office/drawing/2014/main" xmlns="" val="1475060281"/>
                    </a:ext>
                  </a:extLst>
                </a:gridCol>
              </a:tblGrid>
              <a:tr h="192156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56618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24ABA71-64BA-4DD5-8FA8-F0EF4F5E65A6}"/>
              </a:ext>
            </a:extLst>
          </p:cNvPr>
          <p:cNvSpPr txBox="1"/>
          <p:nvPr/>
        </p:nvSpPr>
        <p:spPr>
          <a:xfrm>
            <a:off x="826449" y="3483619"/>
            <a:ext cx="10041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De acordo com o trecho acima, entre os 1000 participantes entrevistados no Brasil, o número de brasileiros que considera a proteção do meio ambiente como prioridade é igual a 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xmlns="" id="{8F28AD5D-003E-4C85-9B9C-E44797FFF3E7}"/>
              </a:ext>
            </a:extLst>
          </p:cNvPr>
          <p:cNvSpPr/>
          <p:nvPr/>
        </p:nvSpPr>
        <p:spPr>
          <a:xfrm>
            <a:off x="2429415" y="4551346"/>
            <a:ext cx="157234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85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F0F12E9E-C55E-4182-97B3-44BC1E8EDBA0}"/>
              </a:ext>
            </a:extLst>
          </p:cNvPr>
          <p:cNvSpPr/>
          <p:nvPr/>
        </p:nvSpPr>
        <p:spPr>
          <a:xfrm>
            <a:off x="2127528" y="4551346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:a16="http://schemas.microsoft.com/office/drawing/2014/main" xmlns="" id="{B84F9F17-3203-49F1-BEA9-E0B2399155FD}"/>
              </a:ext>
            </a:extLst>
          </p:cNvPr>
          <p:cNvSpPr/>
          <p:nvPr/>
        </p:nvSpPr>
        <p:spPr>
          <a:xfrm>
            <a:off x="2429415" y="5347806"/>
            <a:ext cx="1563402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150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6CC91EB-D4C4-4535-95E0-2DC09A28434B}"/>
              </a:ext>
            </a:extLst>
          </p:cNvPr>
          <p:cNvSpPr/>
          <p:nvPr/>
        </p:nvSpPr>
        <p:spPr>
          <a:xfrm>
            <a:off x="2127528" y="5347806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xmlns="" id="{0514F448-6227-434E-9325-4C3D8BDBE471}"/>
              </a:ext>
            </a:extLst>
          </p:cNvPr>
          <p:cNvSpPr/>
          <p:nvPr/>
        </p:nvSpPr>
        <p:spPr>
          <a:xfrm>
            <a:off x="5704465" y="4502480"/>
            <a:ext cx="138313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195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FA6D65B7-051B-4966-BD75-BD2D6220537F}"/>
              </a:ext>
            </a:extLst>
          </p:cNvPr>
          <p:cNvSpPr/>
          <p:nvPr/>
        </p:nvSpPr>
        <p:spPr>
          <a:xfrm>
            <a:off x="5402578" y="4502480"/>
            <a:ext cx="5858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4" name="Retângulo de cantos arredondados 5">
            <a:extLst>
              <a:ext uri="{FF2B5EF4-FFF2-40B4-BE49-F238E27FC236}">
                <a16:creationId xmlns:a16="http://schemas.microsoft.com/office/drawing/2014/main" xmlns="" id="{2B1C9870-2569-43C1-B40C-1F592FA74102}"/>
              </a:ext>
            </a:extLst>
          </p:cNvPr>
          <p:cNvSpPr/>
          <p:nvPr/>
        </p:nvSpPr>
        <p:spPr>
          <a:xfrm>
            <a:off x="5738214" y="5418735"/>
            <a:ext cx="138313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850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3B88AD23-B90B-419D-AE5D-881A3C0C5BD0}"/>
              </a:ext>
            </a:extLst>
          </p:cNvPr>
          <p:cNvSpPr/>
          <p:nvPr/>
        </p:nvSpPr>
        <p:spPr>
          <a:xfrm>
            <a:off x="5402578" y="5418735"/>
            <a:ext cx="585879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16" name="Picture 6" descr="Lindas Gifs e Imagens: Gifs de Pássaros em Png">
            <a:extLst>
              <a:ext uri="{FF2B5EF4-FFF2-40B4-BE49-F238E27FC236}">
                <a16:creationId xmlns:a16="http://schemas.microsoft.com/office/drawing/2014/main" xmlns="" id="{F01F860F-E325-4B33-86E7-6C927C97A4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84" y="647049"/>
            <a:ext cx="1616224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C28D1AF-63A9-4DB0-BAFD-B745ADA660FF}"/>
              </a:ext>
            </a:extLst>
          </p:cNvPr>
          <p:cNvSpPr/>
          <p:nvPr/>
        </p:nvSpPr>
        <p:spPr>
          <a:xfrm rot="5400000">
            <a:off x="9167112" y="3726855"/>
            <a:ext cx="4236233" cy="44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Imagem disponível em: </a:t>
            </a:r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4235B47-038E-4CCC-9C76-6F44BF57751D}"/>
              </a:ext>
            </a:extLst>
          </p:cNvPr>
          <p:cNvSpPr txBox="1"/>
          <p:nvPr/>
        </p:nvSpPr>
        <p:spPr>
          <a:xfrm>
            <a:off x="954156" y="702365"/>
            <a:ext cx="1031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8" name="Picture 4" descr="Caricatura, lagarta, leitura, livro | Vetor Premium">
            <a:extLst>
              <a:ext uri="{FF2B5EF4-FFF2-40B4-BE49-F238E27FC236}">
                <a16:creationId xmlns:a16="http://schemas.microsoft.com/office/drawing/2014/main" xmlns="" id="{3101C7FE-BC21-4297-BEE1-CA2C983C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61" y="4017271"/>
            <a:ext cx="3264536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xmlns="" id="{413E7D73-FDDD-4787-A8A4-786B651301AE}"/>
              </a:ext>
            </a:extLst>
          </p:cNvPr>
          <p:cNvSpPr/>
          <p:nvPr/>
        </p:nvSpPr>
        <p:spPr>
          <a:xfrm>
            <a:off x="2414927" y="1053351"/>
            <a:ext cx="5440363" cy="272663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50E3FD7-254C-495A-8A56-18A90247524F}"/>
              </a:ext>
            </a:extLst>
          </p:cNvPr>
          <p:cNvSpPr txBox="1"/>
          <p:nvPr/>
        </p:nvSpPr>
        <p:spPr>
          <a:xfrm>
            <a:off x="2994139" y="1478394"/>
            <a:ext cx="460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Sugestões de videoaulas para a atividade II do slide anterior:</a:t>
            </a:r>
          </a:p>
        </p:txBody>
      </p:sp>
      <p:pic>
        <p:nvPicPr>
          <p:cNvPr id="10" name="Picture 6" descr="Lindas Gifs e Imagens: Gifs de Pássaros em Png">
            <a:extLst>
              <a:ext uri="{FF2B5EF4-FFF2-40B4-BE49-F238E27FC236}">
                <a16:creationId xmlns:a16="http://schemas.microsoft.com/office/drawing/2014/main" xmlns="" id="{3A402901-0138-4267-AE73-A0F39A114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229">
            <a:off x="9732202" y="572356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indas Gifs e Imagens: Gifs de Pássaros em Png">
            <a:extLst>
              <a:ext uri="{FF2B5EF4-FFF2-40B4-BE49-F238E27FC236}">
                <a16:creationId xmlns:a16="http://schemas.microsoft.com/office/drawing/2014/main" xmlns="" id="{9B62EC2C-1005-4A2F-9FD3-5D709B9BDF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5" y="612694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3A1C5C0-2C9C-4BC9-BE24-40EEF80D1AE7}"/>
              </a:ext>
            </a:extLst>
          </p:cNvPr>
          <p:cNvSpPr/>
          <p:nvPr/>
        </p:nvSpPr>
        <p:spPr>
          <a:xfrm>
            <a:off x="2626138" y="1994925"/>
            <a:ext cx="5299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https://www.youtube.com/watch?v=nUgAGtEBleM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75B0BB8-867D-4413-AE5C-6CD255B72DE7}"/>
              </a:ext>
            </a:extLst>
          </p:cNvPr>
          <p:cNvSpPr txBox="1"/>
          <p:nvPr/>
        </p:nvSpPr>
        <p:spPr>
          <a:xfrm>
            <a:off x="3366708" y="2860175"/>
            <a:ext cx="374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Copie os links acima para assistir às aulas no </a:t>
            </a:r>
            <a:r>
              <a:rPr lang="pt-BR" sz="1600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A64302A-5CA1-44BC-89CD-59F79D6F6B8C}"/>
              </a:ext>
            </a:extLst>
          </p:cNvPr>
          <p:cNvSpPr/>
          <p:nvPr/>
        </p:nvSpPr>
        <p:spPr>
          <a:xfrm>
            <a:off x="2994139" y="2377633"/>
            <a:ext cx="3826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https://www.youtube.com/watch?v=TuEUuJ0-G2I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2EF713C-8B87-4DAA-BB2B-83A5B5EE7EAD}"/>
              </a:ext>
            </a:extLst>
          </p:cNvPr>
          <p:cNvSpPr/>
          <p:nvPr/>
        </p:nvSpPr>
        <p:spPr>
          <a:xfrm rot="5400000">
            <a:off x="9216199" y="3207615"/>
            <a:ext cx="40697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https://br.freepik.com/vetores-premium/caricatura-lagarta-leitura-livro_2908118.htm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0C833DB6-FCDD-401A-A812-70B0BBAA0F52}"/>
              </a:ext>
            </a:extLst>
          </p:cNvPr>
          <p:cNvSpPr/>
          <p:nvPr/>
        </p:nvSpPr>
        <p:spPr>
          <a:xfrm rot="5400000">
            <a:off x="8984499" y="3572238"/>
            <a:ext cx="39099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6" descr="Lindas Gifs e Imagens: Gifs de Pássaros em Png">
            <a:extLst>
              <a:ext uri="{FF2B5EF4-FFF2-40B4-BE49-F238E27FC236}">
                <a16:creationId xmlns:a16="http://schemas.microsoft.com/office/drawing/2014/main" xmlns="" id="{25388AF9-5BF4-47AC-82B1-B7546A3E15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5" y="4892849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Gifs de Pássaros em Png">
            <a:extLst>
              <a:ext uri="{FF2B5EF4-FFF2-40B4-BE49-F238E27FC236}">
                <a16:creationId xmlns:a16="http://schemas.microsoft.com/office/drawing/2014/main" xmlns="" id="{8C5AFE2C-7DE3-4520-92E2-5CE542CC0A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36" y="4760788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4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BF862E7-36D8-41D3-B0DB-F4268C779580}"/>
              </a:ext>
            </a:extLst>
          </p:cNvPr>
          <p:cNvSpPr txBox="1"/>
          <p:nvPr/>
        </p:nvSpPr>
        <p:spPr>
          <a:xfrm>
            <a:off x="615524" y="1895145"/>
            <a:ext cx="6699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informação ao lado, retirada da cartilha; 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e resolva a atividade a seguir.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 III-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Você aprendeu, na informação ao lado, que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     para produzir uma tonelada de papel,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     gastam-se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100 mil litros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de água. Esse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     volume, em dam³, é igual a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AC7CD99-D119-456B-8D42-E4B729CE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91" y="1626705"/>
            <a:ext cx="4522710" cy="2213113"/>
          </a:xfrm>
          <a:prstGeom prst="rect">
            <a:avLst/>
          </a:prstGeom>
        </p:spPr>
      </p:pic>
      <p:pic>
        <p:nvPicPr>
          <p:cNvPr id="7" name="Picture 6" descr="Lindas Gifs e Imagens: Gifs de Pássaros em Png">
            <a:extLst>
              <a:ext uri="{FF2B5EF4-FFF2-40B4-BE49-F238E27FC236}">
                <a16:creationId xmlns:a16="http://schemas.microsoft.com/office/drawing/2014/main" xmlns="" id="{6FBC3F08-753A-4213-9F2B-26EDA77D3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229">
            <a:off x="10006220" y="708001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indas Gifs e Imagens: Gifs de Pássaros em Png">
            <a:extLst>
              <a:ext uri="{FF2B5EF4-FFF2-40B4-BE49-F238E27FC236}">
                <a16:creationId xmlns:a16="http://schemas.microsoft.com/office/drawing/2014/main" xmlns="" id="{AF4953B3-9A35-47BA-8E05-7E94552BD6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229">
            <a:off x="641211" y="625252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xmlns="" id="{64940FBB-EB4B-4CF5-AD7D-85615DAE916A}"/>
              </a:ext>
            </a:extLst>
          </p:cNvPr>
          <p:cNvSpPr/>
          <p:nvPr/>
        </p:nvSpPr>
        <p:spPr>
          <a:xfrm>
            <a:off x="1501763" y="4287243"/>
            <a:ext cx="1360707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0,01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E1C2648A-80DF-40F8-BB48-AB18442E8F6F}"/>
              </a:ext>
            </a:extLst>
          </p:cNvPr>
          <p:cNvSpPr/>
          <p:nvPr/>
        </p:nvSpPr>
        <p:spPr>
          <a:xfrm>
            <a:off x="1076251" y="4287243"/>
            <a:ext cx="633279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Retângulo de cantos arredondados 3">
            <a:extLst>
              <a:ext uri="{FF2B5EF4-FFF2-40B4-BE49-F238E27FC236}">
                <a16:creationId xmlns:a16="http://schemas.microsoft.com/office/drawing/2014/main" xmlns="" id="{91327856-9DD3-4FF4-984A-B107763B74F5}"/>
              </a:ext>
            </a:extLst>
          </p:cNvPr>
          <p:cNvSpPr/>
          <p:nvPr/>
        </p:nvSpPr>
        <p:spPr>
          <a:xfrm>
            <a:off x="4165450" y="4311952"/>
            <a:ext cx="157234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FB85B0C-EA9B-433D-8053-26A0DA79EB4A}"/>
              </a:ext>
            </a:extLst>
          </p:cNvPr>
          <p:cNvSpPr/>
          <p:nvPr/>
        </p:nvSpPr>
        <p:spPr>
          <a:xfrm>
            <a:off x="3863563" y="4311952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3" name="Retângulo de cantos arredondados 5">
            <a:extLst>
              <a:ext uri="{FF2B5EF4-FFF2-40B4-BE49-F238E27FC236}">
                <a16:creationId xmlns:a16="http://schemas.microsoft.com/office/drawing/2014/main" xmlns="" id="{21576C05-E2CB-4EA6-96F2-4494B8CD8522}"/>
              </a:ext>
            </a:extLst>
          </p:cNvPr>
          <p:cNvSpPr/>
          <p:nvPr/>
        </p:nvSpPr>
        <p:spPr>
          <a:xfrm>
            <a:off x="1501763" y="5186883"/>
            <a:ext cx="1360707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D29C7CD-293A-44BE-BE06-CC686D032C87}"/>
              </a:ext>
            </a:extLst>
          </p:cNvPr>
          <p:cNvSpPr/>
          <p:nvPr/>
        </p:nvSpPr>
        <p:spPr>
          <a:xfrm>
            <a:off x="1085980" y="5186883"/>
            <a:ext cx="666026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" name="Retângulo de cantos arredondados 3">
            <a:extLst>
              <a:ext uri="{FF2B5EF4-FFF2-40B4-BE49-F238E27FC236}">
                <a16:creationId xmlns:a16="http://schemas.microsoft.com/office/drawing/2014/main" xmlns="" id="{54DEB57E-AFAA-4CDC-9509-24BDDB9952F1}"/>
              </a:ext>
            </a:extLst>
          </p:cNvPr>
          <p:cNvSpPr/>
          <p:nvPr/>
        </p:nvSpPr>
        <p:spPr>
          <a:xfrm>
            <a:off x="4176048" y="5151418"/>
            <a:ext cx="1572349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4D21969C-0954-41B8-8C57-0601E9AF0232}"/>
              </a:ext>
            </a:extLst>
          </p:cNvPr>
          <p:cNvSpPr/>
          <p:nvPr/>
        </p:nvSpPr>
        <p:spPr>
          <a:xfrm>
            <a:off x="3874161" y="5151418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E1A5D8D0-EC65-4D2E-9620-D2FACF348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91" y="4180022"/>
            <a:ext cx="570280" cy="6100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B3B54D12-9641-4DEA-B5B5-085CF2DC5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671" y="4180976"/>
            <a:ext cx="305907" cy="61181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31FD3148-5E55-418D-BA38-1BF989528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5381">
            <a:off x="7259720" y="4186241"/>
            <a:ext cx="589079" cy="60433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FCC8DE84-4564-46EA-839E-CBBB0FA5B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331" y="4180022"/>
            <a:ext cx="640787" cy="610076"/>
          </a:xfrm>
          <a:prstGeom prst="rect">
            <a:avLst/>
          </a:prstGeom>
        </p:spPr>
      </p:pic>
      <p:sp>
        <p:nvSpPr>
          <p:cNvPr id="24" name="Ondulado Duplo 23">
            <a:extLst>
              <a:ext uri="{FF2B5EF4-FFF2-40B4-BE49-F238E27FC236}">
                <a16:creationId xmlns:a16="http://schemas.microsoft.com/office/drawing/2014/main" xmlns="" id="{B43DEAB4-ADB0-4B57-A233-1CC37AD0A2B9}"/>
              </a:ext>
            </a:extLst>
          </p:cNvPr>
          <p:cNvSpPr/>
          <p:nvPr/>
        </p:nvSpPr>
        <p:spPr>
          <a:xfrm>
            <a:off x="6259552" y="3924641"/>
            <a:ext cx="4222918" cy="1117850"/>
          </a:xfrm>
          <a:prstGeom prst="doubleWave">
            <a:avLst>
              <a:gd name="adj1" fmla="val 6250"/>
              <a:gd name="adj2" fmla="val 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4C9D3104-28C8-45D0-9586-7DBA5D15C73D}"/>
              </a:ext>
            </a:extLst>
          </p:cNvPr>
          <p:cNvSpPr txBox="1"/>
          <p:nvPr/>
        </p:nvSpPr>
        <p:spPr>
          <a:xfrm>
            <a:off x="8369061" y="4120210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1 litro = 1 dm³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A2A4161A-4EC1-46A0-8199-A80BA1AD56AC}"/>
              </a:ext>
            </a:extLst>
          </p:cNvPr>
          <p:cNvSpPr/>
          <p:nvPr/>
        </p:nvSpPr>
        <p:spPr>
          <a:xfrm rot="5400000">
            <a:off x="9254619" y="3718721"/>
            <a:ext cx="39068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Lindas Gifs e Imagens: Gifs de Pássaros em Png">
            <a:extLst>
              <a:ext uri="{FF2B5EF4-FFF2-40B4-BE49-F238E27FC236}">
                <a16:creationId xmlns:a16="http://schemas.microsoft.com/office/drawing/2014/main" xmlns="" id="{2A456083-4488-4AB0-9BFD-2D36B6E1A1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658">
            <a:off x="10121139" y="631022"/>
            <a:ext cx="1400441" cy="13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A4AA5D1-85D1-4D1F-B7F3-67057EEA4979}"/>
              </a:ext>
            </a:extLst>
          </p:cNvPr>
          <p:cNvSpPr txBox="1"/>
          <p:nvPr/>
        </p:nvSpPr>
        <p:spPr>
          <a:xfrm rot="5400000">
            <a:off x="9341135" y="3709108"/>
            <a:ext cx="3695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Imagem disponível em: </a:t>
            </a:r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http://saintspeterandpaulcps.org.uk/?page_id=67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2" name="Picture 8" descr="Árvore da Vida (Kit Fora da Caixa) | by Alex Bretas | Educação ...">
            <a:extLst>
              <a:ext uri="{FF2B5EF4-FFF2-40B4-BE49-F238E27FC236}">
                <a16:creationId xmlns:a16="http://schemas.microsoft.com/office/drawing/2014/main" xmlns="" id="{A6056A62-555A-4CC1-94A6-71E76DBA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8" y="1830715"/>
            <a:ext cx="3617843" cy="42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99E0608-1A91-4CCF-AC89-6CA975E3E9C3}"/>
              </a:ext>
            </a:extLst>
          </p:cNvPr>
          <p:cNvSpPr/>
          <p:nvPr/>
        </p:nvSpPr>
        <p:spPr>
          <a:xfrm>
            <a:off x="4665185" y="2663849"/>
            <a:ext cx="3920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https://www.youtube.com/watch?v=OqtbAwLg3X8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E1E482E-5162-44AD-AF83-BDFA4B41C4DE}"/>
              </a:ext>
            </a:extLst>
          </p:cNvPr>
          <p:cNvSpPr txBox="1"/>
          <p:nvPr/>
        </p:nvSpPr>
        <p:spPr>
          <a:xfrm>
            <a:off x="4085874" y="2069018"/>
            <a:ext cx="438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Sugestão de videoaula para a atividade III do slide anterior: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DD56A3-3E0C-4EAF-BC5A-505CCEE746B1}"/>
              </a:ext>
            </a:extLst>
          </p:cNvPr>
          <p:cNvSpPr txBox="1"/>
          <p:nvPr/>
        </p:nvSpPr>
        <p:spPr>
          <a:xfrm>
            <a:off x="4853919" y="3364936"/>
            <a:ext cx="361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Copie o link acima para assistir à aula no </a:t>
            </a:r>
            <a:r>
              <a:rPr lang="pt-BR" sz="1600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6" descr="Lindas Gifs e Imagens: Gifs de Pássaros em Png">
            <a:extLst>
              <a:ext uri="{FF2B5EF4-FFF2-40B4-BE49-F238E27FC236}">
                <a16:creationId xmlns:a16="http://schemas.microsoft.com/office/drawing/2014/main" xmlns="" id="{C3CCCAFA-9F24-4B24-93DF-B10BD1EEDC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229">
            <a:off x="2095947" y="1865140"/>
            <a:ext cx="1400441" cy="14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Gifs de Pássaros em Png">
            <a:extLst>
              <a:ext uri="{FF2B5EF4-FFF2-40B4-BE49-F238E27FC236}">
                <a16:creationId xmlns:a16="http://schemas.microsoft.com/office/drawing/2014/main" xmlns="" id="{8F3BCB93-523B-4BEC-899C-3D8E0FF80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062">
            <a:off x="743387" y="749840"/>
            <a:ext cx="1571500" cy="11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low | Saints Peter and Paul Catholic Primary School">
            <a:extLst>
              <a:ext uri="{FF2B5EF4-FFF2-40B4-BE49-F238E27FC236}">
                <a16:creationId xmlns:a16="http://schemas.microsoft.com/office/drawing/2014/main" xmlns="" id="{D63D72BA-F4D6-4480-9959-42E40447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74" y="4544261"/>
            <a:ext cx="2481161" cy="14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xmlns="" id="{563A0205-9E32-41DC-83B7-8D006F00CE4D}"/>
              </a:ext>
            </a:extLst>
          </p:cNvPr>
          <p:cNvSpPr/>
          <p:nvPr/>
        </p:nvSpPr>
        <p:spPr>
          <a:xfrm rot="294249">
            <a:off x="3429619" y="1573842"/>
            <a:ext cx="5687549" cy="2732308"/>
          </a:xfrm>
          <a:prstGeom prst="cloud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220D7AD-F867-4624-A621-DEDC211CD278}"/>
              </a:ext>
            </a:extLst>
          </p:cNvPr>
          <p:cNvSpPr/>
          <p:nvPr/>
        </p:nvSpPr>
        <p:spPr>
          <a:xfrm rot="5400000">
            <a:off x="8741707" y="3847873"/>
            <a:ext cx="3973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https://meu-paraiso-das-gifs.blogspot.com/2016/07/gifs-de-passaros-em-png.html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B36E739-A6C8-4A8D-BFE4-7F1F797DC1B9}"/>
              </a:ext>
            </a:extLst>
          </p:cNvPr>
          <p:cNvSpPr/>
          <p:nvPr/>
        </p:nvSpPr>
        <p:spPr>
          <a:xfrm rot="5400000">
            <a:off x="8057808" y="4239261"/>
            <a:ext cx="45030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https://medium.com/educa%C3%A7%C3%A3o-fora-da-caixa/ferramenta-1-%C3%A1rvore-da-vida-f64d14516459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637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580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Garamond</vt:lpstr>
      <vt:lpstr>Times New Roman</vt:lpstr>
      <vt:lpstr>Tema do Office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48</cp:revision>
  <dcterms:created xsi:type="dcterms:W3CDTF">2020-07-15T23:10:06Z</dcterms:created>
  <dcterms:modified xsi:type="dcterms:W3CDTF">2020-07-30T15:29:20Z</dcterms:modified>
</cp:coreProperties>
</file>