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68CD3-C1A6-4E76-96B9-304BD773725A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00905-EF04-431D-8110-B7B96C560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38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2904-49A8-410F-BCB2-4AA9414EE27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93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3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0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787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72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1206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04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77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0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6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5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3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2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7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2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8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9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6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gif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4.gif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gif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gif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gif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gif"/><Relationship Id="rId7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hyperlink" Target="https://escolaeducacao.com.br/brincadeiras-folclorica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clipart.me/istock/blue-jay-on-bat-125864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8.gif"/><Relationship Id="rId7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hyperlink" Target="http://emefpresidentevargas.blogspot.com/2015/06/semana-mundial-do-brincar.html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www.youtube.com/watch?v=Be6S4k50kQo&amp;t=38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.gif"/><Relationship Id="rId7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4.gif"/><Relationship Id="rId4" Type="http://schemas.openxmlformats.org/officeDocument/2006/relationships/image" Target="../media/image9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8.gif"/><Relationship Id="rId7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.gif"/><Relationship Id="rId7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8.gif"/><Relationship Id="rId7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52.png"/><Relationship Id="rId4" Type="http://schemas.openxmlformats.org/officeDocument/2006/relationships/image" Target="../media/image9.png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lturamix.com/saude/culinaria/comidas-tipicas-do-folclore-brasileiro/" TargetMode="External"/><Relationship Id="rId3" Type="http://schemas.openxmlformats.org/officeDocument/2006/relationships/image" Target="../media/image8.gif"/><Relationship Id="rId7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galeria.colorir.com/animais/o-mar/boto-cor-de-rosa-pintado-por--1343721.html" TargetMode="External"/><Relationship Id="rId3" Type="http://schemas.openxmlformats.org/officeDocument/2006/relationships/image" Target="../media/image8.gif"/><Relationship Id="rId7" Type="http://schemas.openxmlformats.org/officeDocument/2006/relationships/image" Target="../media/image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s://br.pinterest.com/pin/57090169026029624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neyclassicosshow.fandom.com/pt-br/wiki/A_pequena_sereia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br.pinterest.com/pin/570901690260296240/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s://galeria.colorir.com/animais/o-mar/boto-cor-de-rosa-pintado-por--1343721.html" TargetMode="External"/><Relationship Id="rId4" Type="http://schemas.openxmlformats.org/officeDocument/2006/relationships/image" Target="../media/image8.gif"/><Relationship Id="rId9" Type="http://schemas.openxmlformats.org/officeDocument/2006/relationships/hyperlink" Target="https://www.youtube.com/watch?v=ckKKOzX8QwU&amp;t=21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rasilescola.uol.com.br/historiab/folclore-brasileiro.htm" TargetMode="External"/><Relationship Id="rId3" Type="http://schemas.openxmlformats.org/officeDocument/2006/relationships/image" Target="../media/image8.gif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pzYmn2_6rw" TargetMode="External"/><Relationship Id="rId3" Type="http://schemas.openxmlformats.org/officeDocument/2006/relationships/image" Target="../media/image8.gif"/><Relationship Id="rId7" Type="http://schemas.openxmlformats.org/officeDocument/2006/relationships/hyperlink" Target="https://www.youtube.com/watch?v=7I-g9CyRD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hyperlink" Target="https://febreteen.com.br/2020/01/a-pequena-sereia-idris-elba-e-megan-fox-sao-adicionados-ao-elenco-do-live-action-confira-seus-personagens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hyperlink" Target="http://www.lowgif.com/view.html" TargetMode="External"/><Relationship Id="rId4" Type="http://schemas.openxmlformats.org/officeDocument/2006/relationships/image" Target="../media/image8.gif"/><Relationship Id="rId9" Type="http://schemas.openxmlformats.org/officeDocument/2006/relationships/hyperlink" Target="https://www.youtube.com/watch?v=gypBs_4q0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rasão">
            <a:extLst>
              <a:ext uri="{FF2B5EF4-FFF2-40B4-BE49-F238E27FC236}">
                <a16:creationId xmlns:a16="http://schemas.microsoft.com/office/drawing/2014/main" xmlns="" id="{870E5E88-5B6F-4D95-BD27-2A50B2D215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60" y="371061"/>
            <a:ext cx="1457739" cy="14047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FF64DFF3-DE4E-498A-9ABF-3EC02ABD2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693" y="1895061"/>
            <a:ext cx="8574157" cy="4247989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9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 Fundamental II</a:t>
            </a:r>
          </a:p>
          <a:p>
            <a:pPr algn="ctr">
              <a:lnSpc>
                <a:spcPct val="150000"/>
              </a:lnSpc>
            </a:pPr>
            <a:r>
              <a:rPr lang="pt-BR" sz="9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7º ano</a:t>
            </a:r>
          </a:p>
          <a:p>
            <a:pPr algn="ctr">
              <a:lnSpc>
                <a:spcPct val="150000"/>
              </a:lnSpc>
            </a:pPr>
            <a:r>
              <a:rPr lang="pt-B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Matemática</a:t>
            </a:r>
          </a:p>
          <a:p>
            <a:pPr algn="ctr">
              <a:lnSpc>
                <a:spcPct val="150000"/>
              </a:lnSpc>
            </a:pPr>
            <a:endParaRPr lang="pt-BR" sz="9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Secretaria Municipal de Educação e Cultura de Alfenas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algn="ctr">
              <a:lnSpc>
                <a:spcPct val="150000"/>
              </a:lnSpc>
            </a:pPr>
            <a:endParaRPr lang="pt-BR" sz="9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2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28C545F-3FE7-40A4-AA6C-4A09FDD4F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267" y="746216"/>
            <a:ext cx="9853430" cy="202348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76F96BA-8439-4EB0-AE8B-E002FB7D85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2267" y="2664672"/>
            <a:ext cx="9789360" cy="142362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2F14BA74-A6DA-45B5-9FE7-79B882D1C7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2267" y="4088296"/>
            <a:ext cx="9853430" cy="1948754"/>
          </a:xfrm>
          <a:prstGeom prst="rect">
            <a:avLst/>
          </a:prstGeom>
        </p:spPr>
      </p:pic>
      <p:pic>
        <p:nvPicPr>
          <p:cNvPr id="15" name="Picture 4" descr="Games Con GIFs | Tenor">
            <a:extLst>
              <a:ext uri="{FF2B5EF4-FFF2-40B4-BE49-F238E27FC236}">
                <a16:creationId xmlns:a16="http://schemas.microsoft.com/office/drawing/2014/main" xmlns="" id="{B504A5BD-6729-41EE-BF11-8599B68226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134">
            <a:off x="6215926" y="5011841"/>
            <a:ext cx="919267" cy="90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16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3904215-3E27-4B48-B366-7AD2DA795E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8" y="904046"/>
            <a:ext cx="9793297" cy="52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0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14E8550-8608-44A8-AD04-3CF52953D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7" y="746217"/>
            <a:ext cx="9793298" cy="384157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D5DCF09-BE81-49DB-A6AC-EE6C5EEB1B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6337" y="4584031"/>
            <a:ext cx="9793298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8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30E4CF1-DDEE-4B5D-BC5B-C47A7A75E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8" y="906462"/>
            <a:ext cx="9793297" cy="27336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35CD26E-FD6F-47FF-A0F7-DE2D23C3DC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6338" y="3660595"/>
            <a:ext cx="9793297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7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DD4F419-9C59-45F4-8BF8-93107B183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8" y="725667"/>
            <a:ext cx="9793297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03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C934E4D-8DBD-4A5C-9C65-32628B1FF0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8" y="882692"/>
            <a:ext cx="9793297" cy="524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0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0024F12-EE94-4438-B7DE-93C90F5395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8" y="730428"/>
            <a:ext cx="9793297" cy="53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86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C320DDE-A7AC-4909-AAFB-079235D6AC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8" y="738323"/>
            <a:ext cx="9752749" cy="315522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2123C59-5517-4691-BC9D-7211DECE4A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6338" y="3893547"/>
            <a:ext cx="9793297" cy="222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0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0BC951D-EE43-469A-A80C-C1859A48DC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2737" y="730429"/>
            <a:ext cx="9906898" cy="269857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79E8A35-BCB0-4CBD-BC7F-2803615658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6338" y="3246784"/>
            <a:ext cx="9793297" cy="28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03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70CE8B87-84B6-49A6-A5E1-B6C29BD54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698" y="3210944"/>
            <a:ext cx="2476500" cy="2743200"/>
          </a:xfrm>
          <a:prstGeom prst="rect">
            <a:avLst/>
          </a:prstGeom>
        </p:spPr>
      </p:pic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62" y="-7578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29" y="-382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12" y="15788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06FAFB6-82D0-4FF3-8878-A15E90364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555" y="746217"/>
            <a:ext cx="9793297" cy="199305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D04F033-31DA-483F-8D19-3E2DA3BA0491}"/>
              </a:ext>
            </a:extLst>
          </p:cNvPr>
          <p:cNvSpPr txBox="1"/>
          <p:nvPr/>
        </p:nvSpPr>
        <p:spPr>
          <a:xfrm>
            <a:off x="1696338" y="2739274"/>
            <a:ext cx="979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663300"/>
                </a:solidFill>
              </a:rPr>
              <a:t>ATIVIDADE III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ADAA4FA5-B173-4750-A2CA-DEFB16159632}"/>
              </a:ext>
            </a:extLst>
          </p:cNvPr>
          <p:cNvSpPr txBox="1"/>
          <p:nvPr/>
        </p:nvSpPr>
        <p:spPr>
          <a:xfrm>
            <a:off x="1696338" y="3239453"/>
            <a:ext cx="7351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663300"/>
                </a:solidFill>
              </a:rPr>
              <a:t>João quer fazer uma pipa em forma de losango e tem varetas que medem 14 cm e 10 cm. Quantos cm quadrados de papel de seda ele irá usar para fazer essa pipa?  DICA: Utilize os cálculos das áreas dos triângulos.</a:t>
            </a:r>
          </a:p>
        </p:txBody>
      </p:sp>
      <p:sp>
        <p:nvSpPr>
          <p:cNvPr id="15" name="Retângulo de cantos arredondados 3">
            <a:extLst>
              <a:ext uri="{FF2B5EF4-FFF2-40B4-BE49-F238E27FC236}">
                <a16:creationId xmlns:a16="http://schemas.microsoft.com/office/drawing/2014/main" xmlns="" id="{A82FBEB0-0DBB-4B20-8687-7A58E30C6D8C}"/>
              </a:ext>
            </a:extLst>
          </p:cNvPr>
          <p:cNvSpPr/>
          <p:nvPr/>
        </p:nvSpPr>
        <p:spPr>
          <a:xfrm>
            <a:off x="2043572" y="4619266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24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336F9B3C-859F-498C-A8E9-7E5A2EF052AB}"/>
              </a:ext>
            </a:extLst>
          </p:cNvPr>
          <p:cNvSpPr/>
          <p:nvPr/>
        </p:nvSpPr>
        <p:spPr>
          <a:xfrm>
            <a:off x="1280898" y="4619266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2" name="Ondulado Duplo 11">
            <a:extLst>
              <a:ext uri="{FF2B5EF4-FFF2-40B4-BE49-F238E27FC236}">
                <a16:creationId xmlns:a16="http://schemas.microsoft.com/office/drawing/2014/main" xmlns="" id="{60D6045D-ACC8-4398-8B6A-3B56F752F81C}"/>
              </a:ext>
            </a:extLst>
          </p:cNvPr>
          <p:cNvSpPr/>
          <p:nvPr/>
        </p:nvSpPr>
        <p:spPr>
          <a:xfrm rot="21338684">
            <a:off x="6298063" y="4322919"/>
            <a:ext cx="2553295" cy="1672905"/>
          </a:xfrm>
          <a:prstGeom prst="doubleWav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A9545628-9FA4-4319-A96B-A11D66C9876E}"/>
              </a:ext>
            </a:extLst>
          </p:cNvPr>
          <p:cNvSpPr txBox="1"/>
          <p:nvPr/>
        </p:nvSpPr>
        <p:spPr>
          <a:xfrm>
            <a:off x="6319220" y="4439782"/>
            <a:ext cx="2797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Losango= são polígonos que possuem quatro lados iguais e lados opostos </a:t>
            </a:r>
          </a:p>
          <a:p>
            <a:r>
              <a:rPr lang="pt-BR" b="1" dirty="0">
                <a:solidFill>
                  <a:srgbClr val="663300"/>
                </a:solidFill>
              </a:rPr>
              <a:t>paralelos.</a:t>
            </a:r>
          </a:p>
        </p:txBody>
      </p:sp>
      <p:sp>
        <p:nvSpPr>
          <p:cNvPr id="19" name="Retângulo de cantos arredondados 3">
            <a:extLst>
              <a:ext uri="{FF2B5EF4-FFF2-40B4-BE49-F238E27FC236}">
                <a16:creationId xmlns:a16="http://schemas.microsoft.com/office/drawing/2014/main" xmlns="" id="{9AB510EF-7C61-4C5E-AFDE-2391A2A9CED0}"/>
              </a:ext>
            </a:extLst>
          </p:cNvPr>
          <p:cNvSpPr/>
          <p:nvPr/>
        </p:nvSpPr>
        <p:spPr>
          <a:xfrm>
            <a:off x="2056419" y="5434343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35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B21C8F55-3D5F-449D-8775-9910AF86FE0A}"/>
              </a:ext>
            </a:extLst>
          </p:cNvPr>
          <p:cNvSpPr/>
          <p:nvPr/>
        </p:nvSpPr>
        <p:spPr>
          <a:xfrm>
            <a:off x="1293745" y="5434343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1" name="Retângulo de cantos arredondados 3">
            <a:extLst>
              <a:ext uri="{FF2B5EF4-FFF2-40B4-BE49-F238E27FC236}">
                <a16:creationId xmlns:a16="http://schemas.microsoft.com/office/drawing/2014/main" xmlns="" id="{3B1AC372-98C4-486C-92C0-3A1F428211BF}"/>
              </a:ext>
            </a:extLst>
          </p:cNvPr>
          <p:cNvSpPr/>
          <p:nvPr/>
        </p:nvSpPr>
        <p:spPr>
          <a:xfrm>
            <a:off x="4639016" y="5406070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140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A7DF4AA7-62E0-4EA8-B913-1E8A8BAC869E}"/>
              </a:ext>
            </a:extLst>
          </p:cNvPr>
          <p:cNvSpPr/>
          <p:nvPr/>
        </p:nvSpPr>
        <p:spPr>
          <a:xfrm>
            <a:off x="3876342" y="5406070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23" name="Retângulo de cantos arredondados 5">
            <a:extLst>
              <a:ext uri="{FF2B5EF4-FFF2-40B4-BE49-F238E27FC236}">
                <a16:creationId xmlns:a16="http://schemas.microsoft.com/office/drawing/2014/main" xmlns="" id="{2BBE6CE7-D1F6-4EEB-A9FE-8F2E3EC1D51D}"/>
              </a:ext>
            </a:extLst>
          </p:cNvPr>
          <p:cNvSpPr/>
          <p:nvPr/>
        </p:nvSpPr>
        <p:spPr>
          <a:xfrm>
            <a:off x="4509245" y="4655753"/>
            <a:ext cx="1120947" cy="524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70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B66E67D6-3B67-49AF-8732-A4FE1E169300}"/>
              </a:ext>
            </a:extLst>
          </p:cNvPr>
          <p:cNvSpPr/>
          <p:nvPr/>
        </p:nvSpPr>
        <p:spPr>
          <a:xfrm>
            <a:off x="3888774" y="4618440"/>
            <a:ext cx="762673" cy="5617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231ACB0D-BB98-4E0F-9793-1F6AD1678F7D}"/>
              </a:ext>
            </a:extLst>
          </p:cNvPr>
          <p:cNvSpPr txBox="1"/>
          <p:nvPr/>
        </p:nvSpPr>
        <p:spPr>
          <a:xfrm>
            <a:off x="8099498" y="2415102"/>
            <a:ext cx="26400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https://escolaeducacao.com.br/brincadeiras-folcloricas/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403200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Kit 10un Lousa Escolar Quadro Negro 40x30cm Moldura Mdf - R$ 79,00 ...">
            <a:extLst>
              <a:ext uri="{FF2B5EF4-FFF2-40B4-BE49-F238E27FC236}">
                <a16:creationId xmlns:a16="http://schemas.microsoft.com/office/drawing/2014/main" xmlns="" id="{74815744-23A0-4D51-A78B-4E2A9374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508000"/>
            <a:ext cx="7712075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n em Sítio">
            <a:extLst>
              <a:ext uri="{FF2B5EF4-FFF2-40B4-BE49-F238E27FC236}">
                <a16:creationId xmlns:a16="http://schemas.microsoft.com/office/drawing/2014/main" xmlns="" id="{E4221743-891E-4344-8BFC-6C4E51320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73" y="812800"/>
            <a:ext cx="2857628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216DBC8-1CA4-431C-839C-22ADACA40B73}"/>
              </a:ext>
            </a:extLst>
          </p:cNvPr>
          <p:cNvSpPr txBox="1"/>
          <p:nvPr/>
        </p:nvSpPr>
        <p:spPr>
          <a:xfrm>
            <a:off x="6718300" y="1333500"/>
            <a:ext cx="595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ATENÇÃO!!!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11E5F3F-6C52-490A-939B-A54E576F3B24}"/>
              </a:ext>
            </a:extLst>
          </p:cNvPr>
          <p:cNvSpPr txBox="1"/>
          <p:nvPr/>
        </p:nvSpPr>
        <p:spPr>
          <a:xfrm>
            <a:off x="4933886" y="1795165"/>
            <a:ext cx="5753227" cy="377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PAIS, ALUNOS E/OU RESPONSÁVEIS;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NÃO HÁ A NECESSIDADE DE REALIZAR A IMPRESSÃO DESTE MATERIAL;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 ATIVIDADES NÃO SÃO OBRIGATÓRIAS;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OS (AS) ALUNOS (AS) IRÃO REVER AS ATIVIDADES NA VOLTA ÀS AULAS.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5CE9ECF-802B-45A7-A804-74EC44DA91F7}"/>
              </a:ext>
            </a:extLst>
          </p:cNvPr>
          <p:cNvSpPr txBox="1"/>
          <p:nvPr/>
        </p:nvSpPr>
        <p:spPr>
          <a:xfrm rot="5400000">
            <a:off x="8727371" y="3298195"/>
            <a:ext cx="63345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https://pt.clipart.me/istock/blue-jay-on-bat-125864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578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rama Verde Isolada No Fundo Branco Fundo Natural Imagem de Stock ...">
            <a:extLst>
              <a:ext uri="{FF2B5EF4-FFF2-40B4-BE49-F238E27FC236}">
                <a16:creationId xmlns:a16="http://schemas.microsoft.com/office/drawing/2014/main" xmlns="" id="{A2ACF447-349C-4FFF-AC26-D4F93885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4794196"/>
            <a:ext cx="3371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rama Verde Isolada No Fundo Branco Fundo Natural Imagem de Stock ...">
            <a:extLst>
              <a:ext uri="{FF2B5EF4-FFF2-40B4-BE49-F238E27FC236}">
                <a16:creationId xmlns:a16="http://schemas.microsoft.com/office/drawing/2014/main" xmlns="" id="{4A23D44D-F5EC-489D-98F3-054C2979C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82" y="4823148"/>
            <a:ext cx="3371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MEF Presidente Vargas: Semana Mundial do Brincar">
            <a:extLst>
              <a:ext uri="{FF2B5EF4-FFF2-40B4-BE49-F238E27FC236}">
                <a16:creationId xmlns:a16="http://schemas.microsoft.com/office/drawing/2014/main" xmlns="" id="{6067EAA2-02FB-4CED-9AFD-190D18AF8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45" y="2653535"/>
            <a:ext cx="4144747" cy="34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rama Verde Isolada No Fundo Branco Fundo Natural Imagem de Stock ...">
            <a:extLst>
              <a:ext uri="{FF2B5EF4-FFF2-40B4-BE49-F238E27FC236}">
                <a16:creationId xmlns:a16="http://schemas.microsoft.com/office/drawing/2014/main" xmlns="" id="{ABC4581B-0EAB-423B-958D-6AF658D8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09" y="4806979"/>
            <a:ext cx="32515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ão de Pensamento: Nuvem 1">
            <a:extLst>
              <a:ext uri="{FF2B5EF4-FFF2-40B4-BE49-F238E27FC236}">
                <a16:creationId xmlns:a16="http://schemas.microsoft.com/office/drawing/2014/main" xmlns="" id="{D78ABEC4-6CAA-4066-8F98-EA8686480024}"/>
              </a:ext>
            </a:extLst>
          </p:cNvPr>
          <p:cNvSpPr/>
          <p:nvPr/>
        </p:nvSpPr>
        <p:spPr>
          <a:xfrm rot="2189509">
            <a:off x="5654028" y="932085"/>
            <a:ext cx="4865023" cy="290698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D073835-9C34-4EF6-AFD9-F79CFE751625}"/>
              </a:ext>
            </a:extLst>
          </p:cNvPr>
          <p:cNvSpPr txBox="1"/>
          <p:nvPr/>
        </p:nvSpPr>
        <p:spPr>
          <a:xfrm>
            <a:off x="6182658" y="1135178"/>
            <a:ext cx="2234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Sugestão de videoaula para a atividade III do slide anterior: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70FEBF4A-EDAB-4F3D-AA93-7CC78FAC564A}"/>
              </a:ext>
            </a:extLst>
          </p:cNvPr>
          <p:cNvSpPr txBox="1"/>
          <p:nvPr/>
        </p:nvSpPr>
        <p:spPr>
          <a:xfrm>
            <a:off x="7056813" y="2408435"/>
            <a:ext cx="3251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https://www.youtube.com/watch?v=Be6S4k50kQo&amp;t=38s</a:t>
            </a:r>
            <a:endParaRPr lang="pt-BR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16F0C2E1-4337-4DD6-AF93-EE02217C7BBD}"/>
              </a:ext>
            </a:extLst>
          </p:cNvPr>
          <p:cNvSpPr txBox="1"/>
          <p:nvPr/>
        </p:nvSpPr>
        <p:spPr>
          <a:xfrm rot="5400000">
            <a:off x="8954384" y="3627783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http://emefpresidentevargas.blogspot.com/2015/06/semana-mundial-do-brincar.html</a:t>
            </a:r>
            <a:endParaRPr lang="pt-BR" sz="105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18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0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9EF2A890-3536-4DEB-89A7-8B0863B357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8" y="883628"/>
            <a:ext cx="9793297" cy="520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31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A55CA9D9-8C16-4CD2-A8C5-3154E72A2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6948" y="730428"/>
            <a:ext cx="9902686" cy="186855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13021C77-5262-4072-98F6-8D2D92FFED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6337" y="2463249"/>
            <a:ext cx="9793297" cy="258904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5FB590F-582C-4260-BC8E-FE91D2F118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6337" y="4723615"/>
            <a:ext cx="9793297" cy="1174946"/>
          </a:xfrm>
          <a:prstGeom prst="rect">
            <a:avLst/>
          </a:prstGeom>
        </p:spPr>
      </p:pic>
      <p:pic>
        <p:nvPicPr>
          <p:cNvPr id="15" name="Picture 4" descr="Games Con GIFs | Tenor">
            <a:extLst>
              <a:ext uri="{FF2B5EF4-FFF2-40B4-BE49-F238E27FC236}">
                <a16:creationId xmlns:a16="http://schemas.microsoft.com/office/drawing/2014/main" xmlns="" id="{E38333A1-EC95-417A-9AE8-9A678A8E29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679">
            <a:off x="7765345" y="5286291"/>
            <a:ext cx="861223" cy="55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74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AF4DE145-8C00-4646-BC3F-3D4CBF570C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1529" y="494684"/>
            <a:ext cx="9778106" cy="56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64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392B8EF8-A7A3-4DD0-98D6-82C939A533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1063" y="520123"/>
            <a:ext cx="9718814" cy="329979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C1631BF1-E67D-4552-BD6B-47FF38AFBB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6337" y="3819913"/>
            <a:ext cx="9793297" cy="23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01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98935A1B-3635-47D1-8E40-4A1FF7D7EA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5307" y="730428"/>
            <a:ext cx="9632050" cy="284765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F7678AF7-3804-428B-8A01-AD3C842040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473" y="3034507"/>
            <a:ext cx="9762162" cy="30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7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2FE20DA9-62D6-4A86-BE05-FA657CECC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7" y="730429"/>
            <a:ext cx="9793292" cy="318113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E333B65-F208-42DA-B167-DB0128E93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6336" y="3734222"/>
            <a:ext cx="9793299" cy="90091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1F4A7E38-0BC7-4128-9BB2-41A7AC7D49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6331" y="4512358"/>
            <a:ext cx="9793298" cy="101441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09E6A3DC-DE32-4D64-9EAD-9542CCD9A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6332" y="5403997"/>
            <a:ext cx="9793297" cy="68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14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86DF9475-2A3B-468C-BA0F-BCE133E6E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8" y="660631"/>
            <a:ext cx="9793297" cy="545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71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C00F8DF3-B668-4E3D-8157-A0B89C9C3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7" y="820949"/>
            <a:ext cx="9793297" cy="475821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76704996-96B4-47B3-8151-D2DC4A2C97CF}"/>
              </a:ext>
            </a:extLst>
          </p:cNvPr>
          <p:cNvSpPr txBox="1"/>
          <p:nvPr/>
        </p:nvSpPr>
        <p:spPr>
          <a:xfrm>
            <a:off x="5823238" y="5622535"/>
            <a:ext cx="6155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https://www.culturamix.com/saude/culinaria/comidas-tipicas-do-folclore-brasileiro/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322717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C77D1C2-2555-4178-94B9-1F8528294B53}"/>
              </a:ext>
            </a:extLst>
          </p:cNvPr>
          <p:cNvSpPr txBox="1"/>
          <p:nvPr/>
        </p:nvSpPr>
        <p:spPr>
          <a:xfrm>
            <a:off x="1696338" y="730428"/>
            <a:ext cx="979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663300"/>
                </a:solidFill>
              </a:rPr>
              <a:t>Veja a receita abaixo de uma comida típica do folclore brasileiro. Em seguida, resolva a atividade IV.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238B41B-9E9F-4BD8-A04F-0B908EDBEF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8" y="1602999"/>
            <a:ext cx="9793296" cy="452457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991191D8-1B60-414E-9871-3724E3185A6B}"/>
              </a:ext>
            </a:extLst>
          </p:cNvPr>
          <p:cNvSpPr txBox="1"/>
          <p:nvPr/>
        </p:nvSpPr>
        <p:spPr>
          <a:xfrm rot="5400000">
            <a:off x="8976616" y="3738327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https://galeria.colorir.com/animais/o-mar/boto-cor-de-rosa-pintado-por-</a:t>
            </a:r>
            <a:r>
              <a:rPr lang="pt-BR" sz="1050" b="1" dirty="0">
                <a:solidFill>
                  <a:srgbClr val="2DA0F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pt-BR" sz="1050" b="1" dirty="0">
                <a:solidFill>
                  <a:srgbClr val="6633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1343721.html</a:t>
            </a:r>
            <a:endParaRPr lang="pt-BR" sz="1050" b="1" dirty="0">
              <a:solidFill>
                <a:srgbClr val="663300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F708227-EB6D-4B0B-AE35-D33220204EDC}"/>
              </a:ext>
            </a:extLst>
          </p:cNvPr>
          <p:cNvSpPr txBox="1"/>
          <p:nvPr/>
        </p:nvSpPr>
        <p:spPr>
          <a:xfrm rot="5400000">
            <a:off x="8645645" y="3745731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https://br.pinterest.com/pin/570901690260296240/</a:t>
            </a:r>
            <a:endParaRPr lang="pt-BR" sz="105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6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he beauty of the sea | Natureza, Fotos de coração apaixonado ...">
            <a:extLst>
              <a:ext uri="{FF2B5EF4-FFF2-40B4-BE49-F238E27FC236}">
                <a16:creationId xmlns:a16="http://schemas.microsoft.com/office/drawing/2014/main" xmlns="" id="{43A2CAEA-65DF-4DFD-A5B2-DD0AE9F87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72" y="639623"/>
            <a:ext cx="9794808" cy="621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Pequena Sereia 5 - Cia dos Gifs">
            <a:extLst>
              <a:ext uri="{FF2B5EF4-FFF2-40B4-BE49-F238E27FC236}">
                <a16:creationId xmlns:a16="http://schemas.microsoft.com/office/drawing/2014/main" xmlns="" id="{B0A94870-C573-42B9-8650-79746F186F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8308">
            <a:off x="2253216" y="3292186"/>
            <a:ext cx="3723453" cy="36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01345CA-6C6D-4683-B717-42171A484EA1}"/>
              </a:ext>
            </a:extLst>
          </p:cNvPr>
          <p:cNvSpPr txBox="1"/>
          <p:nvPr/>
        </p:nvSpPr>
        <p:spPr>
          <a:xfrm rot="522218">
            <a:off x="6032779" y="1349329"/>
            <a:ext cx="3997831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Olá,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Você sabia que no dia 22 de agosto comemoramos o “Dia do  Folclore”?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Vamos conhecer agora um pouco mais da história do Folclore Brasileiro e praticar nossos conhecimentos matemáticos.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Bons estudos!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Vamos lá!?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70B4E14-8F3E-4CFC-A574-EFECB9CEA374}"/>
              </a:ext>
            </a:extLst>
          </p:cNvPr>
          <p:cNvSpPr txBox="1"/>
          <p:nvPr/>
        </p:nvSpPr>
        <p:spPr>
          <a:xfrm rot="5400000">
            <a:off x="9017042" y="3195068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https://disneyclassicosshow.fandom.com/pt-br/wiki/A_pequena_sereia</a:t>
            </a: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983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Grama Verde Isolada No Fundo Branco Fundo Natural Imagem de Stock ...">
            <a:extLst>
              <a:ext uri="{FF2B5EF4-FFF2-40B4-BE49-F238E27FC236}">
                <a16:creationId xmlns:a16="http://schemas.microsoft.com/office/drawing/2014/main" xmlns="" id="{B9F752F2-F778-4DE3-84D1-1BA35788C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036" y="4791417"/>
            <a:ext cx="3045599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Grama Verde Isolada No Fundo Branco Fundo Natural Imagem de Stock ...">
            <a:extLst>
              <a:ext uri="{FF2B5EF4-FFF2-40B4-BE49-F238E27FC236}">
                <a16:creationId xmlns:a16="http://schemas.microsoft.com/office/drawing/2014/main" xmlns="" id="{D5874523-7DAF-4F5F-9176-D35D8B18D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188" y="4805549"/>
            <a:ext cx="3371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C77D1C2-2555-4178-94B9-1F8528294B53}"/>
              </a:ext>
            </a:extLst>
          </p:cNvPr>
          <p:cNvSpPr txBox="1"/>
          <p:nvPr/>
        </p:nvSpPr>
        <p:spPr>
          <a:xfrm>
            <a:off x="1696338" y="730428"/>
            <a:ext cx="979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ATIVIDADE IV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66F182D-2649-433C-A97E-F923A0D8B6B7}"/>
              </a:ext>
            </a:extLst>
          </p:cNvPr>
          <p:cNvSpPr txBox="1"/>
          <p:nvPr/>
        </p:nvSpPr>
        <p:spPr>
          <a:xfrm>
            <a:off x="1696338" y="1192093"/>
            <a:ext cx="979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663300"/>
                </a:solidFill>
              </a:rPr>
              <a:t>A quantidade de coco ralado, </a:t>
            </a:r>
            <a:r>
              <a:rPr lang="pt-BR" b="1" u="sng" dirty="0">
                <a:solidFill>
                  <a:srgbClr val="663300"/>
                </a:solidFill>
              </a:rPr>
              <a:t>50 g</a:t>
            </a:r>
            <a:r>
              <a:rPr lang="pt-BR" b="1" dirty="0">
                <a:solidFill>
                  <a:srgbClr val="663300"/>
                </a:solidFill>
              </a:rPr>
              <a:t>, utilizada na receita da canjica do slide anterior, em </a:t>
            </a:r>
            <a:r>
              <a:rPr lang="pt-BR" b="1" u="sng" dirty="0">
                <a:solidFill>
                  <a:srgbClr val="663300"/>
                </a:solidFill>
              </a:rPr>
              <a:t>kg</a:t>
            </a:r>
            <a:r>
              <a:rPr lang="pt-BR" b="1" dirty="0">
                <a:solidFill>
                  <a:srgbClr val="663300"/>
                </a:solidFill>
              </a:rPr>
              <a:t>, é igual a </a:t>
            </a:r>
          </a:p>
        </p:txBody>
      </p:sp>
      <p:sp>
        <p:nvSpPr>
          <p:cNvPr id="12" name="Retângulo de cantos arredondados 5">
            <a:extLst>
              <a:ext uri="{FF2B5EF4-FFF2-40B4-BE49-F238E27FC236}">
                <a16:creationId xmlns:a16="http://schemas.microsoft.com/office/drawing/2014/main" xmlns="" id="{AD87D48C-43FE-4048-98A0-A500A3EBFF8E}"/>
              </a:ext>
            </a:extLst>
          </p:cNvPr>
          <p:cNvSpPr/>
          <p:nvPr/>
        </p:nvSpPr>
        <p:spPr>
          <a:xfrm>
            <a:off x="2351070" y="2344091"/>
            <a:ext cx="1120947" cy="524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0,050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6D5EE8A4-584B-4B25-A46B-C1236B01EB4C}"/>
              </a:ext>
            </a:extLst>
          </p:cNvPr>
          <p:cNvSpPr/>
          <p:nvPr/>
        </p:nvSpPr>
        <p:spPr>
          <a:xfrm>
            <a:off x="1730599" y="2306778"/>
            <a:ext cx="762673" cy="5617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4" name="Retângulo de cantos arredondados 3">
            <a:extLst>
              <a:ext uri="{FF2B5EF4-FFF2-40B4-BE49-F238E27FC236}">
                <a16:creationId xmlns:a16="http://schemas.microsoft.com/office/drawing/2014/main" xmlns="" id="{D21B98A0-77A0-4934-B6B4-96D63C69E0A6}"/>
              </a:ext>
            </a:extLst>
          </p:cNvPr>
          <p:cNvSpPr/>
          <p:nvPr/>
        </p:nvSpPr>
        <p:spPr>
          <a:xfrm>
            <a:off x="2419255" y="3375694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0,50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C4E7973C-8F57-4B9B-950B-2713E0D55C2D}"/>
              </a:ext>
            </a:extLst>
          </p:cNvPr>
          <p:cNvSpPr/>
          <p:nvPr/>
        </p:nvSpPr>
        <p:spPr>
          <a:xfrm>
            <a:off x="1656581" y="3375694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516F50B4-8E45-49A9-8ED3-ECF93113D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05" y="3443322"/>
            <a:ext cx="3049597" cy="232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Grama Verde Isolada No Fundo Branco Fundo Natural Imagem de Stock ...">
            <a:extLst>
              <a:ext uri="{FF2B5EF4-FFF2-40B4-BE49-F238E27FC236}">
                <a16:creationId xmlns:a16="http://schemas.microsoft.com/office/drawing/2014/main" xmlns="" id="{B1AE7C5D-EF56-4230-978E-2D05D0955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4794196"/>
            <a:ext cx="3371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de cantos arredondados 3">
            <a:extLst>
              <a:ext uri="{FF2B5EF4-FFF2-40B4-BE49-F238E27FC236}">
                <a16:creationId xmlns:a16="http://schemas.microsoft.com/office/drawing/2014/main" xmlns="" id="{3DFA651E-22E7-4ACE-B579-4E67475A2A7C}"/>
              </a:ext>
            </a:extLst>
          </p:cNvPr>
          <p:cNvSpPr/>
          <p:nvPr/>
        </p:nvSpPr>
        <p:spPr>
          <a:xfrm>
            <a:off x="5061342" y="3375694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50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E75358E9-775E-4F26-BF99-4A577135FF9D}"/>
              </a:ext>
            </a:extLst>
          </p:cNvPr>
          <p:cNvSpPr/>
          <p:nvPr/>
        </p:nvSpPr>
        <p:spPr>
          <a:xfrm>
            <a:off x="4298668" y="3375694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6" name="Balão de Pensamento: Nuvem 5">
            <a:extLst>
              <a:ext uri="{FF2B5EF4-FFF2-40B4-BE49-F238E27FC236}">
                <a16:creationId xmlns:a16="http://schemas.microsoft.com/office/drawing/2014/main" xmlns="" id="{0F9CC56A-E546-4DEA-9BED-A0061F39A723}"/>
              </a:ext>
            </a:extLst>
          </p:cNvPr>
          <p:cNvSpPr/>
          <p:nvPr/>
        </p:nvSpPr>
        <p:spPr>
          <a:xfrm rot="920454">
            <a:off x="7447803" y="1662456"/>
            <a:ext cx="4123473" cy="1905705"/>
          </a:xfrm>
          <a:prstGeom prst="cloudCallou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de cantos arredondados 3">
            <a:extLst>
              <a:ext uri="{FF2B5EF4-FFF2-40B4-BE49-F238E27FC236}">
                <a16:creationId xmlns:a16="http://schemas.microsoft.com/office/drawing/2014/main" xmlns="" id="{8CAE5A36-1D30-4834-B0A6-43B0F832AA4C}"/>
              </a:ext>
            </a:extLst>
          </p:cNvPr>
          <p:cNvSpPr/>
          <p:nvPr/>
        </p:nvSpPr>
        <p:spPr>
          <a:xfrm>
            <a:off x="5022211" y="2344091"/>
            <a:ext cx="862013" cy="4842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rgbClr val="663300"/>
                </a:solidFill>
                <a:latin typeface="Century Gothic" panose="020B0502020202020204" pitchFamily="34" charset="0"/>
              </a:rPr>
              <a:t>5</a:t>
            </a:r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FCDA3A65-C940-4245-8E3C-37E24D46EAAF}"/>
              </a:ext>
            </a:extLst>
          </p:cNvPr>
          <p:cNvSpPr/>
          <p:nvPr/>
        </p:nvSpPr>
        <p:spPr>
          <a:xfrm>
            <a:off x="4259537" y="2344091"/>
            <a:ext cx="663287" cy="4842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CB04DD2-BDF3-4162-ABC0-D8DBE54DBCF6}"/>
              </a:ext>
            </a:extLst>
          </p:cNvPr>
          <p:cNvSpPr txBox="1"/>
          <p:nvPr/>
        </p:nvSpPr>
        <p:spPr>
          <a:xfrm>
            <a:off x="7894703" y="1935306"/>
            <a:ext cx="2642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</a:rPr>
              <a:t>Sugestão de videoaula para essa atividade: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4FF531BD-4768-4C2C-9DB0-E4D529C1D3E6}"/>
              </a:ext>
            </a:extLst>
          </p:cNvPr>
          <p:cNvSpPr txBox="1"/>
          <p:nvPr/>
        </p:nvSpPr>
        <p:spPr>
          <a:xfrm>
            <a:off x="8719984" y="2468876"/>
            <a:ext cx="27032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https://www.youtube.com/watch?v=ckKKOzX8QwU&amp;t=21s</a:t>
            </a:r>
            <a:endParaRPr lang="pt-BR" sz="1600" b="1" dirty="0">
              <a:solidFill>
                <a:srgbClr val="66330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DB62891A-C26B-46AD-A31D-72732E5DBF6C}"/>
              </a:ext>
            </a:extLst>
          </p:cNvPr>
          <p:cNvSpPr txBox="1"/>
          <p:nvPr/>
        </p:nvSpPr>
        <p:spPr>
          <a:xfrm rot="5400000">
            <a:off x="8962816" y="3172915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https://galeria.colorir.com/animais/o-mar/boto-cor-de-rosa-pintado-por-</a:t>
            </a:r>
            <a:r>
              <a:rPr lang="pt-BR" sz="1050" b="1" dirty="0">
                <a:solidFill>
                  <a:srgbClr val="2DA0F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pt-BR" sz="1050" b="1" dirty="0">
                <a:solidFill>
                  <a:srgbClr val="6633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1343721.html</a:t>
            </a:r>
            <a:endParaRPr lang="pt-BR" sz="1050" b="1" dirty="0">
              <a:solidFill>
                <a:srgbClr val="663300"/>
              </a:solidFill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6C880EB8-00D4-4DB3-860B-21430A466751}"/>
              </a:ext>
            </a:extLst>
          </p:cNvPr>
          <p:cNvSpPr txBox="1"/>
          <p:nvPr/>
        </p:nvSpPr>
        <p:spPr>
          <a:xfrm rot="5400000">
            <a:off x="8743269" y="3380830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https://br.pinterest.com/pin/570901690260296240/</a:t>
            </a:r>
            <a:endParaRPr lang="pt-BR" sz="1050" b="1" dirty="0">
              <a:solidFill>
                <a:srgbClr val="663300"/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F67614B5-55B3-4E60-AC06-FAF3A97875C3}"/>
              </a:ext>
            </a:extLst>
          </p:cNvPr>
          <p:cNvSpPr txBox="1"/>
          <p:nvPr/>
        </p:nvSpPr>
        <p:spPr>
          <a:xfrm rot="5400000">
            <a:off x="8682734" y="7274590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</a:rPr>
              <a:t>tiavanusameira.blogspot.com/2011/</a:t>
            </a:r>
          </a:p>
        </p:txBody>
      </p:sp>
    </p:spTree>
    <p:extLst>
      <p:ext uri="{BB962C8B-B14F-4D97-AF65-F5344CB8AC3E}">
        <p14:creationId xmlns:p14="http://schemas.microsoft.com/office/powerpoint/2010/main" val="38270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D76D5E5-DECC-4448-BCF1-084B92EC12B2}"/>
              </a:ext>
            </a:extLst>
          </p:cNvPr>
          <p:cNvSpPr txBox="1"/>
          <p:nvPr/>
        </p:nvSpPr>
        <p:spPr>
          <a:xfrm>
            <a:off x="3470684" y="974072"/>
            <a:ext cx="59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>
                <a:solidFill>
                  <a:srgbClr val="663300"/>
                </a:solidFill>
              </a:rPr>
              <a:t>VAMOS  CONFERIR OS RESULTADOS?</a:t>
            </a:r>
            <a:endParaRPr lang="pt-BR" sz="2400" b="1" dirty="0">
              <a:solidFill>
                <a:srgbClr val="663300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3A22EBF3-C790-4258-85DA-74473C0ECA4C}"/>
              </a:ext>
            </a:extLst>
          </p:cNvPr>
          <p:cNvSpPr txBox="1"/>
          <p:nvPr/>
        </p:nvSpPr>
        <p:spPr>
          <a:xfrm>
            <a:off x="4675559" y="2032880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3300"/>
                </a:solidFill>
              </a:rPr>
              <a:t>ATIVIDADE I: B</a:t>
            </a:r>
          </a:p>
          <a:p>
            <a:endParaRPr lang="pt-BR" sz="2400" b="1" dirty="0">
              <a:solidFill>
                <a:srgbClr val="663300"/>
              </a:solidFill>
            </a:endParaRPr>
          </a:p>
          <a:p>
            <a:r>
              <a:rPr lang="pt-BR" sz="2400" b="1" dirty="0">
                <a:solidFill>
                  <a:srgbClr val="663300"/>
                </a:solidFill>
              </a:rPr>
              <a:t>ATIVIDADE II: C</a:t>
            </a:r>
          </a:p>
          <a:p>
            <a:endParaRPr lang="pt-BR" sz="2400" b="1" dirty="0">
              <a:solidFill>
                <a:srgbClr val="663300"/>
              </a:solidFill>
            </a:endParaRPr>
          </a:p>
          <a:p>
            <a:r>
              <a:rPr lang="pt-BR" sz="2400" b="1" dirty="0">
                <a:solidFill>
                  <a:srgbClr val="663300"/>
                </a:solidFill>
              </a:rPr>
              <a:t>ATIVIDADE III: C</a:t>
            </a:r>
          </a:p>
          <a:p>
            <a:endParaRPr lang="pt-BR" sz="2400" b="1" dirty="0">
              <a:solidFill>
                <a:srgbClr val="663300"/>
              </a:solidFill>
            </a:endParaRPr>
          </a:p>
          <a:p>
            <a:r>
              <a:rPr lang="pt-BR" sz="2400" b="1" dirty="0">
                <a:solidFill>
                  <a:srgbClr val="663300"/>
                </a:solidFill>
              </a:rPr>
              <a:t>ATIVIDADE IV: A</a:t>
            </a:r>
            <a:endParaRPr lang="pt-BR" sz="240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D3EE4C37-D2FE-481A-96A9-1E6D73926D28}"/>
              </a:ext>
            </a:extLst>
          </p:cNvPr>
          <p:cNvGraphicFramePr>
            <a:graphicFrameLocks noGrp="1"/>
          </p:cNvGraphicFramePr>
          <p:nvPr/>
        </p:nvGraphicFramePr>
        <p:xfrm>
          <a:off x="4412974" y="1855304"/>
          <a:ext cx="3021496" cy="2981739"/>
        </p:xfrm>
        <a:graphic>
          <a:graphicData uri="http://schemas.openxmlformats.org/drawingml/2006/table">
            <a:tbl>
              <a:tblPr/>
              <a:tblGrid>
                <a:gridCol w="3021496">
                  <a:extLst>
                    <a:ext uri="{9D8B030D-6E8A-4147-A177-3AD203B41FA5}">
                      <a16:colId xmlns:a16="http://schemas.microsoft.com/office/drawing/2014/main" xmlns="" val="900081533"/>
                    </a:ext>
                  </a:extLst>
                </a:gridCol>
              </a:tblGrid>
              <a:tr h="298173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1201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3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7A46C57-C02E-43A4-89B8-A40F6A1A2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338" y="770184"/>
            <a:ext cx="9700532" cy="1912392"/>
          </a:xfrm>
          <a:prstGeom prst="rect">
            <a:avLst/>
          </a:prstGeom>
        </p:spPr>
      </p:pic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9446F96-ED92-4D3E-A201-35D1B944D9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6338" y="2495549"/>
            <a:ext cx="9793297" cy="363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C02B3D3-CFC4-49B2-BAFC-FA5CA3EA1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9064" y="868844"/>
            <a:ext cx="9860572" cy="216676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6EFCE6B-CEB7-43A8-AF51-CC23785B2F3F}"/>
              </a:ext>
            </a:extLst>
          </p:cNvPr>
          <p:cNvSpPr txBox="1"/>
          <p:nvPr/>
        </p:nvSpPr>
        <p:spPr>
          <a:xfrm>
            <a:off x="1878910" y="2989103"/>
            <a:ext cx="10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´[...]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1AD4402-A802-4196-BE79-5CCF2DDFD1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063" y="3429000"/>
            <a:ext cx="2762250" cy="4000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9DDA6B3E-687F-4830-A8D3-2FED0753D2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6338" y="3822389"/>
            <a:ext cx="9793297" cy="226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80D3300-325A-4782-BABB-8A5D5D9730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9378" y="684712"/>
            <a:ext cx="9547571" cy="152177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9C71BA62-AAEF-4D7E-9356-B5AAFDF68C16}"/>
              </a:ext>
            </a:extLst>
          </p:cNvPr>
          <p:cNvSpPr txBox="1"/>
          <p:nvPr/>
        </p:nvSpPr>
        <p:spPr>
          <a:xfrm>
            <a:off x="6343163" y="192948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https://brasilescola.uol.com.br/historiab/folclore-brasileiro.htm</a:t>
            </a:r>
            <a:endParaRPr lang="pt-BR" sz="12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229ACF66-D355-43B5-A4DE-89BC9E59D312}"/>
              </a:ext>
            </a:extLst>
          </p:cNvPr>
          <p:cNvSpPr txBox="1"/>
          <p:nvPr/>
        </p:nvSpPr>
        <p:spPr>
          <a:xfrm>
            <a:off x="1503338" y="2397342"/>
            <a:ext cx="99218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Após a leitura dos slides anteriores, vamos resolver as atividade I e II, a seguir.</a:t>
            </a:r>
          </a:p>
          <a:p>
            <a:endParaRPr lang="pt-BR" b="1" dirty="0">
              <a:solidFill>
                <a:srgbClr val="663300"/>
              </a:solidFill>
            </a:endParaRPr>
          </a:p>
          <a:p>
            <a:pPr algn="ctr"/>
            <a:r>
              <a:rPr lang="pt-BR" sz="2400" b="1" u="sng" dirty="0">
                <a:solidFill>
                  <a:srgbClr val="663300"/>
                </a:solidFill>
              </a:rPr>
              <a:t>ATIVIDADE I</a:t>
            </a:r>
          </a:p>
          <a:p>
            <a:pPr algn="ctr"/>
            <a:endParaRPr lang="pt-BR" sz="2400" b="1" u="sng" dirty="0">
              <a:solidFill>
                <a:srgbClr val="663300"/>
              </a:solidFill>
            </a:endParaRPr>
          </a:p>
          <a:p>
            <a:pPr algn="l"/>
            <a:r>
              <a:rPr lang="pt-BR" sz="1800" b="1" u="none" dirty="0">
                <a:solidFill>
                  <a:srgbClr val="663300"/>
                </a:solidFill>
              </a:rPr>
              <a:t>Leia a frase ao lado:   Estudos na área do folclore brasileiro começaram timidamente </a:t>
            </a:r>
          </a:p>
          <a:p>
            <a:pPr algn="l"/>
            <a:r>
              <a:rPr lang="pt-BR" sz="1800" b="1" u="none" dirty="0">
                <a:solidFill>
                  <a:srgbClr val="663300"/>
                </a:solidFill>
              </a:rPr>
              <a:t>                                       no século </a:t>
            </a:r>
            <a:r>
              <a:rPr lang="pt-BR" sz="1800" b="1" u="sng" dirty="0">
                <a:solidFill>
                  <a:srgbClr val="663300"/>
                </a:solidFill>
              </a:rPr>
              <a:t>XIX</a:t>
            </a:r>
            <a:r>
              <a:rPr lang="pt-BR" sz="1800" b="1" u="none" dirty="0">
                <a:solidFill>
                  <a:srgbClr val="663300"/>
                </a:solidFill>
              </a:rPr>
              <a:t> e consolidaram-se no século seguinte.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xmlns="" id="{5344C28A-2EF5-4016-B552-5A82786D6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9036"/>
              </p:ext>
            </p:extLst>
          </p:nvPr>
        </p:nvGraphicFramePr>
        <p:xfrm>
          <a:off x="3882887" y="3510717"/>
          <a:ext cx="7407965" cy="837338"/>
        </p:xfrm>
        <a:graphic>
          <a:graphicData uri="http://schemas.openxmlformats.org/drawingml/2006/table">
            <a:tbl>
              <a:tblPr/>
              <a:tblGrid>
                <a:gridCol w="7407965">
                  <a:extLst>
                    <a:ext uri="{9D8B030D-6E8A-4147-A177-3AD203B41FA5}">
                      <a16:colId xmlns:a16="http://schemas.microsoft.com/office/drawing/2014/main" xmlns="" val="1252173564"/>
                    </a:ext>
                  </a:extLst>
                </a:gridCol>
              </a:tblGrid>
              <a:tr h="83733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3649864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18B49960-01CB-45BB-9ED6-94E9F16AA4C8}"/>
              </a:ext>
            </a:extLst>
          </p:cNvPr>
          <p:cNvSpPr txBox="1"/>
          <p:nvPr/>
        </p:nvSpPr>
        <p:spPr>
          <a:xfrm>
            <a:off x="1502526" y="4386733"/>
            <a:ext cx="992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O algarismo romano, sublinhado na frase acima, representa o número  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xmlns="" id="{70480663-2E3A-42A6-83B2-02A2093C2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162706"/>
              </p:ext>
            </p:extLst>
          </p:nvPr>
        </p:nvGraphicFramePr>
        <p:xfrm>
          <a:off x="1616765" y="781878"/>
          <a:ext cx="9541565" cy="1516415"/>
        </p:xfrm>
        <a:graphic>
          <a:graphicData uri="http://schemas.openxmlformats.org/drawingml/2006/table">
            <a:tbl>
              <a:tblPr/>
              <a:tblGrid>
                <a:gridCol w="9541565">
                  <a:extLst>
                    <a:ext uri="{9D8B030D-6E8A-4147-A177-3AD203B41FA5}">
                      <a16:colId xmlns:a16="http://schemas.microsoft.com/office/drawing/2014/main" xmlns="" val="3952726560"/>
                    </a:ext>
                  </a:extLst>
                </a:gridCol>
              </a:tblGrid>
              <a:tr h="151641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5886410"/>
                  </a:ext>
                </a:extLst>
              </a:tr>
            </a:tbl>
          </a:graphicData>
        </a:graphic>
      </p:graphicFrame>
      <p:sp>
        <p:nvSpPr>
          <p:cNvPr id="21" name="Retângulo de cantos arredondados 3">
            <a:extLst>
              <a:ext uri="{FF2B5EF4-FFF2-40B4-BE49-F238E27FC236}">
                <a16:creationId xmlns:a16="http://schemas.microsoft.com/office/drawing/2014/main" xmlns="" id="{DF47053D-9BAF-43D2-A3BE-AD316D407347}"/>
              </a:ext>
            </a:extLst>
          </p:cNvPr>
          <p:cNvSpPr/>
          <p:nvPr/>
        </p:nvSpPr>
        <p:spPr>
          <a:xfrm>
            <a:off x="2332052" y="4794655"/>
            <a:ext cx="117784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18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1F2480C6-6017-446A-8021-2B3B4ECEE2B2}"/>
              </a:ext>
            </a:extLst>
          </p:cNvPr>
          <p:cNvSpPr/>
          <p:nvPr/>
        </p:nvSpPr>
        <p:spPr>
          <a:xfrm>
            <a:off x="1569378" y="4794655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5" name="Retângulo de cantos arredondados 5">
            <a:extLst>
              <a:ext uri="{FF2B5EF4-FFF2-40B4-BE49-F238E27FC236}">
                <a16:creationId xmlns:a16="http://schemas.microsoft.com/office/drawing/2014/main" xmlns="" id="{1B436E4A-A3B9-4595-AD42-28551765FA83}"/>
              </a:ext>
            </a:extLst>
          </p:cNvPr>
          <p:cNvSpPr/>
          <p:nvPr/>
        </p:nvSpPr>
        <p:spPr>
          <a:xfrm>
            <a:off x="2237236" y="5569334"/>
            <a:ext cx="1272661" cy="524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19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904AD4E8-06E8-4A37-9F54-E476663707F3}"/>
              </a:ext>
            </a:extLst>
          </p:cNvPr>
          <p:cNvSpPr/>
          <p:nvPr/>
        </p:nvSpPr>
        <p:spPr>
          <a:xfrm>
            <a:off x="1616765" y="5532021"/>
            <a:ext cx="762673" cy="5617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7" name="Retângulo de cantos arredondados 3">
            <a:extLst>
              <a:ext uri="{FF2B5EF4-FFF2-40B4-BE49-F238E27FC236}">
                <a16:creationId xmlns:a16="http://schemas.microsoft.com/office/drawing/2014/main" xmlns="" id="{57E177C2-BC24-41C1-B6B8-5E01EDF84B0D}"/>
              </a:ext>
            </a:extLst>
          </p:cNvPr>
          <p:cNvSpPr/>
          <p:nvPr/>
        </p:nvSpPr>
        <p:spPr>
          <a:xfrm>
            <a:off x="5614586" y="4780134"/>
            <a:ext cx="117784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20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3D266790-08DC-443B-ABB8-CB3DE558F193}"/>
              </a:ext>
            </a:extLst>
          </p:cNvPr>
          <p:cNvSpPr/>
          <p:nvPr/>
        </p:nvSpPr>
        <p:spPr>
          <a:xfrm>
            <a:off x="4851912" y="4780134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9" name="Retângulo de cantos arredondados 3">
            <a:extLst>
              <a:ext uri="{FF2B5EF4-FFF2-40B4-BE49-F238E27FC236}">
                <a16:creationId xmlns:a16="http://schemas.microsoft.com/office/drawing/2014/main" xmlns="" id="{53EEE391-57C6-4250-8017-642C501B72CF}"/>
              </a:ext>
            </a:extLst>
          </p:cNvPr>
          <p:cNvSpPr/>
          <p:nvPr/>
        </p:nvSpPr>
        <p:spPr>
          <a:xfrm>
            <a:off x="5640759" y="5580366"/>
            <a:ext cx="117784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21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9EC5DE43-404D-4E80-A104-2ED868E1D2A2}"/>
              </a:ext>
            </a:extLst>
          </p:cNvPr>
          <p:cNvSpPr/>
          <p:nvPr/>
        </p:nvSpPr>
        <p:spPr>
          <a:xfrm>
            <a:off x="4878085" y="5580366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546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0" y="1077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ão de Pensamento: Nuvem 1">
            <a:extLst>
              <a:ext uri="{FF2B5EF4-FFF2-40B4-BE49-F238E27FC236}">
                <a16:creationId xmlns:a16="http://schemas.microsoft.com/office/drawing/2014/main" xmlns="" id="{DB15E39A-ABC3-4FD9-A6AC-CC69027B4235}"/>
              </a:ext>
            </a:extLst>
          </p:cNvPr>
          <p:cNvSpPr/>
          <p:nvPr/>
        </p:nvSpPr>
        <p:spPr>
          <a:xfrm rot="1935283">
            <a:off x="3638593" y="468241"/>
            <a:ext cx="5965904" cy="3497364"/>
          </a:xfrm>
          <a:prstGeom prst="cloudCallou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45F517C-E9D2-4775-9A43-8D8498A738C2}"/>
              </a:ext>
            </a:extLst>
          </p:cNvPr>
          <p:cNvSpPr txBox="1"/>
          <p:nvPr/>
        </p:nvSpPr>
        <p:spPr>
          <a:xfrm>
            <a:off x="4313644" y="670195"/>
            <a:ext cx="301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Sugestões de videoaulas para a atividade I do slide anterior: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E464C79D-1BE7-477A-9337-9A10B0448CD8}"/>
              </a:ext>
            </a:extLst>
          </p:cNvPr>
          <p:cNvSpPr txBox="1"/>
          <p:nvPr/>
        </p:nvSpPr>
        <p:spPr>
          <a:xfrm>
            <a:off x="4358767" y="1570592"/>
            <a:ext cx="4525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https://www.youtube.com/watch?v=7I-g9CyRDpg</a:t>
            </a:r>
            <a:endParaRPr lang="pt-BR" b="1" dirty="0">
              <a:solidFill>
                <a:srgbClr val="663300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2DE59B87-0951-44D7-BF69-61DC732112C6}"/>
              </a:ext>
            </a:extLst>
          </p:cNvPr>
          <p:cNvSpPr txBox="1"/>
          <p:nvPr/>
        </p:nvSpPr>
        <p:spPr>
          <a:xfrm>
            <a:off x="5123975" y="2299461"/>
            <a:ext cx="4295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https://www.youtube.com/watch?v=hpzYmn2_6rw</a:t>
            </a:r>
            <a:endParaRPr lang="pt-BR" b="1" dirty="0">
              <a:solidFill>
                <a:srgbClr val="66330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DA62218C-830C-416A-83CF-BA5BC52628A7}"/>
              </a:ext>
            </a:extLst>
          </p:cNvPr>
          <p:cNvSpPr txBox="1"/>
          <p:nvPr/>
        </p:nvSpPr>
        <p:spPr>
          <a:xfrm>
            <a:off x="6760814" y="2837091"/>
            <a:ext cx="2570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Copie os links acima para assistir às aulas no </a:t>
            </a:r>
            <a:r>
              <a:rPr lang="pt-BR" b="1" dirty="0" err="1">
                <a:solidFill>
                  <a:srgbClr val="663300"/>
                </a:solidFill>
              </a:rPr>
              <a:t>youtube</a:t>
            </a:r>
            <a:r>
              <a:rPr lang="pt-BR" b="1" dirty="0">
                <a:solidFill>
                  <a:srgbClr val="663300"/>
                </a:solidFill>
              </a:rPr>
              <a:t>.</a:t>
            </a:r>
          </a:p>
        </p:txBody>
      </p:sp>
      <p:pic>
        <p:nvPicPr>
          <p:cNvPr id="2052" name="Picture 4" descr="A Pequena Sereia&quot;: Idris Elba e Megan Fox são adicionados ao ...">
            <a:extLst>
              <a:ext uri="{FF2B5EF4-FFF2-40B4-BE49-F238E27FC236}">
                <a16:creationId xmlns:a16="http://schemas.microsoft.com/office/drawing/2014/main" xmlns="" id="{DBCB3D5E-72B4-4948-9530-863428E24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7" y="3478540"/>
            <a:ext cx="3976470" cy="264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336C467A-A42F-4E81-A651-37754072C27A}"/>
              </a:ext>
            </a:extLst>
          </p:cNvPr>
          <p:cNvSpPr txBox="1"/>
          <p:nvPr/>
        </p:nvSpPr>
        <p:spPr>
          <a:xfrm rot="5400000">
            <a:off x="8942422" y="3815090"/>
            <a:ext cx="6096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https://febreteen.com.br/2020/01/a-pequena-sereia-idris-elba-e-megan-fox-sao-adicionados-ao-elenco-do-live-action-confira-seus-personagens/#</a:t>
            </a:r>
            <a:endParaRPr lang="pt-BR" sz="105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62" y="6111782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46" y="6111782"/>
            <a:ext cx="2268916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144499AF-42D4-4D97-96E0-AA4855C98806}"/>
              </a:ext>
            </a:extLst>
          </p:cNvPr>
          <p:cNvSpPr txBox="1"/>
          <p:nvPr/>
        </p:nvSpPr>
        <p:spPr>
          <a:xfrm>
            <a:off x="2756452" y="67304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srgbClr val="663300"/>
                </a:solidFill>
              </a:rPr>
              <a:t>ATIVIDADE II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41F51AF-1290-4B04-8F7C-0157F4245CB7}"/>
              </a:ext>
            </a:extLst>
          </p:cNvPr>
          <p:cNvSpPr txBox="1"/>
          <p:nvPr/>
        </p:nvSpPr>
        <p:spPr>
          <a:xfrm>
            <a:off x="1647160" y="1150495"/>
            <a:ext cx="1000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Leia, novamente, a informação abaixo: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60894F5-06DA-4FE5-9765-103B2CAABE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8" y="1677330"/>
            <a:ext cx="8905875" cy="1907505"/>
          </a:xfrm>
          <a:prstGeom prst="rect">
            <a:avLst/>
          </a:prstGeom>
        </p:spPr>
      </p:pic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BB6D4893-F663-4BC1-B9F9-71826E374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829127"/>
              </p:ext>
            </p:extLst>
          </p:nvPr>
        </p:nvGraphicFramePr>
        <p:xfrm>
          <a:off x="1828859" y="1687471"/>
          <a:ext cx="8905875" cy="1907504"/>
        </p:xfrm>
        <a:graphic>
          <a:graphicData uri="http://schemas.openxmlformats.org/drawingml/2006/table">
            <a:tbl>
              <a:tblPr/>
              <a:tblGrid>
                <a:gridCol w="8905875">
                  <a:extLst>
                    <a:ext uri="{9D8B030D-6E8A-4147-A177-3AD203B41FA5}">
                      <a16:colId xmlns:a16="http://schemas.microsoft.com/office/drawing/2014/main" xmlns="" val="3288285750"/>
                    </a:ext>
                  </a:extLst>
                </a:gridCol>
              </a:tblGrid>
              <a:tr h="190750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5420317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B013F1A6-CFF5-4179-996E-BFE1E9EE3FF2}"/>
              </a:ext>
            </a:extLst>
          </p:cNvPr>
          <p:cNvSpPr txBox="1"/>
          <p:nvPr/>
        </p:nvSpPr>
        <p:spPr>
          <a:xfrm>
            <a:off x="1696338" y="3650515"/>
            <a:ext cx="952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De acordo com os critérios de divisibilidade, é correto afirmar que o ano sublinhado na informação acima é divisível por</a:t>
            </a:r>
          </a:p>
        </p:txBody>
      </p:sp>
      <p:sp>
        <p:nvSpPr>
          <p:cNvPr id="17" name="Retângulo de cantos arredondados 3">
            <a:extLst>
              <a:ext uri="{FF2B5EF4-FFF2-40B4-BE49-F238E27FC236}">
                <a16:creationId xmlns:a16="http://schemas.microsoft.com/office/drawing/2014/main" xmlns="" id="{10FA2B01-E801-482D-B8E1-5B8EFD376789}"/>
              </a:ext>
            </a:extLst>
          </p:cNvPr>
          <p:cNvSpPr/>
          <p:nvPr/>
        </p:nvSpPr>
        <p:spPr>
          <a:xfrm>
            <a:off x="2409834" y="4443293"/>
            <a:ext cx="117784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2 e 3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4B875B2E-B6BD-40B8-B8DD-13D534417BE5}"/>
              </a:ext>
            </a:extLst>
          </p:cNvPr>
          <p:cNvSpPr/>
          <p:nvPr/>
        </p:nvSpPr>
        <p:spPr>
          <a:xfrm>
            <a:off x="1647160" y="4443293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9" name="Retângulo de cantos arredondados 3">
            <a:extLst>
              <a:ext uri="{FF2B5EF4-FFF2-40B4-BE49-F238E27FC236}">
                <a16:creationId xmlns:a16="http://schemas.microsoft.com/office/drawing/2014/main" xmlns="" id="{9816E4D2-99C4-40BE-9ED2-CD615B3F1324}"/>
              </a:ext>
            </a:extLst>
          </p:cNvPr>
          <p:cNvSpPr/>
          <p:nvPr/>
        </p:nvSpPr>
        <p:spPr>
          <a:xfrm>
            <a:off x="2381267" y="5301751"/>
            <a:ext cx="117784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2, 3 e 6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E2DFFA29-AF52-4F47-ABEE-DD704913F160}"/>
              </a:ext>
            </a:extLst>
          </p:cNvPr>
          <p:cNvSpPr/>
          <p:nvPr/>
        </p:nvSpPr>
        <p:spPr>
          <a:xfrm>
            <a:off x="1618593" y="5301751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1" name="Retângulo de cantos arredondados 5">
            <a:extLst>
              <a:ext uri="{FF2B5EF4-FFF2-40B4-BE49-F238E27FC236}">
                <a16:creationId xmlns:a16="http://schemas.microsoft.com/office/drawing/2014/main" xmlns="" id="{7909DAAB-4859-403C-B7F7-108643552B5E}"/>
              </a:ext>
            </a:extLst>
          </p:cNvPr>
          <p:cNvSpPr/>
          <p:nvPr/>
        </p:nvSpPr>
        <p:spPr>
          <a:xfrm>
            <a:off x="5435008" y="4480606"/>
            <a:ext cx="1272661" cy="524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3 e 5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610B1A5A-C502-438C-A18C-7DF3A0B56C98}"/>
              </a:ext>
            </a:extLst>
          </p:cNvPr>
          <p:cNvSpPr/>
          <p:nvPr/>
        </p:nvSpPr>
        <p:spPr>
          <a:xfrm>
            <a:off x="4814537" y="4443293"/>
            <a:ext cx="762673" cy="5617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3" name="Retângulo de cantos arredondados 3">
            <a:extLst>
              <a:ext uri="{FF2B5EF4-FFF2-40B4-BE49-F238E27FC236}">
                <a16:creationId xmlns:a16="http://schemas.microsoft.com/office/drawing/2014/main" xmlns="" id="{3C1FABF0-39B0-4B72-A0F8-84B8CC5CAB58}"/>
              </a:ext>
            </a:extLst>
          </p:cNvPr>
          <p:cNvSpPr/>
          <p:nvPr/>
        </p:nvSpPr>
        <p:spPr>
          <a:xfrm>
            <a:off x="5577211" y="5301751"/>
            <a:ext cx="117784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3, 5 e 7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BE62F5C6-667E-4D51-8BBF-DD0C7EB9A816}"/>
              </a:ext>
            </a:extLst>
          </p:cNvPr>
          <p:cNvSpPr/>
          <p:nvPr/>
        </p:nvSpPr>
        <p:spPr>
          <a:xfrm>
            <a:off x="4814537" y="5301751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3604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Grama Verde Isolada No Fundo Branco Fundo Natural Imagem de Stock ...">
            <a:extLst>
              <a:ext uri="{FF2B5EF4-FFF2-40B4-BE49-F238E27FC236}">
                <a16:creationId xmlns:a16="http://schemas.microsoft.com/office/drawing/2014/main" xmlns="" id="{9AB2BF01-8537-4AD3-9EB5-F3F545000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42" y="4759233"/>
            <a:ext cx="3371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Grama Verde Isolada No Fundo Branco Fundo Natural Imagem de Stock ...">
            <a:extLst>
              <a:ext uri="{FF2B5EF4-FFF2-40B4-BE49-F238E27FC236}">
                <a16:creationId xmlns:a16="http://schemas.microsoft.com/office/drawing/2014/main" xmlns="" id="{F4C4CEB2-EC1F-4FBA-BD34-707CA850D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4794196"/>
            <a:ext cx="3371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enho de Boto-cor-de-rosa pintado e colorido por Usuário não ...">
            <a:extLst>
              <a:ext uri="{FF2B5EF4-FFF2-40B4-BE49-F238E27FC236}">
                <a16:creationId xmlns:a16="http://schemas.microsoft.com/office/drawing/2014/main" xmlns="" id="{DEA0CB57-157E-404C-98A8-1CA5073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02" y="6127571"/>
            <a:ext cx="207013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66EDC40-D8C0-4839-AE17-D355F37E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4" y="-1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8D29-B325-46C1-A769-F79D2F3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99" y="0"/>
            <a:ext cx="3432313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9185A66-FC12-43E6-92CE-F2348082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6" y="0"/>
            <a:ext cx="3120887" cy="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70B9624-6D41-4317-AAB2-C4C96E204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345" y="6111782"/>
            <a:ext cx="2478157" cy="78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06CCBD9-8616-41DB-A7EB-07D564E4F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6338" y="6111783"/>
            <a:ext cx="2627701" cy="690958"/>
          </a:xfrm>
          <a:prstGeom prst="rect">
            <a:avLst/>
          </a:prstGeom>
        </p:spPr>
      </p:pic>
      <p:pic>
        <p:nvPicPr>
          <p:cNvPr id="1036" name="Picture 12" descr="Desenho de Boto-cor-de-rosa pintado e colorido por Isalu o dia 21 ...">
            <a:extLst>
              <a:ext uri="{FF2B5EF4-FFF2-40B4-BE49-F238E27FC236}">
                <a16:creationId xmlns:a16="http://schemas.microsoft.com/office/drawing/2014/main" xmlns="" id="{8F8AA347-2CF7-4790-A17E-54638E06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4" y="6111782"/>
            <a:ext cx="2627702" cy="7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Worms Animated Images Gifs Pictures Animations 100 Free Earthworm ...">
            <a:extLst>
              <a:ext uri="{FF2B5EF4-FFF2-40B4-BE49-F238E27FC236}">
                <a16:creationId xmlns:a16="http://schemas.microsoft.com/office/drawing/2014/main" xmlns="" id="{7753EECF-D7F1-4A84-A1F0-68205B562F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5407">
            <a:off x="2006090" y="3437885"/>
            <a:ext cx="3819333" cy="257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xmlns="" id="{A01628C6-D35C-4216-82CC-17F5C617CBDA}"/>
              </a:ext>
            </a:extLst>
          </p:cNvPr>
          <p:cNvSpPr/>
          <p:nvPr/>
        </p:nvSpPr>
        <p:spPr>
          <a:xfrm rot="1847356">
            <a:off x="4652799" y="950137"/>
            <a:ext cx="4859732" cy="2808087"/>
          </a:xfrm>
          <a:prstGeom prst="cloudCallou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E237777-062A-4C07-A534-9D2B38E7233D}"/>
              </a:ext>
            </a:extLst>
          </p:cNvPr>
          <p:cNvSpPr txBox="1"/>
          <p:nvPr/>
        </p:nvSpPr>
        <p:spPr>
          <a:xfrm>
            <a:off x="5068188" y="1146360"/>
            <a:ext cx="3120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Sugestão de videoaula para a atividade II do slide anterior: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FA61AC85-A58B-4620-A92D-AA6547FB8683}"/>
              </a:ext>
            </a:extLst>
          </p:cNvPr>
          <p:cNvSpPr txBox="1"/>
          <p:nvPr/>
        </p:nvSpPr>
        <p:spPr>
          <a:xfrm>
            <a:off x="5158159" y="2050371"/>
            <a:ext cx="4092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https://www.youtube.com/watch?v=gypBs_4q0RE</a:t>
            </a:r>
            <a:endParaRPr lang="pt-BR" b="1" dirty="0">
              <a:solidFill>
                <a:srgbClr val="6633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B78B01B6-3423-46A7-B1D6-D9F9127C1B2A}"/>
              </a:ext>
            </a:extLst>
          </p:cNvPr>
          <p:cNvSpPr txBox="1"/>
          <p:nvPr/>
        </p:nvSpPr>
        <p:spPr>
          <a:xfrm>
            <a:off x="6096000" y="2792960"/>
            <a:ext cx="339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Copie o link acima para assistir à aula no </a:t>
            </a:r>
            <a:r>
              <a:rPr lang="pt-BR" b="1" dirty="0" err="1">
                <a:solidFill>
                  <a:srgbClr val="663300"/>
                </a:solidFill>
              </a:rPr>
              <a:t>youtube</a:t>
            </a:r>
            <a:r>
              <a:rPr lang="pt-BR" b="1" dirty="0">
                <a:solidFill>
                  <a:srgbClr val="663300"/>
                </a:solidFill>
              </a:rPr>
              <a:t>.</a:t>
            </a:r>
          </a:p>
        </p:txBody>
      </p:sp>
      <p:pic>
        <p:nvPicPr>
          <p:cNvPr id="21" name="Picture 4" descr="Grama Verde Isolada No Fundo Branco Fundo Natural Imagem de Stock ...">
            <a:extLst>
              <a:ext uri="{FF2B5EF4-FFF2-40B4-BE49-F238E27FC236}">
                <a16:creationId xmlns:a16="http://schemas.microsoft.com/office/drawing/2014/main" xmlns="" id="{549C6718-FAE8-41C3-A123-EA6956A96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692" y="4773926"/>
            <a:ext cx="310594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8ABA900B-D0D9-4502-BF2A-EB8C825553F1}"/>
              </a:ext>
            </a:extLst>
          </p:cNvPr>
          <p:cNvSpPr txBox="1"/>
          <p:nvPr/>
        </p:nvSpPr>
        <p:spPr>
          <a:xfrm rot="5400000">
            <a:off x="9010850" y="4171384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http://www.lowgif.com/view.html</a:t>
            </a:r>
            <a:endParaRPr lang="pt-BR" sz="105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7719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487</Words>
  <Application>Microsoft Office PowerPoint</Application>
  <PresentationFormat>Widescreen</PresentationFormat>
  <Paragraphs>106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Calibri</vt:lpstr>
      <vt:lpstr>Century Gothic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smec01</cp:lastModifiedBy>
  <cp:revision>41</cp:revision>
  <dcterms:created xsi:type="dcterms:W3CDTF">2020-08-10T13:47:17Z</dcterms:created>
  <dcterms:modified xsi:type="dcterms:W3CDTF">2020-08-13T14:37:45Z</dcterms:modified>
</cp:coreProperties>
</file>