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  <p:sldMasterId id="2147483831" r:id="rId2"/>
    <p:sldMasterId id="2147483848" r:id="rId3"/>
  </p:sldMasterIdLst>
  <p:sldIdLst>
    <p:sldId id="264" r:id="rId4"/>
    <p:sldId id="263" r:id="rId5"/>
    <p:sldId id="260" r:id="rId6"/>
    <p:sldId id="257" r:id="rId7"/>
    <p:sldId id="258" r:id="rId8"/>
    <p:sldId id="261" r:id="rId9"/>
    <p:sldId id="259" r:id="rId10"/>
    <p:sldId id="262" r:id="rId11"/>
    <p:sldId id="266" r:id="rId12"/>
    <p:sldId id="265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875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94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5775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600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5056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5934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93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338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648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164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52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3786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419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14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32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0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490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86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411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2442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7292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926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0493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74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1502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98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993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5259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247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366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7581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470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60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93427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9427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783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185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77298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52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71014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761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7481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95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39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90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278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6750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E25-8155-4EBC-8A46-90101461E594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0679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EE25-8155-4EBC-8A46-90101461E594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38B504C-4A7A-46F2-91B0-6C44FF74D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66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6/15/2020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/>
              <a:pPr defTabSz="45720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86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r.pinterest.com/pin/388928117819787774/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4.xml"/><Relationship Id="rId6" Type="http://schemas.openxmlformats.org/officeDocument/2006/relationships/slide" Target="slide3.xml"/><Relationship Id="rId5" Type="http://schemas.openxmlformats.org/officeDocument/2006/relationships/hyperlink" Target="https://br.pinterest.com/pin/265571709265294874/" TargetMode="External"/><Relationship Id="rId4" Type="http://schemas.openxmlformats.org/officeDocument/2006/relationships/hyperlink" Target="https://m.gifanimados.com/Gifs-Tecnologia/Animaciones-Equipos-Sonido/Megafonos/Animadora-Con-Megafono-90620.ph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WoyueUThO-nxSdyKAnOOgd7SHI4m9jOE/view?fbclid=IwAR2VG49PA8Y8BeUoPEAimUSzWotsFsndPTF-A4I9ycLgx3X5dzbHh10Fsd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1.xml"/><Relationship Id="rId5" Type="http://schemas.openxmlformats.org/officeDocument/2006/relationships/hyperlink" Target="https://br.freepik.com/vetores-premium/menino-feliz-apontando-dedo_2178474.htm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.png"/><Relationship Id="rId7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r.pinterest.com/alexsal92/gifs-de-caritas/" TargetMode="External"/><Relationship Id="rId5" Type="http://schemas.openxmlformats.org/officeDocument/2006/relationships/hyperlink" Target="https://www.youtube.com/watch?v=CXeEpvJ2j1g" TargetMode="Externa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WoyueUThO-nxSdyKAnOOgd7SHI4m9jOE/view?fbclid=IwAR2VG49PA8Y8BeUoPEAimUSzWotsFsndPTF-A4I9ycLgx3X5dzbHh10FsdU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BGBw5MJM9Y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hyperlink" Target="https://br.pinterest.com/pin/828169818955578856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WoyueUThO-nxSdyKAnOOgd7SHI4m9jOE/view?fbclid=IwAR2VG49PA8Y8BeUoPEAimUSzWotsFsndPTF-A4I9ycLgx3X5dzbHh10FsdU" TargetMode="External"/><Relationship Id="rId7" Type="http://schemas.openxmlformats.org/officeDocument/2006/relationships/slide" Target="slide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hyperlink" Target="https://tenor.com/es/ver/pensando-emoji-hmmm-ponder-thinking-gif-12225667" TargetMode="Externa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eVLzmZq1LVk&amp;t=60s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hyperlink" Target="https://br.pinterest.com/pin/702983823074492489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96930" y="2460203"/>
            <a:ext cx="8915399" cy="3743170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6° ANO – ENSINO FUNDAMENTAL II</a:t>
            </a:r>
          </a:p>
          <a:p>
            <a:pPr algn="ctr">
              <a:lnSpc>
                <a:spcPct val="150000"/>
              </a:lnSpc>
            </a:pPr>
            <a:r>
              <a:rPr lang="pt-BR" sz="5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MATEMÁTICA</a:t>
            </a:r>
            <a:endParaRPr lang="pt-BR" sz="5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 </a:t>
            </a:r>
            <a:r>
              <a:rPr lang="pt-B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MUNICIPAL DE EDUCAÇÃO E CULTURA DE ALFENAS</a:t>
            </a:r>
          </a:p>
          <a:p>
            <a:pPr algn="ctr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505" y="506603"/>
            <a:ext cx="2192247" cy="1758616"/>
          </a:xfrm>
          <a:prstGeom prst="rect">
            <a:avLst/>
          </a:prstGeom>
        </p:spPr>
      </p:pic>
      <p:sp>
        <p:nvSpPr>
          <p:cNvPr id="4" name="Seta: para a Direita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A0FCE417-3216-4935-B935-728B223EAA8D}"/>
              </a:ext>
            </a:extLst>
          </p:cNvPr>
          <p:cNvSpPr/>
          <p:nvPr/>
        </p:nvSpPr>
        <p:spPr>
          <a:xfrm>
            <a:off x="10503017" y="5763237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Clique aqui para continuar</a:t>
            </a:r>
          </a:p>
        </p:txBody>
      </p:sp>
    </p:spTree>
    <p:extLst>
      <p:ext uri="{BB962C8B-B14F-4D97-AF65-F5344CB8AC3E}">
        <p14:creationId xmlns:p14="http://schemas.microsoft.com/office/powerpoint/2010/main" val="158609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 noGrp="1"/>
          </p:cNvSpPr>
          <p:nvPr>
            <p:ph type="title"/>
          </p:nvPr>
        </p:nvSpPr>
        <p:spPr>
          <a:xfrm>
            <a:off x="2088832" y="952357"/>
            <a:ext cx="8911687" cy="128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1" dirty="0" smtClean="0"/>
              <a:t>Siga as dicas que você aprendeu e se cuide!</a:t>
            </a:r>
            <a:endParaRPr lang="pt-BR" sz="4000" b="1" i="1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898" y="2990193"/>
            <a:ext cx="2857500" cy="2857500"/>
          </a:xfrm>
          <a:prstGeom prst="rect">
            <a:avLst/>
          </a:prstGeom>
        </p:spPr>
      </p:pic>
      <p:sp>
        <p:nvSpPr>
          <p:cNvPr id="5" name="Texto explicativo em elipse 4"/>
          <p:cNvSpPr/>
          <p:nvPr/>
        </p:nvSpPr>
        <p:spPr>
          <a:xfrm>
            <a:off x="6352321" y="2460577"/>
            <a:ext cx="2554014" cy="1608083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TCHAU!!!</a:t>
            </a:r>
            <a:endParaRPr lang="pt-BR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 rot="5400000">
            <a:off x="7755578" y="4055052"/>
            <a:ext cx="8479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 da imagem: </a:t>
            </a:r>
            <a:r>
              <a:rPr lang="pt-B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https://br.pinterest.com/pin/388928117819787774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88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60294" y="1327651"/>
            <a:ext cx="10350500" cy="3777622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b="1" dirty="0"/>
              <a:t>NÃO HÁ NECESSIDADE DE REALIZAR A IMPRESSÃO DESTE MATERIAL. </a:t>
            </a:r>
          </a:p>
          <a:p>
            <a:r>
              <a:rPr lang="pt-BR" b="1" dirty="0"/>
              <a:t>AS ATIVIDADES NÃO SÃO OBRIGATÓRIAS. </a:t>
            </a:r>
          </a:p>
          <a:p>
            <a:r>
              <a:rPr lang="pt-BR" b="1" dirty="0"/>
              <a:t>OS(AS) ALUNOS (AS) IRÃO REVER ESTAS ATIVIDADES NA VOLTA ÀS AULAS. </a:t>
            </a:r>
          </a:p>
        </p:txBody>
      </p:sp>
      <p:pic>
        <p:nvPicPr>
          <p:cNvPr id="1026" name="Picture 2" descr="Animadora con megáfono">
            <a:extLst>
              <a:ext uri="{FF2B5EF4-FFF2-40B4-BE49-F238E27FC236}">
                <a16:creationId xmlns:a16="http://schemas.microsoft.com/office/drawing/2014/main" xmlns="" id="{156FF151-6DD4-412A-8B92-3F7FC7B7E6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762" y="1334502"/>
            <a:ext cx="2445456" cy="275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169F40CC-0301-4515-84CE-07FBFB8664C2}"/>
              </a:ext>
            </a:extLst>
          </p:cNvPr>
          <p:cNvSpPr/>
          <p:nvPr/>
        </p:nvSpPr>
        <p:spPr>
          <a:xfrm rot="20589152">
            <a:off x="3006329" y="883498"/>
            <a:ext cx="407836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92AA4C"/>
                </a:solidFill>
                <a:effectLst>
                  <a:outerShdw blurRad="12700" dist="38100" dir="2700000" algn="tl" rotWithShape="0">
                    <a:srgbClr val="92AA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ATENÇÃO!!!</a:t>
            </a:r>
          </a:p>
        </p:txBody>
      </p:sp>
      <p:sp>
        <p:nvSpPr>
          <p:cNvPr id="7" name="Seta para a direita 7">
            <a:extLst>
              <a:ext uri="{FF2B5EF4-FFF2-40B4-BE49-F238E27FC236}">
                <a16:creationId xmlns:a16="http://schemas.microsoft.com/office/drawing/2014/main" xmlns="" id="{16740D4C-4E1E-486A-8A6B-EC798A1D0AA2}"/>
              </a:ext>
            </a:extLst>
          </p:cNvPr>
          <p:cNvSpPr/>
          <p:nvPr/>
        </p:nvSpPr>
        <p:spPr>
          <a:xfrm>
            <a:off x="10301133" y="5831265"/>
            <a:ext cx="1524000" cy="7645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PRÓXIMA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45428AE0-6A8E-4AF6-986A-34639F6CA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140656"/>
              </p:ext>
            </p:extLst>
          </p:nvPr>
        </p:nvGraphicFramePr>
        <p:xfrm>
          <a:off x="1638300" y="457200"/>
          <a:ext cx="10187304" cy="5073149"/>
        </p:xfrm>
        <a:graphic>
          <a:graphicData uri="http://schemas.openxmlformats.org/drawingml/2006/table">
            <a:tbl>
              <a:tblPr/>
              <a:tblGrid>
                <a:gridCol w="10187304">
                  <a:extLst>
                    <a:ext uri="{9D8B030D-6E8A-4147-A177-3AD203B41FA5}">
                      <a16:colId xmlns:a16="http://schemas.microsoft.com/office/drawing/2014/main" xmlns="" val="4214002630"/>
                    </a:ext>
                  </a:extLst>
                </a:gridCol>
              </a:tblGrid>
              <a:tr h="5073149">
                <a:tc>
                  <a:txBody>
                    <a:bodyPr/>
                    <a:lstStyle/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0179709"/>
                  </a:ext>
                </a:extLst>
              </a:tr>
            </a:tbl>
          </a:graphicData>
        </a:graphic>
      </p:graphicFrame>
      <p:pic>
        <p:nvPicPr>
          <p:cNvPr id="1030" name="Picture 6" descr="Image associée em 2020 (com imagens) | Emoticons engraçados ...">
            <a:extLst>
              <a:ext uri="{FF2B5EF4-FFF2-40B4-BE49-F238E27FC236}">
                <a16:creationId xmlns:a16="http://schemas.microsoft.com/office/drawing/2014/main" xmlns="" id="{85EB9E66-0339-4559-8D5F-AE0E07B6BE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109" y="4087031"/>
            <a:ext cx="1303939" cy="130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57043548-C78B-420F-B06A-3F3E26EE974B}"/>
              </a:ext>
            </a:extLst>
          </p:cNvPr>
          <p:cNvSpPr txBox="1"/>
          <p:nvPr/>
        </p:nvSpPr>
        <p:spPr>
          <a:xfrm rot="16200000" flipH="1" flipV="1">
            <a:off x="8553917" y="3445094"/>
            <a:ext cx="69780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Imagem disponível em: 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4"/>
              </a:rPr>
              <a:t>https://m.gifanimados.com/Gifs-Tecnologia/Animaciones-Equipos-Sonido/Megafonos/Animadora-Con-Megafono-90620.php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BF850443-80DF-4ACE-AE4D-50B4532F6100}"/>
              </a:ext>
            </a:extLst>
          </p:cNvPr>
          <p:cNvSpPr/>
          <p:nvPr/>
        </p:nvSpPr>
        <p:spPr>
          <a:xfrm>
            <a:off x="8218526" y="5253468"/>
            <a:ext cx="3313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5"/>
              </a:rPr>
              <a:t>https://br.pinterest.com/pin/265571709265294874/</a:t>
            </a:r>
            <a:endParaRPr kumimoji="0" lang="pt-BR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1BB67835-C594-470F-A44B-9FC74988EC98}"/>
              </a:ext>
            </a:extLst>
          </p:cNvPr>
          <p:cNvSpPr txBox="1"/>
          <p:nvPr/>
        </p:nvSpPr>
        <p:spPr>
          <a:xfrm>
            <a:off x="4591380" y="1911029"/>
            <a:ext cx="503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AOS PAIS, ALUNOS E/OU RESPONSÁVEIS;</a:t>
            </a:r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xmlns="" id="{D17DF813-2952-490D-8E87-3D125C15BEFC}"/>
              </a:ext>
            </a:extLst>
          </p:cNvPr>
          <p:cNvSpPr/>
          <p:nvPr/>
        </p:nvSpPr>
        <p:spPr>
          <a:xfrm rot="10800000">
            <a:off x="307975" y="5998866"/>
            <a:ext cx="1524000" cy="682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hlinkClick r:id="rId6" action="ppaction://hlinksldjump"/>
            <a:extLst>
              <a:ext uri="{FF2B5EF4-FFF2-40B4-BE49-F238E27FC236}">
                <a16:creationId xmlns:a16="http://schemas.microsoft.com/office/drawing/2014/main" xmlns="" id="{0A70E894-EF2F-44DD-8BF1-BA074715D877}"/>
              </a:ext>
            </a:extLst>
          </p:cNvPr>
          <p:cNvSpPr txBox="1"/>
          <p:nvPr/>
        </p:nvSpPr>
        <p:spPr>
          <a:xfrm>
            <a:off x="609600" y="615529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ANTERIOR</a:t>
            </a:r>
          </a:p>
        </p:txBody>
      </p:sp>
    </p:spTree>
    <p:extLst>
      <p:ext uri="{BB962C8B-B14F-4D97-AF65-F5344CB8AC3E}">
        <p14:creationId xmlns:p14="http://schemas.microsoft.com/office/powerpoint/2010/main" val="409434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3595" y="748195"/>
            <a:ext cx="4663056" cy="418436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428888" y="160337"/>
            <a:ext cx="9705110" cy="640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07000"/>
              </a:lnSpc>
              <a:spcAft>
                <a:spcPts val="800"/>
              </a:spcAft>
              <a:tabLst>
                <a:tab pos="1114425" algn="l"/>
              </a:tabLst>
            </a:pPr>
            <a:r>
              <a:rPr lang="pt-BR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ALUNO,</a:t>
            </a:r>
            <a:endParaRPr lang="pt-BR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457200"/>
            <a:r>
              <a:rPr lang="pt-BR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COPIE </a:t>
            </a:r>
            <a:r>
              <a:rPr lang="pt-BR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 </a:t>
            </a:r>
            <a:r>
              <a:rPr lang="pt-BR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LINK ABAIXO PARA FAZER A LEITURA DA CARTILHA E RESOLVA AS ATIVIDADES PROPOSTAS.</a:t>
            </a:r>
            <a:endParaRPr lang="pt-BR" sz="1400" dirty="0">
              <a:solidFill>
                <a:prstClr val="black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69066" y="5333345"/>
            <a:ext cx="11024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/>
            <a:r>
              <a:rPr lang="pt-BR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https://drive.google.com/file/d/1WoyueUThO-nxSdyKAnOOgd7SHI4m9jOE/view?fbclid=IwAR2VG49PA8Y8BeUoPEAimUSzWotsFsndPTF-A4I9ycLgx3X5dzbHh10FsdU</a:t>
            </a:r>
            <a:endParaRPr lang="pt-BR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542013" y="5067373"/>
            <a:ext cx="1489364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07000"/>
              </a:lnSpc>
              <a:spcAft>
                <a:spcPts val="800"/>
              </a:spcAft>
              <a:tabLst>
                <a:tab pos="1114425" algn="l"/>
              </a:tabLst>
            </a:pPr>
            <a:r>
              <a:rPr lang="pt-BR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Disponível em:</a:t>
            </a:r>
            <a:endParaRPr lang="pt-BR" sz="1400" dirty="0">
              <a:solidFill>
                <a:prstClr val="black"/>
              </a:solidFill>
            </a:endParaRPr>
          </a:p>
        </p:txBody>
      </p:sp>
      <p:sp>
        <p:nvSpPr>
          <p:cNvPr id="2" name="AutoShape 2" descr="Menino feliz, apontando dedo | Vetor Prem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Menino feliz, apontando dedo | Vetor Premiu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4" name="Picture 6" descr="Menino feliz, apontando dedo | Vetor Premi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78" y="1978362"/>
            <a:ext cx="1464940" cy="308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uxograma: Armazenamento de acesso sequencial 10"/>
          <p:cNvSpPr/>
          <p:nvPr/>
        </p:nvSpPr>
        <p:spPr>
          <a:xfrm>
            <a:off x="571355" y="1101947"/>
            <a:ext cx="3307759" cy="3535513"/>
          </a:xfrm>
          <a:prstGeom prst="flowChartMagnetic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769066" y="1741871"/>
            <a:ext cx="30379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/>
              <a:t>Oi! Tudo bem? Esperamos que estejam todos bem! Está preparado para testar seus conhecimentos sobre Matemática? Preparamos algumas atividades para você nesse momento de pandemia e a cartilha ao lado com informações sobre o </a:t>
            </a:r>
            <a:r>
              <a:rPr lang="pt-BR" sz="1400" b="1" dirty="0" err="1"/>
              <a:t>Coronavírus</a:t>
            </a:r>
            <a:r>
              <a:rPr lang="pt-BR" sz="1400" b="1" dirty="0"/>
              <a:t>.</a:t>
            </a:r>
          </a:p>
          <a:p>
            <a:pPr algn="ctr"/>
            <a:r>
              <a:rPr lang="pt-BR" sz="1400" b="1" dirty="0"/>
              <a:t>Resolva as atividades no </a:t>
            </a:r>
          </a:p>
          <a:p>
            <a:pPr algn="ctr"/>
            <a:r>
              <a:rPr lang="pt-BR" sz="1400" b="1" dirty="0"/>
              <a:t>seu caderno. </a:t>
            </a:r>
          </a:p>
        </p:txBody>
      </p:sp>
      <p:sp>
        <p:nvSpPr>
          <p:cNvPr id="13" name="Seta para a direita 12"/>
          <p:cNvSpPr/>
          <p:nvPr/>
        </p:nvSpPr>
        <p:spPr>
          <a:xfrm>
            <a:off x="10078622" y="5944908"/>
            <a:ext cx="1500603" cy="736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bg1"/>
                </a:solidFill>
              </a:rPr>
              <a:t>PRÓXIMA</a:t>
            </a:r>
          </a:p>
        </p:txBody>
      </p:sp>
      <p:sp>
        <p:nvSpPr>
          <p:cNvPr id="8" name="CaixaDeTexto 7"/>
          <p:cNvSpPr txBox="1"/>
          <p:nvPr/>
        </p:nvSpPr>
        <p:spPr>
          <a:xfrm rot="5400000">
            <a:off x="8134284" y="3660740"/>
            <a:ext cx="7567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/>
              <a:t>Imagem disponível em: </a:t>
            </a:r>
            <a:r>
              <a:rPr lang="pt-BR" sz="1000" b="1" dirty="0">
                <a:hlinkClick r:id="rId5"/>
              </a:rPr>
              <a:t>https://br.freepik.com/vetores-premium/menino-feliz-apontando-dedo_2178474.htm</a:t>
            </a:r>
            <a:endParaRPr lang="pt-BR" sz="1000" b="1" dirty="0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xmlns="" id="{E510E23E-7743-4973-8390-984EFF16DA73}"/>
              </a:ext>
            </a:extLst>
          </p:cNvPr>
          <p:cNvSpPr/>
          <p:nvPr/>
        </p:nvSpPr>
        <p:spPr>
          <a:xfrm rot="10800000">
            <a:off x="307975" y="5998867"/>
            <a:ext cx="1626842" cy="682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hlinkClick r:id="rId6" action="ppaction://hlinksldjump"/>
            <a:extLst>
              <a:ext uri="{FF2B5EF4-FFF2-40B4-BE49-F238E27FC236}">
                <a16:creationId xmlns:a16="http://schemas.microsoft.com/office/drawing/2014/main" xmlns="" id="{5553E6E9-5B3B-4610-A204-B0E0D2667A10}"/>
              </a:ext>
            </a:extLst>
          </p:cNvPr>
          <p:cNvSpPr txBox="1"/>
          <p:nvPr/>
        </p:nvSpPr>
        <p:spPr>
          <a:xfrm>
            <a:off x="612775" y="6162124"/>
            <a:ext cx="128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ANTERIOR</a:t>
            </a:r>
          </a:p>
        </p:txBody>
      </p:sp>
    </p:spTree>
    <p:extLst>
      <p:ext uri="{BB962C8B-B14F-4D97-AF65-F5344CB8AC3E}">
        <p14:creationId xmlns:p14="http://schemas.microsoft.com/office/powerpoint/2010/main" val="54709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6273" y="687212"/>
            <a:ext cx="11609965" cy="6418493"/>
          </a:xfrm>
        </p:spPr>
        <p:txBody>
          <a:bodyPr/>
          <a:lstStyle/>
          <a:p>
            <a:r>
              <a:rPr lang="pt-BR" sz="2400" b="1" dirty="0"/>
              <a:t>                  </a:t>
            </a:r>
            <a:r>
              <a:rPr lang="pt-BR" sz="2400" b="1" u="sng" dirty="0"/>
              <a:t>ATIVIDADES:</a:t>
            </a:r>
            <a:r>
              <a:rPr lang="pt-BR" sz="2400" b="1" dirty="0"/>
              <a:t>	</a:t>
            </a:r>
          </a:p>
          <a:p>
            <a:r>
              <a:rPr lang="pt-BR" sz="2400" b="1" dirty="0"/>
              <a:t>I-</a:t>
            </a:r>
            <a:r>
              <a:rPr lang="pt-BR" b="1" dirty="0"/>
              <a:t> Veja o cartaz ao lado e </a:t>
            </a:r>
            <a:r>
              <a:rPr lang="pt-BR" b="1" dirty="0" smtClean="0"/>
              <a:t>resolva, no seu caderno,</a:t>
            </a:r>
          </a:p>
          <a:p>
            <a:pPr marL="0" indent="0">
              <a:buNone/>
            </a:pPr>
            <a:r>
              <a:rPr lang="pt-BR" b="1" dirty="0" smtClean="0"/>
              <a:t> </a:t>
            </a:r>
            <a:r>
              <a:rPr lang="pt-BR" b="1" dirty="0"/>
              <a:t>a atividade </a:t>
            </a:r>
            <a:r>
              <a:rPr lang="pt-BR" b="1" dirty="0" smtClean="0"/>
              <a:t>a </a:t>
            </a:r>
            <a:r>
              <a:rPr lang="pt-BR" b="1" dirty="0"/>
              <a:t>seguir:</a:t>
            </a:r>
          </a:p>
          <a:p>
            <a:pPr marL="0" indent="0" algn="just">
              <a:buNone/>
            </a:pPr>
            <a:r>
              <a:rPr lang="pt-BR" b="1" dirty="0"/>
              <a:t>         Dos pontos assinalados na reta numérica abaixo,</a:t>
            </a:r>
          </a:p>
          <a:p>
            <a:pPr marL="0" indent="0" algn="just">
              <a:buNone/>
            </a:pPr>
            <a:r>
              <a:rPr lang="pt-BR" b="1" dirty="0"/>
              <a:t>qual deles melhor representa a temperatura indicada </a:t>
            </a:r>
          </a:p>
          <a:p>
            <a:pPr marL="0" indent="0" algn="just">
              <a:buNone/>
            </a:pPr>
            <a:r>
              <a:rPr lang="pt-BR" b="1" dirty="0"/>
              <a:t>no termômetro do cartaz ao lado?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747" y="11449"/>
            <a:ext cx="5397619" cy="2913599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1711632" y="5043533"/>
            <a:ext cx="771670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A</a:t>
            </a:r>
          </a:p>
        </p:txBody>
      </p:sp>
      <p:sp>
        <p:nvSpPr>
          <p:cNvPr id="7" name="Elipse 6"/>
          <p:cNvSpPr/>
          <p:nvPr/>
        </p:nvSpPr>
        <p:spPr>
          <a:xfrm>
            <a:off x="1362007" y="5043533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1729483" y="5883315"/>
            <a:ext cx="682701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B</a:t>
            </a:r>
          </a:p>
        </p:txBody>
      </p:sp>
      <p:sp>
        <p:nvSpPr>
          <p:cNvPr id="10" name="Elipse 9"/>
          <p:cNvSpPr/>
          <p:nvPr/>
        </p:nvSpPr>
        <p:spPr>
          <a:xfrm>
            <a:off x="1341772" y="5883315"/>
            <a:ext cx="390442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951109" y="5804447"/>
            <a:ext cx="771670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D</a:t>
            </a:r>
          </a:p>
        </p:txBody>
      </p:sp>
      <p:sp>
        <p:nvSpPr>
          <p:cNvPr id="12" name="Elipse 11"/>
          <p:cNvSpPr/>
          <p:nvPr/>
        </p:nvSpPr>
        <p:spPr>
          <a:xfrm>
            <a:off x="3702960" y="5804447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012138" y="5046312"/>
            <a:ext cx="771670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C</a:t>
            </a:r>
          </a:p>
        </p:txBody>
      </p:sp>
      <p:sp>
        <p:nvSpPr>
          <p:cNvPr id="14" name="Elipse 13"/>
          <p:cNvSpPr/>
          <p:nvPr/>
        </p:nvSpPr>
        <p:spPr>
          <a:xfrm>
            <a:off x="3662513" y="5046312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18" y="3608497"/>
            <a:ext cx="5368566" cy="1144450"/>
          </a:xfrm>
          <a:prstGeom prst="rect">
            <a:avLst/>
          </a:prstGeom>
        </p:spPr>
      </p:pic>
      <p:pic>
        <p:nvPicPr>
          <p:cNvPr id="1028" name="Picture 4" descr="Gifs - emoticon animado (com imagens) | Emoticons animado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357" y="4959632"/>
            <a:ext cx="13335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 explicativo em forma de nuvem 1"/>
          <p:cNvSpPr/>
          <p:nvPr/>
        </p:nvSpPr>
        <p:spPr>
          <a:xfrm>
            <a:off x="7576450" y="3429000"/>
            <a:ext cx="4052862" cy="2050951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180798" y="3725008"/>
            <a:ext cx="2844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SUGESTÃO DE VÍDEOAULA PARA ESSA ATIVIDADE:</a:t>
            </a:r>
          </a:p>
          <a:p>
            <a:r>
              <a:rPr lang="pt-BR" sz="1400" b="1" dirty="0">
                <a:hlinkClick r:id="rId5"/>
              </a:rPr>
              <a:t>https://www.youtube.com/watch?v=CXeEpvJ2j1g</a:t>
            </a:r>
            <a:endParaRPr lang="pt-BR" sz="1400" b="1" dirty="0"/>
          </a:p>
          <a:p>
            <a:r>
              <a:rPr lang="pt-BR" sz="1400" b="1" dirty="0"/>
              <a:t>Copie o link acima para acessar </a:t>
            </a:r>
            <a:r>
              <a:rPr lang="pt-BR" sz="1400" b="1" dirty="0" smtClean="0"/>
              <a:t>a </a:t>
            </a:r>
            <a:r>
              <a:rPr lang="pt-BR" sz="1400" b="1" dirty="0"/>
              <a:t>aula no </a:t>
            </a:r>
            <a:r>
              <a:rPr lang="pt-BR" sz="1400" b="1" dirty="0" err="1"/>
              <a:t>youtube</a:t>
            </a:r>
            <a:r>
              <a:rPr lang="pt-BR" sz="1400" b="1" dirty="0"/>
              <a:t>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917622" y="2898308"/>
            <a:ext cx="6096000" cy="276999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just" defTabSz="457200"/>
            <a:endParaRPr lang="pt-BR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 rot="16200000">
            <a:off x="9339676" y="3518358"/>
            <a:ext cx="5427031" cy="17571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b="1" dirty="0"/>
              <a:t>Imagem</a:t>
            </a:r>
            <a:r>
              <a:rPr lang="pt-BR" b="1" dirty="0"/>
              <a:t> </a:t>
            </a:r>
            <a:r>
              <a:rPr lang="pt-BR" sz="1100" b="1" dirty="0"/>
              <a:t>disponível em: </a:t>
            </a:r>
            <a:r>
              <a:rPr lang="pt-BR" sz="1100" b="1" dirty="0">
                <a:hlinkClick r:id="rId6"/>
              </a:rPr>
              <a:t>https://br.pinterest.com/alexsal92/gifs-de-caritas/</a:t>
            </a:r>
            <a:endParaRPr lang="pt-BR" sz="1100" b="1" dirty="0"/>
          </a:p>
        </p:txBody>
      </p:sp>
      <p:sp>
        <p:nvSpPr>
          <p:cNvPr id="19" name="Seta para a direita 18"/>
          <p:cNvSpPr/>
          <p:nvPr/>
        </p:nvSpPr>
        <p:spPr>
          <a:xfrm>
            <a:off x="10442920" y="6028652"/>
            <a:ext cx="1452492" cy="817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bg1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PRÓXIMA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: para a Direita 19">
            <a:extLst>
              <a:ext uri="{FF2B5EF4-FFF2-40B4-BE49-F238E27FC236}">
                <a16:creationId xmlns:a16="http://schemas.microsoft.com/office/drawing/2014/main" xmlns="" id="{98226BA4-296E-4D54-912E-2536499C5ED6}"/>
              </a:ext>
            </a:extLst>
          </p:cNvPr>
          <p:cNvSpPr/>
          <p:nvPr/>
        </p:nvSpPr>
        <p:spPr>
          <a:xfrm rot="10800000">
            <a:off x="219647" y="6259858"/>
            <a:ext cx="1524000" cy="566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C8BD6375-CA6C-4CF9-98B4-65A49480F499}"/>
              </a:ext>
            </a:extLst>
          </p:cNvPr>
          <p:cNvSpPr txBox="1"/>
          <p:nvPr/>
        </p:nvSpPr>
        <p:spPr>
          <a:xfrm>
            <a:off x="470193" y="6343387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ANTERIOR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2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41763" y="140916"/>
            <a:ext cx="10162309" cy="6438899"/>
          </a:xfrm>
        </p:spPr>
        <p:txBody>
          <a:bodyPr/>
          <a:lstStyle/>
          <a:p>
            <a:r>
              <a:rPr lang="pt-BR" b="1" dirty="0"/>
              <a:t>II- A imagem abaixo virou símbolo do </a:t>
            </a:r>
            <a:r>
              <a:rPr lang="pt-BR" b="1" dirty="0" err="1"/>
              <a:t>coronavírus</a:t>
            </a:r>
            <a:r>
              <a:rPr lang="pt-BR" b="1" dirty="0"/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479" y="541199"/>
            <a:ext cx="6413623" cy="52423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704818" y="2307776"/>
            <a:ext cx="3046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/>
              <a:t>VOCABULÁRIO:</a:t>
            </a:r>
          </a:p>
          <a:p>
            <a:pPr algn="just"/>
            <a:r>
              <a:rPr lang="pt-BR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Ligante: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qualquer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molécula que se liga a uma proteína.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EF885C55-DC43-41E1-A1D5-C7E6C64117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837476"/>
              </p:ext>
            </p:extLst>
          </p:nvPr>
        </p:nvGraphicFramePr>
        <p:xfrm>
          <a:off x="8706678" y="2119023"/>
          <a:ext cx="3097394" cy="1480522"/>
        </p:xfrm>
        <a:graphic>
          <a:graphicData uri="http://schemas.openxmlformats.org/drawingml/2006/table">
            <a:tbl>
              <a:tblPr/>
              <a:tblGrid>
                <a:gridCol w="3097394">
                  <a:extLst>
                    <a:ext uri="{9D8B030D-6E8A-4147-A177-3AD203B41FA5}">
                      <a16:colId xmlns:a16="http://schemas.microsoft.com/office/drawing/2014/main" xmlns="" val="3363010851"/>
                    </a:ext>
                  </a:extLst>
                </a:gridCol>
              </a:tblGrid>
              <a:tr h="1480522">
                <a:tc>
                  <a:txBody>
                    <a:bodyPr/>
                    <a:lstStyle/>
                    <a:p>
                      <a:endParaRPr lang="pt-BR" dirty="0"/>
                    </a:p>
                    <a:p>
                      <a:r>
                        <a:rPr lang="pt-BR" dirty="0"/>
                        <a:t>   </a:t>
                      </a:r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42273087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2284102" y="57776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457200"/>
            <a:r>
              <a:rPr lang="pt-BR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https://drive.google.com/file/d/1WoyueUThO-nxSdyKAnOOgd7SHI4m9jOE/view?fbclid=IwAR2VG49PA8Y8BeUoPEAimUSzWotsFsndPTF-A4I9ycLgx3X5dzbHh10FsdU</a:t>
            </a:r>
            <a:endParaRPr lang="pt-BR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10255375" y="5956914"/>
            <a:ext cx="1554434" cy="784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PRÓXIMA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xmlns="" id="{9FB57ECC-F309-44E4-BBE8-74E90069DF97}"/>
              </a:ext>
            </a:extLst>
          </p:cNvPr>
          <p:cNvSpPr/>
          <p:nvPr/>
        </p:nvSpPr>
        <p:spPr>
          <a:xfrm rot="10800000">
            <a:off x="226246" y="6150409"/>
            <a:ext cx="1524000" cy="566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7AC976B-104C-4FE1-8477-2F767640C66D}"/>
              </a:ext>
            </a:extLst>
          </p:cNvPr>
          <p:cNvSpPr txBox="1"/>
          <p:nvPr/>
        </p:nvSpPr>
        <p:spPr>
          <a:xfrm>
            <a:off x="503583" y="6210483"/>
            <a:ext cx="1462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ANTERIOR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8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97672" y="304800"/>
            <a:ext cx="10383838" cy="3777622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/>
              <a:t>II- </a:t>
            </a:r>
            <a:r>
              <a:rPr lang="pt-BR" b="1" dirty="0"/>
              <a:t>Observa-se na imagem, do slide anterior, a presença de uma figura geométrica, que é a circunferência. A circunferência acima foi dividida em 12 partes iguais pelos ligantes (conforme indica a seta) .                                                                                            </a:t>
            </a:r>
          </a:p>
          <a:p>
            <a:pPr algn="just"/>
            <a:r>
              <a:rPr lang="pt-BR" b="1" dirty="0"/>
              <a:t>Sabendo que a circunferência completa possui 360°, qual a medida, em graus, que distancia um ligante ao outro?</a:t>
            </a:r>
          </a:p>
          <a:p>
            <a:endParaRPr lang="pt-BR" sz="2400" b="1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2386792" y="2326816"/>
            <a:ext cx="768546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24°</a:t>
            </a:r>
          </a:p>
        </p:txBody>
      </p:sp>
      <p:sp>
        <p:nvSpPr>
          <p:cNvPr id="5" name="Elipse 4"/>
          <p:cNvSpPr/>
          <p:nvPr/>
        </p:nvSpPr>
        <p:spPr>
          <a:xfrm>
            <a:off x="2084905" y="2326816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4544628" y="2326816"/>
            <a:ext cx="771670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30°</a:t>
            </a:r>
          </a:p>
        </p:txBody>
      </p:sp>
      <p:sp>
        <p:nvSpPr>
          <p:cNvPr id="7" name="Elipse 6"/>
          <p:cNvSpPr/>
          <p:nvPr/>
        </p:nvSpPr>
        <p:spPr>
          <a:xfrm>
            <a:off x="4195003" y="2326816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6642243" y="2326816"/>
            <a:ext cx="771670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36°</a:t>
            </a:r>
          </a:p>
        </p:txBody>
      </p:sp>
      <p:sp>
        <p:nvSpPr>
          <p:cNvPr id="9" name="Elipse 8"/>
          <p:cNvSpPr/>
          <p:nvPr/>
        </p:nvSpPr>
        <p:spPr>
          <a:xfrm>
            <a:off x="6292618" y="2326816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8856718" y="2326816"/>
            <a:ext cx="771670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45°</a:t>
            </a:r>
          </a:p>
        </p:txBody>
      </p:sp>
      <p:sp>
        <p:nvSpPr>
          <p:cNvPr id="11" name="Elipse 10"/>
          <p:cNvSpPr/>
          <p:nvPr/>
        </p:nvSpPr>
        <p:spPr>
          <a:xfrm>
            <a:off x="8507093" y="2326816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D</a:t>
            </a:r>
          </a:p>
        </p:txBody>
      </p:sp>
      <p:pic>
        <p:nvPicPr>
          <p:cNvPr id="2050" name="Picture 2" descr="CEI Almerinda de Albuquerque: PERGUNTA DIFÍCI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215" y="4352579"/>
            <a:ext cx="1810385" cy="230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 explicativo em forma de nuvem 12"/>
          <p:cNvSpPr/>
          <p:nvPr/>
        </p:nvSpPr>
        <p:spPr>
          <a:xfrm>
            <a:off x="2898634" y="3089900"/>
            <a:ext cx="4642848" cy="1982533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447623" y="3384936"/>
            <a:ext cx="3441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/>
              <a:t>SUGESTÃO DE VÍDEOAULA PARA ESSA </a:t>
            </a:r>
          </a:p>
          <a:p>
            <a:r>
              <a:rPr lang="pt-BR" sz="1400" b="1" dirty="0"/>
              <a:t>ATIVIDADE:</a:t>
            </a:r>
          </a:p>
          <a:p>
            <a:r>
              <a:rPr lang="pt-BR" sz="1400" b="1" dirty="0">
                <a:hlinkClick r:id="rId3"/>
              </a:rPr>
              <a:t>https://www.youtube.com/watch?v=ZBGBw5MJM9Y</a:t>
            </a:r>
            <a:endParaRPr lang="pt-BR" sz="1400" b="1" dirty="0"/>
          </a:p>
        </p:txBody>
      </p:sp>
      <p:sp>
        <p:nvSpPr>
          <p:cNvPr id="14" name="Retângulo 13"/>
          <p:cNvSpPr/>
          <p:nvPr/>
        </p:nvSpPr>
        <p:spPr>
          <a:xfrm>
            <a:off x="3155338" y="4294371"/>
            <a:ext cx="3752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/>
              <a:t>Copie </a:t>
            </a:r>
            <a:r>
              <a:rPr lang="pt-BR" sz="1400" b="1" dirty="0" smtClean="0"/>
              <a:t>o </a:t>
            </a:r>
            <a:r>
              <a:rPr lang="pt-BR" sz="1400" b="1" dirty="0"/>
              <a:t>link acima para acessar à aula</a:t>
            </a:r>
          </a:p>
          <a:p>
            <a:r>
              <a:rPr lang="pt-BR" sz="1400" b="1" dirty="0"/>
              <a:t>             no </a:t>
            </a:r>
            <a:r>
              <a:rPr lang="pt-BR" sz="1400" b="1" dirty="0" err="1"/>
              <a:t>youtube</a:t>
            </a:r>
            <a:r>
              <a:rPr lang="pt-BR" sz="1400" b="1" dirty="0"/>
              <a:t>.</a:t>
            </a:r>
          </a:p>
        </p:txBody>
      </p:sp>
      <p:sp>
        <p:nvSpPr>
          <p:cNvPr id="15" name="Seta para a direita 14"/>
          <p:cNvSpPr/>
          <p:nvPr/>
        </p:nvSpPr>
        <p:spPr>
          <a:xfrm>
            <a:off x="10344785" y="5874578"/>
            <a:ext cx="1524001" cy="78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>
                <a:solidFill>
                  <a:schemeClr val="bg1"/>
                </a:solidFill>
              </a:rPr>
              <a:t>PRÓXIMA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 rot="5400000">
            <a:off x="9701569" y="3963179"/>
            <a:ext cx="46108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u="sng" dirty="0">
                <a:hlinkClick r:id="rId4"/>
              </a:rPr>
              <a:t>Imagem disponível em: </a:t>
            </a:r>
            <a:r>
              <a:rPr lang="pt-BR" sz="1100" b="1" dirty="0">
                <a:hlinkClick r:id="rId4"/>
              </a:rPr>
              <a:t>https://br.pinterest.com/pin/828169818955578856/</a:t>
            </a:r>
            <a:endParaRPr lang="pt-BR" sz="1100" b="1" dirty="0"/>
          </a:p>
        </p:txBody>
      </p:sp>
      <p:sp>
        <p:nvSpPr>
          <p:cNvPr id="17" name="Seta: para a Direita 16">
            <a:hlinkClick r:id="rId5" action="ppaction://hlinksldjump"/>
            <a:extLst>
              <a:ext uri="{FF2B5EF4-FFF2-40B4-BE49-F238E27FC236}">
                <a16:creationId xmlns:a16="http://schemas.microsoft.com/office/drawing/2014/main" xmlns="" id="{27041174-4EDD-41D6-9AB9-A4DD2B6B94D2}"/>
              </a:ext>
            </a:extLst>
          </p:cNvPr>
          <p:cNvSpPr/>
          <p:nvPr/>
        </p:nvSpPr>
        <p:spPr>
          <a:xfrm rot="10800000">
            <a:off x="173672" y="6155344"/>
            <a:ext cx="1524000" cy="566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CaixaDeTexto 15">
            <a:hlinkClick r:id="rId5" action="ppaction://hlinksldjump"/>
            <a:extLst>
              <a:ext uri="{FF2B5EF4-FFF2-40B4-BE49-F238E27FC236}">
                <a16:creationId xmlns:a16="http://schemas.microsoft.com/office/drawing/2014/main" xmlns="" id="{2679335C-CB0D-465A-86CD-651216042D68}"/>
              </a:ext>
            </a:extLst>
          </p:cNvPr>
          <p:cNvSpPr txBox="1"/>
          <p:nvPr/>
        </p:nvSpPr>
        <p:spPr>
          <a:xfrm>
            <a:off x="466601" y="6265642"/>
            <a:ext cx="140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ANTERIOR</a:t>
            </a:r>
          </a:p>
        </p:txBody>
      </p:sp>
      <p:sp>
        <p:nvSpPr>
          <p:cNvPr id="19" name="Fluxograma: Fita perfurada 18"/>
          <p:cNvSpPr/>
          <p:nvPr/>
        </p:nvSpPr>
        <p:spPr>
          <a:xfrm rot="956363">
            <a:off x="9982770" y="1876185"/>
            <a:ext cx="1718031" cy="90126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Responda em seu caderno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79892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14839" y="2101797"/>
            <a:ext cx="878742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Sabendo-se que, num hospital há 2 quartos de </a:t>
            </a:r>
          </a:p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UTI, com 14 leitos em cada quarto, responda as </a:t>
            </a:r>
          </a:p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atividades III e IV.</a:t>
            </a:r>
          </a:p>
          <a:p>
            <a:endParaRPr lang="pt-BR" b="1" dirty="0"/>
          </a:p>
          <a:p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III-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Quantos leitos de UTI têm, ao todo, nesse hospital?</a:t>
            </a:r>
          </a:p>
          <a:p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6096000" y="5432966"/>
            <a:ext cx="771670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36</a:t>
            </a:r>
          </a:p>
        </p:txBody>
      </p:sp>
      <p:sp>
        <p:nvSpPr>
          <p:cNvPr id="11" name="Elipse 10"/>
          <p:cNvSpPr/>
          <p:nvPr/>
        </p:nvSpPr>
        <p:spPr>
          <a:xfrm>
            <a:off x="5654676" y="5432967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8198783" y="5424254"/>
            <a:ext cx="771670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48</a:t>
            </a:r>
          </a:p>
        </p:txBody>
      </p:sp>
      <p:sp>
        <p:nvSpPr>
          <p:cNvPr id="13" name="Elipse 12"/>
          <p:cNvSpPr/>
          <p:nvPr/>
        </p:nvSpPr>
        <p:spPr>
          <a:xfrm>
            <a:off x="7761204" y="5432966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D</a:t>
            </a: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866" y="13910"/>
            <a:ext cx="3771045" cy="3923485"/>
          </a:xfrm>
          <a:prstGeom prst="rect">
            <a:avLst/>
          </a:prstGeom>
        </p:spPr>
      </p:pic>
      <p:sp>
        <p:nvSpPr>
          <p:cNvPr id="33" name="Retângulo de cantos arredondados 32"/>
          <p:cNvSpPr/>
          <p:nvPr/>
        </p:nvSpPr>
        <p:spPr>
          <a:xfrm>
            <a:off x="1824553" y="5363344"/>
            <a:ext cx="771670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12</a:t>
            </a:r>
          </a:p>
        </p:txBody>
      </p:sp>
      <p:sp>
        <p:nvSpPr>
          <p:cNvPr id="34" name="Elipse 33"/>
          <p:cNvSpPr/>
          <p:nvPr/>
        </p:nvSpPr>
        <p:spPr>
          <a:xfrm>
            <a:off x="1474928" y="5363344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5" name="Retângulo de cantos arredondados 34"/>
          <p:cNvSpPr/>
          <p:nvPr/>
        </p:nvSpPr>
        <p:spPr>
          <a:xfrm>
            <a:off x="3989472" y="5398155"/>
            <a:ext cx="771670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28</a:t>
            </a:r>
          </a:p>
        </p:txBody>
      </p:sp>
      <p:sp>
        <p:nvSpPr>
          <p:cNvPr id="36" name="Elipse 35"/>
          <p:cNvSpPr/>
          <p:nvPr/>
        </p:nvSpPr>
        <p:spPr>
          <a:xfrm>
            <a:off x="3548148" y="5398155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" name="Fluxograma: Armazenamento de acesso sequencial 7"/>
          <p:cNvSpPr/>
          <p:nvPr/>
        </p:nvSpPr>
        <p:spPr>
          <a:xfrm>
            <a:off x="4348022" y="13909"/>
            <a:ext cx="3514795" cy="2263264"/>
          </a:xfrm>
          <a:prstGeom prst="flowChartMagneticTap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 rot="20680755">
            <a:off x="4381009" y="430687"/>
            <a:ext cx="24913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ATENÇÃO!!!</a:t>
            </a:r>
          </a:p>
        </p:txBody>
      </p:sp>
      <p:sp>
        <p:nvSpPr>
          <p:cNvPr id="9" name="Retângulo 8"/>
          <p:cNvSpPr/>
          <p:nvPr/>
        </p:nvSpPr>
        <p:spPr>
          <a:xfrm>
            <a:off x="5775960" y="3919535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457200"/>
            <a:r>
              <a:rPr lang="pt-BR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https://drive.google.com/file/d/1WoyueUThO-nxSdyKAnOOgd7SHI4m9jOE/view?fbclid=IwAR2VG49PA8Y8BeUoPEAimUSzWotsFsndPTF-A4I9ycLgx3X5dzbHh10FsdU</a:t>
            </a:r>
            <a:endParaRPr lang="pt-BR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Obtén los mejores gif animados emoticones - Imagenes de Emojis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3747">
            <a:off x="5779218" y="844570"/>
            <a:ext cx="1507851" cy="115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 rot="5400000">
            <a:off x="8339758" y="3500307"/>
            <a:ext cx="73025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/>
              <a:t>Imagem disponível em: </a:t>
            </a:r>
            <a:r>
              <a:rPr lang="pt-BR" sz="1000" b="1" dirty="0">
                <a:hlinkClick r:id="rId5"/>
              </a:rPr>
              <a:t>https://tenor.com/es/ver/pensando-emoji-hmmm-ponder-thinking-gif-12225667</a:t>
            </a:r>
            <a:endParaRPr lang="pt-BR" sz="1000" b="1" dirty="0"/>
          </a:p>
        </p:txBody>
      </p:sp>
      <p:sp>
        <p:nvSpPr>
          <p:cNvPr id="17" name="Seta para a direita 16">
            <a:hlinkClick r:id="" action="ppaction://hlinkshowjump?jump=nextslide"/>
          </p:cNvPr>
          <p:cNvSpPr/>
          <p:nvPr/>
        </p:nvSpPr>
        <p:spPr>
          <a:xfrm>
            <a:off x="10125318" y="5942032"/>
            <a:ext cx="1524001" cy="6001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u="sng" dirty="0">
                <a:solidFill>
                  <a:schemeClr val="bg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PRÓXIMA</a:t>
            </a:r>
            <a:endParaRPr lang="pt-BR" b="1" u="sng" dirty="0">
              <a:solidFill>
                <a:schemeClr val="bg1"/>
              </a:solidFill>
            </a:endParaRPr>
          </a:p>
        </p:txBody>
      </p:sp>
      <p:sp>
        <p:nvSpPr>
          <p:cNvPr id="18" name="Seta: para a Direita 17">
            <a:hlinkClick r:id="rId7" action="ppaction://hlinksldjump"/>
            <a:extLst>
              <a:ext uri="{FF2B5EF4-FFF2-40B4-BE49-F238E27FC236}">
                <a16:creationId xmlns:a16="http://schemas.microsoft.com/office/drawing/2014/main" xmlns="" id="{BCB46BAB-7A32-4ACF-8B64-ECF1A092D89C}"/>
              </a:ext>
            </a:extLst>
          </p:cNvPr>
          <p:cNvSpPr/>
          <p:nvPr/>
        </p:nvSpPr>
        <p:spPr>
          <a:xfrm rot="10800000">
            <a:off x="173672" y="6155344"/>
            <a:ext cx="1524000" cy="566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38190FB0-E26A-4D61-B417-2767F693E1FB}"/>
              </a:ext>
            </a:extLst>
          </p:cNvPr>
          <p:cNvSpPr txBox="1"/>
          <p:nvPr/>
        </p:nvSpPr>
        <p:spPr>
          <a:xfrm>
            <a:off x="486533" y="6252323"/>
            <a:ext cx="1287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ANTERIOR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Fluxograma: Fita perfurada 19"/>
          <p:cNvSpPr/>
          <p:nvPr/>
        </p:nvSpPr>
        <p:spPr>
          <a:xfrm rot="956363">
            <a:off x="9547914" y="4711004"/>
            <a:ext cx="1669866" cy="87631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Responda em seu caderno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936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188" y="0"/>
            <a:ext cx="10045458" cy="3777622"/>
          </a:xfrm>
        </p:spPr>
        <p:txBody>
          <a:bodyPr/>
          <a:lstStyle/>
          <a:p>
            <a:pPr algn="just"/>
            <a:r>
              <a:rPr lang="pt-BR" sz="2400" b="1" dirty="0"/>
              <a:t>IV- </a:t>
            </a:r>
            <a:r>
              <a:rPr lang="pt-BR" b="1" dirty="0"/>
              <a:t>Dos leitos de UTI, citados na atividade anterior, 20 já estão ocupados por pacientes com doenças diversas.  Se nessa cidade há 16 casos confirmados de </a:t>
            </a:r>
            <a:r>
              <a:rPr lang="pt-BR" b="1" dirty="0" err="1"/>
              <a:t>coronavírus</a:t>
            </a:r>
            <a:r>
              <a:rPr lang="pt-BR" b="1" dirty="0"/>
              <a:t>, necessitando de UTI, é correto afirmar </a:t>
            </a:r>
            <a:r>
              <a:rPr lang="pt-BR" b="1" dirty="0" smtClean="0"/>
              <a:t>que:</a:t>
            </a:r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2224561" y="1287972"/>
            <a:ext cx="7017041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há vagas para atender somente 8 casos e faltarão 8 leitos.</a:t>
            </a:r>
          </a:p>
        </p:txBody>
      </p:sp>
      <p:sp>
        <p:nvSpPr>
          <p:cNvPr id="5" name="Elipse 4"/>
          <p:cNvSpPr/>
          <p:nvPr/>
        </p:nvSpPr>
        <p:spPr>
          <a:xfrm>
            <a:off x="1757356" y="1287972"/>
            <a:ext cx="441323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198679" y="1999497"/>
            <a:ext cx="7017041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há vagas para atender somente 10 casos e faltarão 6 leitos. </a:t>
            </a:r>
          </a:p>
        </p:txBody>
      </p:sp>
      <p:sp>
        <p:nvSpPr>
          <p:cNvPr id="7" name="Elipse 6"/>
          <p:cNvSpPr/>
          <p:nvPr/>
        </p:nvSpPr>
        <p:spPr>
          <a:xfrm>
            <a:off x="1731475" y="2002093"/>
            <a:ext cx="43414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2165618" y="2756846"/>
            <a:ext cx="7017041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há vagas para atender todos os 16 casos.</a:t>
            </a:r>
          </a:p>
        </p:txBody>
      </p:sp>
      <p:sp>
        <p:nvSpPr>
          <p:cNvPr id="9" name="Elipse 8"/>
          <p:cNvSpPr/>
          <p:nvPr/>
        </p:nvSpPr>
        <p:spPr>
          <a:xfrm>
            <a:off x="1731475" y="2743996"/>
            <a:ext cx="43414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2127039" y="3530981"/>
            <a:ext cx="7017041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não há vagas para atender 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nenhum dos casos confirmados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1692896" y="3505986"/>
            <a:ext cx="43414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" name="Retângulo 1"/>
          <p:cNvSpPr/>
          <p:nvPr/>
        </p:nvSpPr>
        <p:spPr>
          <a:xfrm>
            <a:off x="2686628" y="4927808"/>
            <a:ext cx="44934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hlinkClick r:id="rId2"/>
              </a:rPr>
              <a:t>https://www.youtube.com/watch?v=eVLzmZq1LVk&amp;t=60s</a:t>
            </a:r>
            <a:endParaRPr lang="pt-BR" sz="1400" b="1" dirty="0"/>
          </a:p>
        </p:txBody>
      </p:sp>
      <p:sp>
        <p:nvSpPr>
          <p:cNvPr id="13" name="Texto explicativo em forma de nuvem 12"/>
          <p:cNvSpPr/>
          <p:nvPr/>
        </p:nvSpPr>
        <p:spPr>
          <a:xfrm>
            <a:off x="2333338" y="4137374"/>
            <a:ext cx="4846779" cy="1982533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966231" y="443533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b="1" dirty="0"/>
              <a:t>SUGESTÃO DE VÍDEOAULA PARA AS </a:t>
            </a:r>
          </a:p>
          <a:p>
            <a:r>
              <a:rPr lang="pt-BR" sz="1400" b="1" dirty="0"/>
              <a:t>ATIVIDADES III e IV:</a:t>
            </a:r>
          </a:p>
          <a:p>
            <a:endParaRPr lang="pt-BR" sz="1400" b="1" dirty="0"/>
          </a:p>
          <a:p>
            <a:endParaRPr lang="pt-BR" sz="1400" b="1" dirty="0"/>
          </a:p>
        </p:txBody>
      </p:sp>
      <p:sp>
        <p:nvSpPr>
          <p:cNvPr id="14" name="Retângulo 13"/>
          <p:cNvSpPr/>
          <p:nvPr/>
        </p:nvSpPr>
        <p:spPr>
          <a:xfrm>
            <a:off x="2686628" y="54202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b="1" dirty="0"/>
              <a:t>Copie </a:t>
            </a:r>
            <a:r>
              <a:rPr lang="pt-BR" sz="1400" b="1" dirty="0" smtClean="0"/>
              <a:t>o </a:t>
            </a:r>
            <a:r>
              <a:rPr lang="pt-BR" sz="1400" b="1" dirty="0"/>
              <a:t>link acima para acessar à aula</a:t>
            </a:r>
          </a:p>
          <a:p>
            <a:r>
              <a:rPr lang="pt-BR" sz="1400" b="1" dirty="0"/>
              <a:t>             no </a:t>
            </a:r>
            <a:r>
              <a:rPr lang="pt-BR" sz="1400" b="1" dirty="0" err="1"/>
              <a:t>youtube</a:t>
            </a:r>
            <a:r>
              <a:rPr lang="pt-BR" sz="1400" b="1" dirty="0"/>
              <a:t>.</a:t>
            </a:r>
          </a:p>
        </p:txBody>
      </p:sp>
      <p:pic>
        <p:nvPicPr>
          <p:cNvPr id="1026" name="Picture 2" descr="Emoticon com telefone inteligente — Ilustração de 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52" y="4912384"/>
            <a:ext cx="1151820" cy="146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 rot="5400000">
            <a:off x="9352825" y="2288259"/>
            <a:ext cx="48482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Imagem disponível em: </a:t>
            </a:r>
            <a:r>
              <a:rPr lang="pt-BR" sz="1100" b="1" dirty="0">
                <a:hlinkClick r:id="rId4"/>
              </a:rPr>
              <a:t>https://br.pinterest.com/pin/702983823074492489/</a:t>
            </a:r>
            <a:endParaRPr lang="pt-BR" sz="1100" b="1" dirty="0"/>
          </a:p>
        </p:txBody>
      </p:sp>
      <p:sp>
        <p:nvSpPr>
          <p:cNvPr id="20" name="Seta: para a Direita 19">
            <a:hlinkClick r:id="rId5" action="ppaction://hlinksldjump"/>
            <a:extLst>
              <a:ext uri="{FF2B5EF4-FFF2-40B4-BE49-F238E27FC236}">
                <a16:creationId xmlns:a16="http://schemas.microsoft.com/office/drawing/2014/main" xmlns="" id="{D54BE1E9-0104-4DA8-8C8B-BD6F338EF38B}"/>
              </a:ext>
            </a:extLst>
          </p:cNvPr>
          <p:cNvSpPr/>
          <p:nvPr/>
        </p:nvSpPr>
        <p:spPr>
          <a:xfrm rot="10800000">
            <a:off x="173672" y="6155344"/>
            <a:ext cx="1524000" cy="566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B81F5613-CDE7-4706-B16B-B2F98DC5E21A}"/>
              </a:ext>
            </a:extLst>
          </p:cNvPr>
          <p:cNvSpPr txBox="1"/>
          <p:nvPr/>
        </p:nvSpPr>
        <p:spPr>
          <a:xfrm>
            <a:off x="424546" y="6254015"/>
            <a:ext cx="15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ANTERIOR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1" name="Fluxograma: Fita perfurada 20"/>
          <p:cNvSpPr/>
          <p:nvPr/>
        </p:nvSpPr>
        <p:spPr>
          <a:xfrm rot="956363">
            <a:off x="9568444" y="1862514"/>
            <a:ext cx="1810485" cy="8808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Responda em seu caderno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03840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Confira os acertos: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Atividade 1: </a:t>
            </a:r>
            <a:r>
              <a:rPr lang="pt-BR" sz="3200" dirty="0" smtClean="0"/>
              <a:t>D</a:t>
            </a:r>
          </a:p>
          <a:p>
            <a:r>
              <a:rPr lang="pt-BR" sz="3200" b="1" dirty="0" smtClean="0"/>
              <a:t>Atividade 2: </a:t>
            </a:r>
            <a:r>
              <a:rPr lang="pt-BR" sz="3200" dirty="0" smtClean="0"/>
              <a:t>B</a:t>
            </a:r>
          </a:p>
          <a:p>
            <a:r>
              <a:rPr lang="pt-BR" sz="3200" b="1" dirty="0" smtClean="0"/>
              <a:t>Atividade 3</a:t>
            </a:r>
            <a:r>
              <a:rPr lang="pt-BR" sz="3200" dirty="0" smtClean="0"/>
              <a:t>: B</a:t>
            </a:r>
          </a:p>
          <a:p>
            <a:r>
              <a:rPr lang="pt-BR" sz="3200" b="1" dirty="0" smtClean="0"/>
              <a:t>Atividade 4: </a:t>
            </a:r>
            <a:r>
              <a:rPr lang="pt-BR" sz="3200" dirty="0" smtClean="0"/>
              <a:t>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63991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Cach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2_Cach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1455</TotalTime>
  <Words>560</Words>
  <Application>Microsoft Office PowerPoint</Application>
  <PresentationFormat>Widescreen</PresentationFormat>
  <Paragraphs>131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Cacho</vt:lpstr>
      <vt:lpstr>1_Cacho</vt:lpstr>
      <vt:lpstr>2_Cacho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Confira os acertos:</vt:lpstr>
      <vt:lpstr>Siga as dicas que você aprendeu e se cuide!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smec43</dc:creator>
  <cp:lastModifiedBy>smec01</cp:lastModifiedBy>
  <cp:revision>81</cp:revision>
  <dcterms:created xsi:type="dcterms:W3CDTF">2020-06-03T11:54:26Z</dcterms:created>
  <dcterms:modified xsi:type="dcterms:W3CDTF">2020-06-15T15:35:59Z</dcterms:modified>
</cp:coreProperties>
</file>