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64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8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7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6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0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9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3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7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3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9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7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7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6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66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com/collections/card/59a9b43b215a8400b0542a54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squito.saude.es.gov.br/Media/dengue/Arquivos/cartilha_acs_dengue_web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es/vector-premium/dedo-acusador-nina-feliz_6052399.ht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ixodoleitorcrateus.blogspot.com/2017/01/o-menino-no-espelho-epilogo.ht" TargetMode="External"/><Relationship Id="rId4" Type="http://schemas.openxmlformats.org/officeDocument/2006/relationships/hyperlink" Target="https://www.youtube.com/watch?v=_ANQ-xSIhs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.pinterest.com/pin/78679299737380257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fenashoje.com.br/noticia.asp?id_noticia=1948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hyperlink" Target="https://br.pinterest.com/pin/425590233520679150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gtrigo.wixsite.com/looping/single-post/2017/06/02/D-E-N-G-U-E-O-In%C3%ADcio" TargetMode="External"/><Relationship Id="rId5" Type="http://schemas.openxmlformats.org/officeDocument/2006/relationships/hyperlink" Target="https://www.youtube.com/watch?v=lsP_Yenlox8" TargetMode="Externa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ude.mg.gov.br/component/gmg/story/12481-boletim-epidemiologico-de-monitoramento-dos-casos-de-dengue-chikungunya-e-zika-14-04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gtrigo.wixsite.com/looping/single-post/2017/06/02/D-E-N-G-U-E-O-In%C3%ADci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gtrigo.wixsite.com/looping/single-post/2017/06/02/D-E-N-G-U-E-O-In%C3%ADcio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olasdaestetica.com.br/2013/11/26/perolas-da-estetica-no-programa-estetica-na-tv/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s://www.youtube.com/watch?v=ZuEbqPC20d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0183" y="1383571"/>
            <a:ext cx="9418322" cy="4029088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6º ano</a:t>
            </a: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56" y="147483"/>
            <a:ext cx="1426809" cy="17550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860189" y="6046839"/>
            <a:ext cx="83033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="" xmlns:a16="http://schemas.microsoft.com/office/drawing/2014/main" id="{27373A86-3212-4143-8C8D-298529596556}"/>
              </a:ext>
            </a:extLst>
          </p:cNvPr>
          <p:cNvSpPr/>
          <p:nvPr/>
        </p:nvSpPr>
        <p:spPr>
          <a:xfrm>
            <a:off x="10017829" y="6349133"/>
            <a:ext cx="11620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0AE3CA6-CBA1-485C-958D-22F319DC7CA8}"/>
              </a:ext>
            </a:extLst>
          </p:cNvPr>
          <p:cNvSpPr txBox="1"/>
          <p:nvPr/>
        </p:nvSpPr>
        <p:spPr>
          <a:xfrm>
            <a:off x="9981321" y="6423844"/>
            <a:ext cx="138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Vamos conferir os acertos?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Atividade I</a:t>
            </a:r>
            <a:r>
              <a:rPr lang="pt-BR" sz="2400" dirty="0" smtClean="0"/>
              <a:t>: D</a:t>
            </a:r>
            <a:endParaRPr lang="pt-BR" sz="2400" dirty="0" smtClean="0"/>
          </a:p>
          <a:p>
            <a:r>
              <a:rPr lang="pt-BR" sz="2400" dirty="0" smtClean="0"/>
              <a:t>Atividade II</a:t>
            </a:r>
            <a:r>
              <a:rPr lang="pt-BR" sz="2400" dirty="0" smtClean="0"/>
              <a:t>: C</a:t>
            </a:r>
            <a:endParaRPr lang="pt-BR" sz="2400" dirty="0" smtClean="0"/>
          </a:p>
          <a:p>
            <a:r>
              <a:rPr lang="pt-BR" sz="2400" dirty="0" smtClean="0"/>
              <a:t>Atividade III</a:t>
            </a:r>
            <a:r>
              <a:rPr lang="pt-BR" sz="2400" dirty="0" smtClean="0"/>
              <a:t>: A</a:t>
            </a:r>
            <a:endParaRPr lang="pt-BR" sz="2400" dirty="0" smtClean="0"/>
          </a:p>
          <a:p>
            <a:r>
              <a:rPr lang="pt-BR" sz="2400" dirty="0" smtClean="0"/>
              <a:t>Atividade IV</a:t>
            </a:r>
            <a:r>
              <a:rPr lang="pt-BR" sz="2400" dirty="0" smtClean="0"/>
              <a:t>: C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602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4B042398-3150-4919-BE38-8865AC952F34}"/>
              </a:ext>
            </a:extLst>
          </p:cNvPr>
          <p:cNvSpPr/>
          <p:nvPr/>
        </p:nvSpPr>
        <p:spPr>
          <a:xfrm>
            <a:off x="3796990" y="368777"/>
            <a:ext cx="7467499" cy="4628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2" name="Picture 8" descr="работа Работа чителя гиф&quot; — card of the user Юля С. in Yandex.Collections">
            <a:extLst>
              <a:ext uri="{FF2B5EF4-FFF2-40B4-BE49-F238E27FC236}">
                <a16:creationId xmlns="" xmlns:a16="http://schemas.microsoft.com/office/drawing/2014/main" id="{1B4D3BE7-FD72-4702-8466-32029C23B2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0" y="997000"/>
            <a:ext cx="2862811" cy="4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FE7E4361-01C4-4C85-B6BE-8021B2E2880A}"/>
              </a:ext>
            </a:extLst>
          </p:cNvPr>
          <p:cNvSpPr/>
          <p:nvPr/>
        </p:nvSpPr>
        <p:spPr>
          <a:xfrm>
            <a:off x="6096000" y="538872"/>
            <a:ext cx="34147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ATENÇÃO!!!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B50DDE8B-C9D9-4515-AF3A-62E0CFCB4CBE}"/>
              </a:ext>
            </a:extLst>
          </p:cNvPr>
          <p:cNvSpPr txBox="1"/>
          <p:nvPr/>
        </p:nvSpPr>
        <p:spPr>
          <a:xfrm>
            <a:off x="4714252" y="1481389"/>
            <a:ext cx="601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PAIS, ALUNOS E/OU RESPONSÁVEIS;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9967A8F1-DD3C-46BC-963C-8963C4388CB1}"/>
              </a:ext>
            </a:extLst>
          </p:cNvPr>
          <p:cNvSpPr txBox="1"/>
          <p:nvPr/>
        </p:nvSpPr>
        <p:spPr>
          <a:xfrm>
            <a:off x="3796990" y="2291098"/>
            <a:ext cx="69353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NÃO HÁ NECESSIDADE DE REALIZAR A IMPRESSÃO DESTE MATERIAL;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AS ATIVIDADES NÃO SÃO OBRIGATÓRIAS;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OS(AS</a:t>
            </a:r>
            <a:r>
              <a:rPr lang="pt-BR" b="1" dirty="0">
                <a:solidFill>
                  <a:schemeClr val="bg1"/>
                </a:solidFill>
              </a:rPr>
              <a:t>) </a:t>
            </a:r>
            <a:r>
              <a:rPr lang="pt-BR" b="1" dirty="0" smtClean="0">
                <a:solidFill>
                  <a:schemeClr val="bg1"/>
                </a:solidFill>
              </a:rPr>
              <a:t>ALUNOS(AS</a:t>
            </a:r>
            <a:r>
              <a:rPr lang="pt-BR" b="1" dirty="0">
                <a:solidFill>
                  <a:schemeClr val="bg1"/>
                </a:solidFill>
              </a:rPr>
              <a:t>) IRÃO REVER AS ATIVIDADES NA VOLTA ÀS AULAS. 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="" xmlns:a16="http://schemas.microsoft.com/office/drawing/2014/main" id="{7D382E5E-F8A8-4116-8773-0B0BF61FC758}"/>
              </a:ext>
            </a:extLst>
          </p:cNvPr>
          <p:cNvCxnSpPr>
            <a:cxnSpLocks/>
          </p:cNvCxnSpPr>
          <p:nvPr/>
        </p:nvCxnSpPr>
        <p:spPr>
          <a:xfrm flipH="1">
            <a:off x="5308600" y="4971562"/>
            <a:ext cx="1191836" cy="154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="" xmlns:a16="http://schemas.microsoft.com/office/drawing/2014/main" id="{863DBC71-B9DB-4CE9-A04B-DEEB2E4796C8}"/>
              </a:ext>
            </a:extLst>
          </p:cNvPr>
          <p:cNvCxnSpPr>
            <a:cxnSpLocks/>
          </p:cNvCxnSpPr>
          <p:nvPr/>
        </p:nvCxnSpPr>
        <p:spPr>
          <a:xfrm>
            <a:off x="8767766" y="4981974"/>
            <a:ext cx="1392234" cy="1532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B0B1D40F-FCC6-4FAB-BC96-BB3FB7A76A38}"/>
              </a:ext>
            </a:extLst>
          </p:cNvPr>
          <p:cNvSpPr txBox="1"/>
          <p:nvPr/>
        </p:nvSpPr>
        <p:spPr>
          <a:xfrm rot="5400000">
            <a:off x="9052146" y="2601514"/>
            <a:ext cx="5515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3"/>
              </a:rPr>
              <a:t>https://yandex.com/collections/card/59a9b43b215a8400b0542a54/</a:t>
            </a:r>
            <a:endParaRPr lang="pt-BR" sz="1100" b="1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="" xmlns:a16="http://schemas.microsoft.com/office/drawing/2014/main" id="{55782E04-0291-4A3B-9029-960F4AC1172E}"/>
              </a:ext>
            </a:extLst>
          </p:cNvPr>
          <p:cNvSpPr/>
          <p:nvPr/>
        </p:nvSpPr>
        <p:spPr>
          <a:xfrm>
            <a:off x="10327456" y="6024410"/>
            <a:ext cx="126682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CFDB0279-DC3A-4E4C-AB5F-99D111A5BEEE}"/>
              </a:ext>
            </a:extLst>
          </p:cNvPr>
          <p:cNvSpPr txBox="1"/>
          <p:nvPr/>
        </p:nvSpPr>
        <p:spPr>
          <a:xfrm>
            <a:off x="10327456" y="6130431"/>
            <a:ext cx="126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" name="Seta: para a Direita 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D1210546-AFB9-407C-891E-ABC039828AC0}"/>
              </a:ext>
            </a:extLst>
          </p:cNvPr>
          <p:cNvSpPr/>
          <p:nvPr/>
        </p:nvSpPr>
        <p:spPr>
          <a:xfrm rot="10800000">
            <a:off x="1575638" y="6045445"/>
            <a:ext cx="1266825" cy="596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5F890C3-F8EF-403A-8E65-790DCDF06B54}"/>
              </a:ext>
            </a:extLst>
          </p:cNvPr>
          <p:cNvSpPr txBox="1"/>
          <p:nvPr/>
        </p:nvSpPr>
        <p:spPr>
          <a:xfrm>
            <a:off x="1781194" y="6189902"/>
            <a:ext cx="1498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do acusador de una niña feliz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05" y="901729"/>
            <a:ext cx="1534363" cy="38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rgaminho vertical 6"/>
          <p:cNvSpPr/>
          <p:nvPr/>
        </p:nvSpPr>
        <p:spPr>
          <a:xfrm>
            <a:off x="2176807" y="385648"/>
            <a:ext cx="5920445" cy="634000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41624" y="1080175"/>
            <a:ext cx="442170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Olá, </a:t>
            </a:r>
          </a:p>
          <a:p>
            <a:pPr algn="just"/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Que tal nos informarmos um pouco mais sobre outra doença que também devemos nos prevenir: A DENGUE?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Você deverá acessar o link     </a:t>
            </a:r>
            <a:r>
              <a:rPr lang="pt-BR" sz="1400" dirty="0">
                <a:hlinkClick r:id="rId3"/>
              </a:rPr>
              <a:t>https://mosquito.saude.es.gov.br/Media/dengue/Arquivos/cartilha_acs_dengue_web.pdf</a:t>
            </a:r>
            <a:endParaRPr lang="pt-BR" sz="1400" dirty="0"/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realizar a leitura da cartilha ao lado, com informações sobre a dengue.    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Além da cartilha, preparamos, com muito carinho, nesse momento de pandemia, atividades para você não esquecer seus conhecimentos matemáticos.    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Então, vamos lá! Separe um tempinho e fique à vontade para fazer seu percurso de estudo.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Ah...mais uma coisa: Resolva as atividades no seu caderno!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36" y="1684812"/>
            <a:ext cx="2932472" cy="295831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778419" y="4643122"/>
            <a:ext cx="4037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https://mosquito.saude.es.gov.br/Media/dengue/Arquivos/cartilha_acs_dengue_web.pdf</a:t>
            </a:r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 rot="5400000">
            <a:off x="8554936" y="3213557"/>
            <a:ext cx="6858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5"/>
              </a:rPr>
              <a:t>https://www.freepik.es/vector-premium/dedo-acusador-nina-feliz_6052399.htm</a:t>
            </a:r>
            <a:endParaRPr lang="pt-BR" sz="1100" b="1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="" xmlns:a16="http://schemas.microsoft.com/office/drawing/2014/main" id="{12F54C7A-7664-4936-989E-3D927B90EDA9}"/>
              </a:ext>
            </a:extLst>
          </p:cNvPr>
          <p:cNvSpPr/>
          <p:nvPr/>
        </p:nvSpPr>
        <p:spPr>
          <a:xfrm>
            <a:off x="10718184" y="6210299"/>
            <a:ext cx="1181100" cy="515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A5C999F-D24D-45CF-B8AD-1FCCDEF0E92F}"/>
              </a:ext>
            </a:extLst>
          </p:cNvPr>
          <p:cNvSpPr txBox="1"/>
          <p:nvPr/>
        </p:nvSpPr>
        <p:spPr>
          <a:xfrm>
            <a:off x="10671483" y="6314086"/>
            <a:ext cx="1274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PRÓXIMA</a:t>
            </a:r>
          </a:p>
        </p:txBody>
      </p:sp>
      <p:sp>
        <p:nvSpPr>
          <p:cNvPr id="13" name="Seta: para a Direita 12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C8D0E8FD-E508-4FED-A43C-9C6C4B7288FF}"/>
              </a:ext>
            </a:extLst>
          </p:cNvPr>
          <p:cNvSpPr/>
          <p:nvPr/>
        </p:nvSpPr>
        <p:spPr>
          <a:xfrm rot="10800000">
            <a:off x="384827" y="6169628"/>
            <a:ext cx="1266825" cy="596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C55C0F3-4812-431B-BFA6-D827A18D7DD7}"/>
              </a:ext>
            </a:extLst>
          </p:cNvPr>
          <p:cNvSpPr txBox="1"/>
          <p:nvPr/>
        </p:nvSpPr>
        <p:spPr>
          <a:xfrm>
            <a:off x="638175" y="6314084"/>
            <a:ext cx="149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4742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9177" y="206319"/>
            <a:ext cx="10168872" cy="6445361"/>
          </a:xfrm>
        </p:spPr>
        <p:txBody>
          <a:bodyPr>
            <a:normAutofit/>
          </a:bodyPr>
          <a:lstStyle/>
          <a:p>
            <a:r>
              <a:rPr lang="pt-BR" sz="2400" b="1" u="sng" dirty="0"/>
              <a:t>ATIVIDADES:</a:t>
            </a:r>
          </a:p>
          <a:p>
            <a:pPr algn="just"/>
            <a:r>
              <a:rPr lang="pt-BR" sz="2400" b="1" dirty="0"/>
              <a:t>I- </a:t>
            </a:r>
            <a:r>
              <a:rPr lang="pt-BR" b="1" dirty="0"/>
              <a:t>Leia a informação ao lado, retirada </a:t>
            </a:r>
          </a:p>
          <a:p>
            <a:pPr marL="0" indent="0" algn="just">
              <a:buNone/>
            </a:pPr>
            <a:r>
              <a:rPr lang="pt-BR" b="1" dirty="0"/>
              <a:t>da cartilha indicada para sua leitura.</a:t>
            </a:r>
          </a:p>
          <a:p>
            <a:pPr marL="0" indent="0" algn="just">
              <a:buNone/>
            </a:pPr>
            <a:r>
              <a:rPr lang="pt-BR" b="1" dirty="0"/>
              <a:t>A distância de </a:t>
            </a:r>
            <a:r>
              <a:rPr lang="pt-BR" b="1" u="sng" dirty="0"/>
              <a:t>três quilômetros</a:t>
            </a:r>
            <a:r>
              <a:rPr lang="pt-BR" b="1" dirty="0"/>
              <a:t>, </a:t>
            </a:r>
          </a:p>
          <a:p>
            <a:pPr marL="0" indent="0" algn="just">
              <a:buNone/>
            </a:pPr>
            <a:r>
              <a:rPr lang="pt-BR" b="1" dirty="0"/>
              <a:t>mencionada na informação, em </a:t>
            </a:r>
          </a:p>
          <a:p>
            <a:pPr marL="0" indent="0" algn="just">
              <a:buNone/>
            </a:pPr>
            <a:r>
              <a:rPr lang="pt-BR" b="1" u="sng" dirty="0"/>
              <a:t>metros</a:t>
            </a:r>
            <a:r>
              <a:rPr lang="pt-BR" b="1" dirty="0"/>
              <a:t>, é igual </a:t>
            </a:r>
            <a:r>
              <a:rPr lang="pt-BR" b="1" dirty="0" smtClean="0"/>
              <a:t>a: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6516A2A-4E1C-44AF-8A0E-DABDACFA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742" y="70941"/>
            <a:ext cx="5105644" cy="2459001"/>
          </a:xfrm>
          <a:prstGeom prst="rect">
            <a:avLst/>
          </a:prstGeom>
        </p:spPr>
      </p:pic>
      <p:sp>
        <p:nvSpPr>
          <p:cNvPr id="14" name="Retângulo de cantos arredondados 3">
            <a:extLst>
              <a:ext uri="{FF2B5EF4-FFF2-40B4-BE49-F238E27FC236}">
                <a16:creationId xmlns="" xmlns:a16="http://schemas.microsoft.com/office/drawing/2014/main" id="{D6146E9B-4667-46A8-8189-38D044D1BFD3}"/>
              </a:ext>
            </a:extLst>
          </p:cNvPr>
          <p:cNvSpPr/>
          <p:nvPr/>
        </p:nvSpPr>
        <p:spPr>
          <a:xfrm>
            <a:off x="1926118" y="3082552"/>
            <a:ext cx="768546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92678D4F-9137-48FF-B25A-FD275E2AD353}"/>
              </a:ext>
            </a:extLst>
          </p:cNvPr>
          <p:cNvSpPr/>
          <p:nvPr/>
        </p:nvSpPr>
        <p:spPr>
          <a:xfrm>
            <a:off x="1624231" y="3082552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Retângulo de cantos arredondados 3">
            <a:extLst>
              <a:ext uri="{FF2B5EF4-FFF2-40B4-BE49-F238E27FC236}">
                <a16:creationId xmlns="" xmlns:a16="http://schemas.microsoft.com/office/drawing/2014/main" id="{6BEAD958-3462-4B23-8553-7C0CF42280BE}"/>
              </a:ext>
            </a:extLst>
          </p:cNvPr>
          <p:cNvSpPr/>
          <p:nvPr/>
        </p:nvSpPr>
        <p:spPr>
          <a:xfrm>
            <a:off x="1891504" y="3968973"/>
            <a:ext cx="768546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30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587B6EB5-E49A-4D6F-95EC-6FC083BE4F52}"/>
              </a:ext>
            </a:extLst>
          </p:cNvPr>
          <p:cNvSpPr/>
          <p:nvPr/>
        </p:nvSpPr>
        <p:spPr>
          <a:xfrm>
            <a:off x="1589617" y="3968973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Retângulo de cantos arredondados 3">
            <a:extLst>
              <a:ext uri="{FF2B5EF4-FFF2-40B4-BE49-F238E27FC236}">
                <a16:creationId xmlns="" xmlns:a16="http://schemas.microsoft.com/office/drawing/2014/main" id="{965A7EF6-410B-4049-95FE-C34BEB49EBDB}"/>
              </a:ext>
            </a:extLst>
          </p:cNvPr>
          <p:cNvSpPr/>
          <p:nvPr/>
        </p:nvSpPr>
        <p:spPr>
          <a:xfrm>
            <a:off x="3869229" y="3082552"/>
            <a:ext cx="834674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300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A60ACB5A-AEFE-44C1-8517-EF15D47C7E47}"/>
              </a:ext>
            </a:extLst>
          </p:cNvPr>
          <p:cNvSpPr/>
          <p:nvPr/>
        </p:nvSpPr>
        <p:spPr>
          <a:xfrm>
            <a:off x="3567342" y="3082552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Retângulo de cantos arredondados 5">
            <a:extLst>
              <a:ext uri="{FF2B5EF4-FFF2-40B4-BE49-F238E27FC236}">
                <a16:creationId xmlns="" xmlns:a16="http://schemas.microsoft.com/office/drawing/2014/main" id="{79CE89E6-8D3A-4CEE-9ED7-6C5569F18616}"/>
              </a:ext>
            </a:extLst>
          </p:cNvPr>
          <p:cNvSpPr/>
          <p:nvPr/>
        </p:nvSpPr>
        <p:spPr>
          <a:xfrm>
            <a:off x="3866105" y="3968973"/>
            <a:ext cx="834674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3000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3876F406-ECE6-4A9B-982C-B9ED12228A6D}"/>
              </a:ext>
            </a:extLst>
          </p:cNvPr>
          <p:cNvSpPr/>
          <p:nvPr/>
        </p:nvSpPr>
        <p:spPr>
          <a:xfrm>
            <a:off x="3516480" y="3968973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2050" name="Picture 2" descr="Contar e Encantar: O Menino No Espelho - Epílogo">
            <a:extLst>
              <a:ext uri="{FF2B5EF4-FFF2-40B4-BE49-F238E27FC236}">
                <a16:creationId xmlns="" xmlns:a16="http://schemas.microsoft.com/office/drawing/2014/main" id="{8B2724E6-8771-48B5-87C1-5A88B9C7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44" y="4872658"/>
            <a:ext cx="2097659" cy="19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alão de Pensamento: Nuvem 21">
            <a:extLst>
              <a:ext uri="{FF2B5EF4-FFF2-40B4-BE49-F238E27FC236}">
                <a16:creationId xmlns="" xmlns:a16="http://schemas.microsoft.com/office/drawing/2014/main" id="{92442A43-92FE-46C6-B0DD-6523FD81A905}"/>
              </a:ext>
            </a:extLst>
          </p:cNvPr>
          <p:cNvSpPr/>
          <p:nvPr/>
        </p:nvSpPr>
        <p:spPr>
          <a:xfrm>
            <a:off x="4700779" y="2529942"/>
            <a:ext cx="4152672" cy="2313831"/>
          </a:xfrm>
          <a:prstGeom prst="cloud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DBF5D814-9BE7-4180-9E26-7E4813742EDD}"/>
              </a:ext>
            </a:extLst>
          </p:cNvPr>
          <p:cNvSpPr txBox="1"/>
          <p:nvPr/>
        </p:nvSpPr>
        <p:spPr>
          <a:xfrm>
            <a:off x="5077259" y="2863655"/>
            <a:ext cx="362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Sugestão de videoaula para essa atividade: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6808330B-C03B-4074-90F5-B8C85733201B}"/>
              </a:ext>
            </a:extLst>
          </p:cNvPr>
          <p:cNvSpPr/>
          <p:nvPr/>
        </p:nvSpPr>
        <p:spPr>
          <a:xfrm>
            <a:off x="4767322" y="3380599"/>
            <a:ext cx="4041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hlinkClick r:id="rId4"/>
              </a:rPr>
              <a:t>https://www.youtube.com/watch?v=_ANQ-xSIhs4</a:t>
            </a:r>
            <a:endParaRPr lang="pt-BR" sz="1600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8B90F186-8245-4EA7-97C4-21ADE8230EC6}"/>
              </a:ext>
            </a:extLst>
          </p:cNvPr>
          <p:cNvSpPr txBox="1"/>
          <p:nvPr/>
        </p:nvSpPr>
        <p:spPr>
          <a:xfrm>
            <a:off x="5277703" y="3945309"/>
            <a:ext cx="302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Copie o link acima para acessar à aula no </a:t>
            </a:r>
            <a:r>
              <a:rPr lang="pt-BR" sz="1600" b="1" dirty="0" err="1"/>
              <a:t>youtube</a:t>
            </a:r>
            <a:endParaRPr lang="pt-BR" sz="1600" b="1" dirty="0"/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23E648FF-561C-4594-934A-1B0D652116DC}"/>
              </a:ext>
            </a:extLst>
          </p:cNvPr>
          <p:cNvSpPr txBox="1"/>
          <p:nvPr/>
        </p:nvSpPr>
        <p:spPr>
          <a:xfrm rot="5400000">
            <a:off x="9865136" y="4511167"/>
            <a:ext cx="39803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u="sng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Imagem disponível em </a:t>
            </a:r>
            <a:r>
              <a:rPr lang="pt-BR" sz="1100" b="1" dirty="0">
                <a:solidFill>
                  <a:srgbClr val="FB4A18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https://eixodoleitorcrateus.blogspot.com/2017/01/o-menino-no-espelho-epilogo.ht</a:t>
            </a:r>
            <a:endParaRPr lang="pt-BR" sz="1100" b="1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="" xmlns:a16="http://schemas.microsoft.com/office/drawing/2014/main" id="{F498CECD-39D2-4726-BFFD-6547609AD020}"/>
              </a:ext>
            </a:extLst>
          </p:cNvPr>
          <p:cNvSpPr/>
          <p:nvPr/>
        </p:nvSpPr>
        <p:spPr>
          <a:xfrm>
            <a:off x="9545564" y="6109265"/>
            <a:ext cx="1237097" cy="553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766B732-7B82-42A3-8FB6-E1FBC9CB4EB9}"/>
              </a:ext>
            </a:extLst>
          </p:cNvPr>
          <p:cNvSpPr txBox="1"/>
          <p:nvPr/>
        </p:nvSpPr>
        <p:spPr>
          <a:xfrm>
            <a:off x="9537553" y="6232317"/>
            <a:ext cx="123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PRÓXIMA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="" xmlns:a16="http://schemas.microsoft.com/office/drawing/2014/main" id="{54A60DAE-C8F3-4550-AD27-840B70C7FB2F}"/>
              </a:ext>
            </a:extLst>
          </p:cNvPr>
          <p:cNvSpPr/>
          <p:nvPr/>
        </p:nvSpPr>
        <p:spPr>
          <a:xfrm rot="10800000">
            <a:off x="543951" y="5956390"/>
            <a:ext cx="1266328" cy="613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6656E0C-B88D-4B15-8D7F-4EBD609319E6}"/>
              </a:ext>
            </a:extLst>
          </p:cNvPr>
          <p:cNvSpPr txBox="1"/>
          <p:nvPr/>
        </p:nvSpPr>
        <p:spPr>
          <a:xfrm>
            <a:off x="757816" y="6109265"/>
            <a:ext cx="1552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20753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ite com centenas de gifs,imagens de amor,gifs lindos,lindas imagens,gifs  de amor,gifs love,gifs diversos,gifs… (com imagens) | Gifs lindos, Imagens  emoticons, Fotos de boa tarde">
            <a:extLst>
              <a:ext uri="{FF2B5EF4-FFF2-40B4-BE49-F238E27FC236}">
                <a16:creationId xmlns="" xmlns:a16="http://schemas.microsoft.com/office/drawing/2014/main" id="{2DE2E8DB-0490-4629-88BA-B118FDADF1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8570">
            <a:off x="647459" y="2838206"/>
            <a:ext cx="1390614" cy="8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te com centenas de gifs,imagens de amor,gifs lindos,lindas imagens,gifs  de amor,gifs love,gifs diversos,gifs… (com imagens) | Gifs lindos, Imagens  emoticons, Fotos de boa tarde">
            <a:extLst>
              <a:ext uri="{FF2B5EF4-FFF2-40B4-BE49-F238E27FC236}">
                <a16:creationId xmlns="" xmlns:a16="http://schemas.microsoft.com/office/drawing/2014/main" id="{D1D9A900-ADD2-472A-BEC1-BEBB580D8D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9295">
            <a:off x="10122975" y="3854855"/>
            <a:ext cx="1614369" cy="9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ite com centenas de gifs,imagens de amor,gifs lindos,lindas imagens,gifs  de amor,gifs love,gifs diversos,gifs… (com imagens) | Gifs lindos, Imagens  emoticons, Fotos de boa tarde">
            <a:extLst>
              <a:ext uri="{FF2B5EF4-FFF2-40B4-BE49-F238E27FC236}">
                <a16:creationId xmlns="" xmlns:a16="http://schemas.microsoft.com/office/drawing/2014/main" id="{9AEF67BA-8106-41BB-BD86-1A177BE185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7084">
            <a:off x="820241" y="1333992"/>
            <a:ext cx="1342362" cy="8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4064" y="377066"/>
            <a:ext cx="9203871" cy="3777622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Leia a informação ao lado retirada da cartilha.</a:t>
            </a:r>
          </a:p>
          <a:p>
            <a:pPr marL="0" indent="0">
              <a:buNone/>
            </a:pPr>
            <a:r>
              <a:rPr lang="pt-BR" b="1" dirty="0"/>
              <a:t>              De acordo com a informação que você </a:t>
            </a:r>
          </a:p>
          <a:p>
            <a:pPr marL="0" indent="0">
              <a:buNone/>
            </a:pPr>
            <a:r>
              <a:rPr lang="pt-BR" b="1" dirty="0"/>
              <a:t>              acabou de ler, resolva a atividade abaixo. </a:t>
            </a:r>
          </a:p>
          <a:p>
            <a:pPr marL="0" indent="0">
              <a:buNone/>
            </a:pPr>
            <a:r>
              <a:rPr lang="pt-BR" b="1" dirty="0"/>
              <a:t>             </a:t>
            </a:r>
          </a:p>
          <a:p>
            <a:pPr marL="0" indent="0" algn="just">
              <a:buNone/>
            </a:pPr>
            <a:r>
              <a:rPr lang="pt-BR" b="1" dirty="0"/>
              <a:t>              </a:t>
            </a:r>
            <a:r>
              <a:rPr lang="pt-BR" sz="2400" b="1" dirty="0"/>
              <a:t>II- </a:t>
            </a:r>
            <a:r>
              <a:rPr lang="pt-BR" sz="1900" b="1" dirty="0"/>
              <a:t>Suponha que uma fêmea do Aedes </a:t>
            </a:r>
          </a:p>
          <a:p>
            <a:pPr marL="0" indent="0" algn="just">
              <a:buNone/>
            </a:pPr>
            <a:r>
              <a:rPr lang="pt-BR" sz="1900" b="1" dirty="0"/>
              <a:t>              aegypti botou ovos 6 vezes durante toda </a:t>
            </a:r>
          </a:p>
          <a:p>
            <a:pPr marL="0" indent="0" algn="just">
              <a:buNone/>
            </a:pPr>
            <a:r>
              <a:rPr lang="pt-BR" sz="1900" b="1" dirty="0"/>
              <a:t>             sua vida, colocando 114 ovos de cada </a:t>
            </a:r>
          </a:p>
          <a:p>
            <a:pPr marL="0" indent="0" algn="just">
              <a:buNone/>
            </a:pPr>
            <a:r>
              <a:rPr lang="pt-BR" sz="1900" b="1" dirty="0"/>
              <a:t>            vez. </a:t>
            </a:r>
          </a:p>
          <a:p>
            <a:pPr marL="0" indent="0" algn="just">
              <a:buNone/>
            </a:pPr>
            <a:r>
              <a:rPr lang="pt-BR" sz="1900" b="1" dirty="0"/>
              <a:t>            Quantos ovos ela </a:t>
            </a:r>
            <a:r>
              <a:rPr lang="pt-BR" sz="1900" b="1" dirty="0" smtClean="0"/>
              <a:t>botou </a:t>
            </a:r>
            <a:r>
              <a:rPr lang="pt-BR" sz="1900" b="1" dirty="0"/>
              <a:t>em toda sua </a:t>
            </a:r>
          </a:p>
          <a:p>
            <a:pPr marL="0" indent="0" algn="just">
              <a:buNone/>
            </a:pPr>
            <a:r>
              <a:rPr lang="pt-BR" sz="1900" b="1" dirty="0"/>
              <a:t>             vida?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E1F8F1B-9BAB-4028-98EE-AB1F3802A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915" y="305214"/>
            <a:ext cx="5167086" cy="3676650"/>
          </a:xfrm>
          <a:prstGeom prst="rect">
            <a:avLst/>
          </a:prstGeom>
        </p:spPr>
      </p:pic>
      <p:sp>
        <p:nvSpPr>
          <p:cNvPr id="10" name="Retângulo de cantos arredondados 3">
            <a:extLst>
              <a:ext uri="{FF2B5EF4-FFF2-40B4-BE49-F238E27FC236}">
                <a16:creationId xmlns="" xmlns:a16="http://schemas.microsoft.com/office/drawing/2014/main" id="{E7A220DC-20A7-466C-900D-3873713E2079}"/>
              </a:ext>
            </a:extLst>
          </p:cNvPr>
          <p:cNvSpPr/>
          <p:nvPr/>
        </p:nvSpPr>
        <p:spPr>
          <a:xfrm>
            <a:off x="2085774" y="4456538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644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249BE6F4-E073-452C-AF37-5489A3EB7338}"/>
              </a:ext>
            </a:extLst>
          </p:cNvPr>
          <p:cNvSpPr/>
          <p:nvPr/>
        </p:nvSpPr>
        <p:spPr>
          <a:xfrm>
            <a:off x="1783887" y="4456538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Retângulo de cantos arredondados 3">
            <a:extLst>
              <a:ext uri="{FF2B5EF4-FFF2-40B4-BE49-F238E27FC236}">
                <a16:creationId xmlns="" xmlns:a16="http://schemas.microsoft.com/office/drawing/2014/main" id="{B9D29CEC-EB88-45E0-9CCF-B1865C93C93C}"/>
              </a:ext>
            </a:extLst>
          </p:cNvPr>
          <p:cNvSpPr/>
          <p:nvPr/>
        </p:nvSpPr>
        <p:spPr>
          <a:xfrm>
            <a:off x="2094721" y="5548704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664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0D47DB32-2CFA-4F31-9862-94B38579D802}"/>
              </a:ext>
            </a:extLst>
          </p:cNvPr>
          <p:cNvSpPr/>
          <p:nvPr/>
        </p:nvSpPr>
        <p:spPr>
          <a:xfrm>
            <a:off x="1792834" y="5548704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Retângulo de cantos arredondados 5">
            <a:extLst>
              <a:ext uri="{FF2B5EF4-FFF2-40B4-BE49-F238E27FC236}">
                <a16:creationId xmlns="" xmlns:a16="http://schemas.microsoft.com/office/drawing/2014/main" id="{1B4D7E4B-6D8D-4DE4-BF83-69710FD92049}"/>
              </a:ext>
            </a:extLst>
          </p:cNvPr>
          <p:cNvSpPr/>
          <p:nvPr/>
        </p:nvSpPr>
        <p:spPr>
          <a:xfrm>
            <a:off x="4937254" y="4432153"/>
            <a:ext cx="123342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684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7C49CECC-CD3A-4E82-860A-33870A0A9C41}"/>
              </a:ext>
            </a:extLst>
          </p:cNvPr>
          <p:cNvSpPr/>
          <p:nvPr/>
        </p:nvSpPr>
        <p:spPr>
          <a:xfrm>
            <a:off x="4587630" y="4432153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Retângulo de cantos arredondados 3">
            <a:extLst>
              <a:ext uri="{FF2B5EF4-FFF2-40B4-BE49-F238E27FC236}">
                <a16:creationId xmlns="" xmlns:a16="http://schemas.microsoft.com/office/drawing/2014/main" id="{190EFC56-D146-43D6-BCDB-CE09925B1146}"/>
              </a:ext>
            </a:extLst>
          </p:cNvPr>
          <p:cNvSpPr/>
          <p:nvPr/>
        </p:nvSpPr>
        <p:spPr>
          <a:xfrm>
            <a:off x="4787537" y="5534189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688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E1D47C1F-7E7F-44F2-B111-B60585B6CD60}"/>
              </a:ext>
            </a:extLst>
          </p:cNvPr>
          <p:cNvSpPr/>
          <p:nvPr/>
        </p:nvSpPr>
        <p:spPr>
          <a:xfrm>
            <a:off x="4485650" y="5534189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6D53B57-7853-483E-B80A-FC2A5AB9E69B}"/>
              </a:ext>
            </a:extLst>
          </p:cNvPr>
          <p:cNvSpPr txBox="1"/>
          <p:nvPr/>
        </p:nvSpPr>
        <p:spPr>
          <a:xfrm rot="5400000">
            <a:off x="9548347" y="5194761"/>
            <a:ext cx="457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4"/>
              </a:rPr>
              <a:t>https://br.pinterest.com/pin/786792997373802571/</a:t>
            </a:r>
            <a:endParaRPr lang="pt-BR" sz="1100" b="1" dirty="0"/>
          </a:p>
          <a:p>
            <a:endParaRPr lang="pt-BR" dirty="0"/>
          </a:p>
        </p:txBody>
      </p:sp>
      <p:sp>
        <p:nvSpPr>
          <p:cNvPr id="2" name="Seta: para a Direita 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DCD77F2-308E-4B39-8F4F-9FEE624D892E}"/>
              </a:ext>
            </a:extLst>
          </p:cNvPr>
          <p:cNvSpPr/>
          <p:nvPr/>
        </p:nvSpPr>
        <p:spPr>
          <a:xfrm>
            <a:off x="9324367" y="6041536"/>
            <a:ext cx="1349513" cy="58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2D5A93CA-4C9E-43C3-9811-231204F1F86D}"/>
              </a:ext>
            </a:extLst>
          </p:cNvPr>
          <p:cNvSpPr txBox="1"/>
          <p:nvPr/>
        </p:nvSpPr>
        <p:spPr>
          <a:xfrm>
            <a:off x="9348422" y="6148684"/>
            <a:ext cx="134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="" xmlns:a16="http://schemas.microsoft.com/office/drawing/2014/main" id="{FE895839-0B4C-439C-90F2-2CC3CF9E2208}"/>
              </a:ext>
            </a:extLst>
          </p:cNvPr>
          <p:cNvSpPr/>
          <p:nvPr/>
        </p:nvSpPr>
        <p:spPr>
          <a:xfrm rot="10800000">
            <a:off x="483155" y="6056047"/>
            <a:ext cx="1219459" cy="588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CDD4986E-137B-480B-860F-27395510B252}"/>
              </a:ext>
            </a:extLst>
          </p:cNvPr>
          <p:cNvSpPr txBox="1"/>
          <p:nvPr/>
        </p:nvSpPr>
        <p:spPr>
          <a:xfrm>
            <a:off x="686675" y="6196245"/>
            <a:ext cx="134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299" y="394664"/>
            <a:ext cx="10469237" cy="3777622"/>
          </a:xfrm>
        </p:spPr>
        <p:txBody>
          <a:bodyPr>
            <a:normAutofit/>
          </a:bodyPr>
          <a:lstStyle/>
          <a:p>
            <a:r>
              <a:rPr lang="pt-BR" b="1" dirty="0"/>
              <a:t>Leia a reportagem abaixo para resolver a atividade a seguir:</a:t>
            </a:r>
          </a:p>
          <a:p>
            <a:pPr marL="0" indent="0">
              <a:buNone/>
            </a:pPr>
            <a:r>
              <a:rPr lang="pt-BR" sz="1200" b="1" dirty="0"/>
              <a:t>Postado em sexta-feira, 15 de maio de 2020 às 11:11</a:t>
            </a:r>
            <a:br>
              <a:rPr lang="pt-BR" sz="1200" b="1" dirty="0"/>
            </a:br>
            <a:r>
              <a:rPr lang="pt-BR" b="1" dirty="0"/>
              <a:t>Casos de dengue disparam e situação de Alfenas preocupa</a:t>
            </a:r>
          </a:p>
          <a:p>
            <a:pPr marL="0" indent="0" algn="just">
              <a:buNone/>
            </a:pPr>
            <a:r>
              <a:rPr lang="pt-BR" b="1" i="1" dirty="0"/>
              <a:t>A cidade foi relacionada em um grupo de 152 municípios com incidência “muito alta”.</a:t>
            </a:r>
          </a:p>
          <a:p>
            <a:pPr marL="0" indent="0" algn="just">
              <a:buNone/>
            </a:pPr>
            <a:r>
              <a:rPr lang="pt-BR" b="1" dirty="0"/>
              <a:t>[...]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A8BF5BB-BAEE-4265-A248-B3B36F4B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22" y="2283475"/>
            <a:ext cx="10827514" cy="33648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09A970B-D350-4BF8-9FDE-3C554891DAC6}"/>
              </a:ext>
            </a:extLst>
          </p:cNvPr>
          <p:cNvSpPr txBox="1"/>
          <p:nvPr/>
        </p:nvSpPr>
        <p:spPr>
          <a:xfrm>
            <a:off x="7105876" y="5874288"/>
            <a:ext cx="5001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hlinkClick r:id="rId3"/>
              </a:rPr>
              <a:t>https://www.alfenashoje.com.br/noticia.asp?id_noticia=19488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426AE4D-7F21-44BD-9A64-D41823A17C72}"/>
              </a:ext>
            </a:extLst>
          </p:cNvPr>
          <p:cNvSpPr txBox="1"/>
          <p:nvPr/>
        </p:nvSpPr>
        <p:spPr>
          <a:xfrm>
            <a:off x="1280022" y="5689622"/>
            <a:ext cx="115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[...]</a:t>
            </a:r>
          </a:p>
        </p:txBody>
      </p:sp>
      <p:pic>
        <p:nvPicPr>
          <p:cNvPr id="2056" name="Picture 8" descr="D E N G U E | O Início">
            <a:extLst>
              <a:ext uri="{FF2B5EF4-FFF2-40B4-BE49-F238E27FC236}">
                <a16:creationId xmlns="" xmlns:a16="http://schemas.microsoft.com/office/drawing/2014/main" id="{EFF18190-0E20-4DDE-BB72-88DFB586B2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072" y="235929"/>
            <a:ext cx="1121947" cy="11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 E N G U E | O Início">
            <a:extLst>
              <a:ext uri="{FF2B5EF4-FFF2-40B4-BE49-F238E27FC236}">
                <a16:creationId xmlns="" xmlns:a16="http://schemas.microsoft.com/office/drawing/2014/main" id="{AAF91211-0296-4AFD-9F63-3D7EE21BD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72" y="394664"/>
            <a:ext cx="1223011" cy="11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para a Direita 1">
            <a:extLst>
              <a:ext uri="{FF2B5EF4-FFF2-40B4-BE49-F238E27FC236}">
                <a16:creationId xmlns="" xmlns:a16="http://schemas.microsoft.com/office/drawing/2014/main" id="{FC4B72E2-6D8E-4E40-99D0-B305893C7834}"/>
              </a:ext>
            </a:extLst>
          </p:cNvPr>
          <p:cNvSpPr/>
          <p:nvPr/>
        </p:nvSpPr>
        <p:spPr>
          <a:xfrm>
            <a:off x="10636272" y="6191873"/>
            <a:ext cx="1095375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7EDD5BF-0913-474E-870E-BAD2754D8E2C}"/>
              </a:ext>
            </a:extLst>
          </p:cNvPr>
          <p:cNvSpPr txBox="1"/>
          <p:nvPr/>
        </p:nvSpPr>
        <p:spPr>
          <a:xfrm>
            <a:off x="10551821" y="6301950"/>
            <a:ext cx="139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="" xmlns:a16="http://schemas.microsoft.com/office/drawing/2014/main" id="{8CDB96AB-D70D-4F6F-9C9B-5969FE0EFDA9}"/>
              </a:ext>
            </a:extLst>
          </p:cNvPr>
          <p:cNvSpPr/>
          <p:nvPr/>
        </p:nvSpPr>
        <p:spPr>
          <a:xfrm rot="10800000">
            <a:off x="1559018" y="6143725"/>
            <a:ext cx="1156772" cy="542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C4798624-12B8-4933-827B-2F7BB2D1D19C}"/>
              </a:ext>
            </a:extLst>
          </p:cNvPr>
          <p:cNvSpPr txBox="1"/>
          <p:nvPr/>
        </p:nvSpPr>
        <p:spPr>
          <a:xfrm>
            <a:off x="1693842" y="6246577"/>
            <a:ext cx="1485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ão de Pensamento: Nuvem 3">
            <a:extLst>
              <a:ext uri="{FF2B5EF4-FFF2-40B4-BE49-F238E27FC236}">
                <a16:creationId xmlns="" xmlns:a16="http://schemas.microsoft.com/office/drawing/2014/main" id="{06C1D718-B754-48F3-B3AE-C26CFE5C6CAD}"/>
              </a:ext>
            </a:extLst>
          </p:cNvPr>
          <p:cNvSpPr/>
          <p:nvPr/>
        </p:nvSpPr>
        <p:spPr>
          <a:xfrm>
            <a:off x="6176959" y="2789422"/>
            <a:ext cx="4044377" cy="202426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299" y="226742"/>
            <a:ext cx="10645943" cy="3777622"/>
          </a:xfrm>
        </p:spPr>
        <p:txBody>
          <a:bodyPr>
            <a:normAutofit/>
          </a:bodyPr>
          <a:lstStyle/>
          <a:p>
            <a:r>
              <a:rPr lang="pt-BR" sz="2400" b="1" dirty="0"/>
              <a:t>III- </a:t>
            </a:r>
            <a:r>
              <a:rPr lang="pt-BR" b="1" dirty="0"/>
              <a:t>Leia o trecho da reportagem do slide anterior: </a:t>
            </a:r>
            <a:r>
              <a:rPr lang="pt-BR" b="1" u="sng" dirty="0"/>
              <a:t>“No Estado foram cinco mortes, sendo duas no Sul de Minas. Uma delas em Alfenas</a:t>
            </a:r>
            <a:r>
              <a:rPr lang="pt-BR" b="1" dirty="0"/>
              <a:t>.”</a:t>
            </a:r>
          </a:p>
          <a:p>
            <a:r>
              <a:rPr lang="pt-BR" b="1" dirty="0"/>
              <a:t>Segundo a informação acima, a fração que representa o número de morte em Alfenas em relação ao total de mortes do Estado é igual </a:t>
            </a:r>
            <a:r>
              <a:rPr lang="pt-BR" b="1" dirty="0" smtClean="0"/>
              <a:t>a:</a:t>
            </a:r>
            <a:endParaRPr lang="pt-BR" b="1" dirty="0"/>
          </a:p>
        </p:txBody>
      </p:sp>
      <p:sp>
        <p:nvSpPr>
          <p:cNvPr id="5" name="Retângulo de cantos arredondados 5">
            <a:extLst>
              <a:ext uri="{FF2B5EF4-FFF2-40B4-BE49-F238E27FC236}">
                <a16:creationId xmlns="" xmlns:a16="http://schemas.microsoft.com/office/drawing/2014/main" id="{AB9EEE03-D984-4FC6-BB91-86DEA1D08406}"/>
              </a:ext>
            </a:extLst>
          </p:cNvPr>
          <p:cNvSpPr/>
          <p:nvPr/>
        </p:nvSpPr>
        <p:spPr>
          <a:xfrm>
            <a:off x="2249810" y="1978884"/>
            <a:ext cx="1233421" cy="5357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1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5</a:t>
            </a:r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1F447008-AF4A-4953-B24C-30C77DDB33FD}"/>
              </a:ext>
            </a:extLst>
          </p:cNvPr>
          <p:cNvSpPr/>
          <p:nvPr/>
        </p:nvSpPr>
        <p:spPr>
          <a:xfrm>
            <a:off x="1798205" y="1978885"/>
            <a:ext cx="543305" cy="5357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etângulo de cantos arredondados 3">
            <a:extLst>
              <a:ext uri="{FF2B5EF4-FFF2-40B4-BE49-F238E27FC236}">
                <a16:creationId xmlns="" xmlns:a16="http://schemas.microsoft.com/office/drawing/2014/main" id="{CF6E0BF3-C5E4-4117-AAFD-BEED06D08E90}"/>
              </a:ext>
            </a:extLst>
          </p:cNvPr>
          <p:cNvSpPr/>
          <p:nvPr/>
        </p:nvSpPr>
        <p:spPr>
          <a:xfrm>
            <a:off x="2100092" y="2921653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1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7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7CDB9AD2-9ACE-4EC4-A546-A282126A3D91}"/>
              </a:ext>
            </a:extLst>
          </p:cNvPr>
          <p:cNvSpPr/>
          <p:nvPr/>
        </p:nvSpPr>
        <p:spPr>
          <a:xfrm>
            <a:off x="1491091" y="2921652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="" xmlns:a16="http://schemas.microsoft.com/office/drawing/2014/main" id="{8239B1ED-2398-40E1-96FC-6B9105DC2FFF}"/>
              </a:ext>
            </a:extLst>
          </p:cNvPr>
          <p:cNvSpPr/>
          <p:nvPr/>
        </p:nvSpPr>
        <p:spPr>
          <a:xfrm>
            <a:off x="4966279" y="1978884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5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370B3BF0-9CE6-47D6-B64A-410CD0E34E0B}"/>
              </a:ext>
            </a:extLst>
          </p:cNvPr>
          <p:cNvSpPr/>
          <p:nvPr/>
        </p:nvSpPr>
        <p:spPr>
          <a:xfrm>
            <a:off x="4655705" y="1978884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="" xmlns:a16="http://schemas.microsoft.com/office/drawing/2014/main" id="{A52D9D8C-CADF-4BED-80D9-7BB92F56C48A}"/>
              </a:ext>
            </a:extLst>
          </p:cNvPr>
          <p:cNvSpPr/>
          <p:nvPr/>
        </p:nvSpPr>
        <p:spPr>
          <a:xfrm>
            <a:off x="4957592" y="2921653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7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956671AB-442C-463E-8BBE-965A3F7124DA}"/>
              </a:ext>
            </a:extLst>
          </p:cNvPr>
          <p:cNvSpPr/>
          <p:nvPr/>
        </p:nvSpPr>
        <p:spPr>
          <a:xfrm>
            <a:off x="4655705" y="2921653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155B4E2B-7CAD-45EB-9250-94695D7A3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57" y="5178871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n de Suely Canto em animais (com imagens) | Filhotes de gatos">
            <a:extLst>
              <a:ext uri="{FF2B5EF4-FFF2-40B4-BE49-F238E27FC236}">
                <a16:creationId xmlns="" xmlns:a16="http://schemas.microsoft.com/office/drawing/2014/main" id="{FF16271E-DAF3-46D7-B799-EA0348B532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12" y="5185405"/>
            <a:ext cx="1647825" cy="12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F9432B7C-5E07-43CE-B319-D60FCFD27F0B}"/>
              </a:ext>
            </a:extLst>
          </p:cNvPr>
          <p:cNvSpPr/>
          <p:nvPr/>
        </p:nvSpPr>
        <p:spPr>
          <a:xfrm>
            <a:off x="6865205" y="3097511"/>
            <a:ext cx="3319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Sugestão de videoaula para essa atividade:</a:t>
            </a:r>
          </a:p>
        </p:txBody>
      </p:sp>
      <p:sp>
        <p:nvSpPr>
          <p:cNvPr id="14" name="AutoShape 10" descr="D E N G U E | O Início">
            <a:extLst>
              <a:ext uri="{FF2B5EF4-FFF2-40B4-BE49-F238E27FC236}">
                <a16:creationId xmlns="" xmlns:a16="http://schemas.microsoft.com/office/drawing/2014/main" id="{99B41EA3-DDEA-469C-A8A5-12ACF0DD87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4" name="Picture 12" descr="D E N G U E | O Início">
            <a:extLst>
              <a:ext uri="{FF2B5EF4-FFF2-40B4-BE49-F238E27FC236}">
                <a16:creationId xmlns="" xmlns:a16="http://schemas.microsoft.com/office/drawing/2014/main" id="{EBA87EE0-410C-4A14-A3DB-23D375EEC7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8" y="1593783"/>
            <a:ext cx="855245" cy="8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 E N G U E | O Início">
            <a:extLst>
              <a:ext uri="{FF2B5EF4-FFF2-40B4-BE49-F238E27FC236}">
                <a16:creationId xmlns="" xmlns:a16="http://schemas.microsoft.com/office/drawing/2014/main" id="{1E7B0CBE-78CE-4BD8-94F0-0A32601002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6" y="2636628"/>
            <a:ext cx="1087129" cy="7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25BDC302-FC19-4ED7-96F5-FF00347E9C09}"/>
              </a:ext>
            </a:extLst>
          </p:cNvPr>
          <p:cNvSpPr/>
          <p:nvPr/>
        </p:nvSpPr>
        <p:spPr>
          <a:xfrm>
            <a:off x="6426994" y="3533188"/>
            <a:ext cx="363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hlinkClick r:id="rId5"/>
              </a:rPr>
              <a:t>https://www.youtube.com/watch?v=lsP_Yenlox8</a:t>
            </a:r>
            <a:endParaRPr lang="pt-BR" sz="14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4D9A168B-66E1-4A0E-9E49-DB232329D8EF}"/>
              </a:ext>
            </a:extLst>
          </p:cNvPr>
          <p:cNvSpPr/>
          <p:nvPr/>
        </p:nvSpPr>
        <p:spPr>
          <a:xfrm>
            <a:off x="6673561" y="3994045"/>
            <a:ext cx="3144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Copie o link acima para acessar à aula no </a:t>
            </a:r>
            <a:r>
              <a:rPr lang="pt-BR" sz="1400" b="1" dirty="0" err="1"/>
              <a:t>youtube</a:t>
            </a:r>
            <a:endParaRPr lang="pt-BR" sz="1400" b="1" dirty="0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42A44353-7A41-4E27-BDD9-D2746939BC03}"/>
              </a:ext>
            </a:extLst>
          </p:cNvPr>
          <p:cNvSpPr/>
          <p:nvPr/>
        </p:nvSpPr>
        <p:spPr>
          <a:xfrm rot="5400000">
            <a:off x="8822961" y="3991442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/>
              <a:t>Imagem disponível em: </a:t>
            </a:r>
            <a:r>
              <a:rPr lang="pt-BR" sz="1050" b="1" dirty="0">
                <a:hlinkClick r:id="rId6"/>
              </a:rPr>
              <a:t>https://mgtrigo.wixsite.com/looping/single-post/2017/06/02/D-E-N-G-U-E-O-In%C3%ADcio</a:t>
            </a:r>
            <a:endParaRPr lang="pt-BR" sz="1050" b="1" dirty="0"/>
          </a:p>
          <a:p>
            <a:r>
              <a:rPr lang="pt-BR" sz="1050" dirty="0">
                <a:hlinkClick r:id="rId7"/>
              </a:rPr>
              <a:t>https://br.pinterest.com/pin/425590233520679150/</a:t>
            </a:r>
            <a:endParaRPr lang="pt-BR" sz="1050" dirty="0"/>
          </a:p>
        </p:txBody>
      </p:sp>
      <p:pic>
        <p:nvPicPr>
          <p:cNvPr id="24" name="Picture 12" descr="D E N G U E | O Início">
            <a:extLst>
              <a:ext uri="{FF2B5EF4-FFF2-40B4-BE49-F238E27FC236}">
                <a16:creationId xmlns="" xmlns:a16="http://schemas.microsoft.com/office/drawing/2014/main" id="{3A933C4E-C63C-4AD7-8BB5-FB6DD9BB33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5" y="3643349"/>
            <a:ext cx="855245" cy="8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para a Direita 1">
            <a:extLst>
              <a:ext uri="{FF2B5EF4-FFF2-40B4-BE49-F238E27FC236}">
                <a16:creationId xmlns="" xmlns:a16="http://schemas.microsoft.com/office/drawing/2014/main" id="{BC61D1CC-DB4E-4848-9E30-C125E2118B25}"/>
              </a:ext>
            </a:extLst>
          </p:cNvPr>
          <p:cNvSpPr/>
          <p:nvPr/>
        </p:nvSpPr>
        <p:spPr>
          <a:xfrm>
            <a:off x="10162854" y="6000279"/>
            <a:ext cx="1173485" cy="56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C1DA30E-EB30-4F5A-AB57-8DB2E16B4B6E}"/>
              </a:ext>
            </a:extLst>
          </p:cNvPr>
          <p:cNvSpPr txBox="1"/>
          <p:nvPr/>
        </p:nvSpPr>
        <p:spPr>
          <a:xfrm>
            <a:off x="10118903" y="6128306"/>
            <a:ext cx="132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PRÓXIMA</a:t>
            </a:r>
          </a:p>
        </p:txBody>
      </p:sp>
      <p:sp>
        <p:nvSpPr>
          <p:cNvPr id="25" name="Seta: para a Direita 24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945E19A-D2D7-4003-9F12-1FD919092C95}"/>
              </a:ext>
            </a:extLst>
          </p:cNvPr>
          <p:cNvSpPr/>
          <p:nvPr/>
        </p:nvSpPr>
        <p:spPr>
          <a:xfrm rot="10800000">
            <a:off x="416863" y="6045443"/>
            <a:ext cx="1266825" cy="596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3910E8B1-6574-4310-BBD7-8FD305DCA048}"/>
              </a:ext>
            </a:extLst>
          </p:cNvPr>
          <p:cNvSpPr txBox="1"/>
          <p:nvPr/>
        </p:nvSpPr>
        <p:spPr>
          <a:xfrm>
            <a:off x="675454" y="6189899"/>
            <a:ext cx="1344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6496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243" y="109346"/>
            <a:ext cx="10480076" cy="3777622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A tabela abaixo apresenta os casos prováveis de dengue de cinco municípios do Sul de Minas, no período de janeiro a abril de 2020, atualizada no dia 13/04/2020. Os dados foram retirados do Boletim Epidemiológico da Secretaria de Estado de Saúde.</a:t>
            </a:r>
          </a:p>
          <a:p>
            <a:pPr algn="just"/>
            <a:r>
              <a:rPr lang="pt-BR" b="1" dirty="0">
                <a:solidFill>
                  <a:schemeClr val="tx1"/>
                </a:solidFill>
              </a:rPr>
              <a:t>     Observe a tabela para responder a atividade a seguir:</a:t>
            </a:r>
          </a:p>
          <a:p>
            <a:pPr algn="just"/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ela 10">
            <a:extLst>
              <a:ext uri="{FF2B5EF4-FFF2-40B4-BE49-F238E27FC236}">
                <a16:creationId xmlns="" xmlns:a16="http://schemas.microsoft.com/office/drawing/2014/main" id="{F371D60E-1183-4B3F-B913-5A6951962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21627"/>
              </p:ext>
            </p:extLst>
          </p:nvPr>
        </p:nvGraphicFramePr>
        <p:xfrm>
          <a:off x="2114021" y="1570534"/>
          <a:ext cx="910175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010">
                  <a:extLst>
                    <a:ext uri="{9D8B030D-6E8A-4147-A177-3AD203B41FA5}">
                      <a16:colId xmlns="" xmlns:a16="http://schemas.microsoft.com/office/drawing/2014/main" val="2620448112"/>
                    </a:ext>
                  </a:extLst>
                </a:gridCol>
                <a:gridCol w="1453322">
                  <a:extLst>
                    <a:ext uri="{9D8B030D-6E8A-4147-A177-3AD203B41FA5}">
                      <a16:colId xmlns="" xmlns:a16="http://schemas.microsoft.com/office/drawing/2014/main" val="270811899"/>
                    </a:ext>
                  </a:extLst>
                </a:gridCol>
                <a:gridCol w="1962808">
                  <a:extLst>
                    <a:ext uri="{9D8B030D-6E8A-4147-A177-3AD203B41FA5}">
                      <a16:colId xmlns="" xmlns:a16="http://schemas.microsoft.com/office/drawing/2014/main" val="273639036"/>
                    </a:ext>
                  </a:extLst>
                </a:gridCol>
                <a:gridCol w="1962808">
                  <a:extLst>
                    <a:ext uri="{9D8B030D-6E8A-4147-A177-3AD203B41FA5}">
                      <a16:colId xmlns="" xmlns:a16="http://schemas.microsoft.com/office/drawing/2014/main" val="3148573717"/>
                    </a:ext>
                  </a:extLst>
                </a:gridCol>
                <a:gridCol w="1962808">
                  <a:extLst>
                    <a:ext uri="{9D8B030D-6E8A-4147-A177-3AD203B41FA5}">
                      <a16:colId xmlns="" xmlns:a16="http://schemas.microsoft.com/office/drawing/2014/main" val="3272007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MUNICÍPIO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FEVEREIRO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ABRIL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545395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r>
                        <a:rPr lang="pt-BR" b="1" dirty="0"/>
                        <a:t>Alfenas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3609733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r>
                        <a:rPr lang="pt-BR" b="1" dirty="0"/>
                        <a:t>Alterosa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9140244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r>
                        <a:rPr lang="pt-BR" b="1" dirty="0"/>
                        <a:t>Areado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7651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r>
                        <a:rPr lang="pt-BR" b="1" dirty="0"/>
                        <a:t>Boa Esperança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7037956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r>
                        <a:rPr lang="pt-BR" b="1" dirty="0"/>
                        <a:t>Campo Belo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596152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DD497E79-9E42-4FD1-A0D6-2EB093654DDB}"/>
              </a:ext>
            </a:extLst>
          </p:cNvPr>
          <p:cNvSpPr txBox="1"/>
          <p:nvPr/>
        </p:nvSpPr>
        <p:spPr>
          <a:xfrm>
            <a:off x="1708212" y="3362700"/>
            <a:ext cx="1000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b="1" dirty="0"/>
          </a:p>
        </p:txBody>
      </p:sp>
      <p:pic>
        <p:nvPicPr>
          <p:cNvPr id="27" name="Picture 12" descr="D E N G U E | O Início">
            <a:extLst>
              <a:ext uri="{FF2B5EF4-FFF2-40B4-BE49-F238E27FC236}">
                <a16:creationId xmlns="" xmlns:a16="http://schemas.microsoft.com/office/drawing/2014/main" id="{628B851D-A59A-4A35-A553-24B3E3C85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" y="1570534"/>
            <a:ext cx="855245" cy="8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 E N G U E | O Início">
            <a:extLst>
              <a:ext uri="{FF2B5EF4-FFF2-40B4-BE49-F238E27FC236}">
                <a16:creationId xmlns="" xmlns:a16="http://schemas.microsoft.com/office/drawing/2014/main" id="{B91FAC88-5AD5-487C-8BD4-58684E2A0D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" y="2588585"/>
            <a:ext cx="855245" cy="8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ângulo 28">
            <a:extLst>
              <a:ext uri="{FF2B5EF4-FFF2-40B4-BE49-F238E27FC236}">
                <a16:creationId xmlns="" xmlns:a16="http://schemas.microsoft.com/office/drawing/2014/main" id="{2D5CB011-8C4A-4831-8F78-986E7D79CA0F}"/>
              </a:ext>
            </a:extLst>
          </p:cNvPr>
          <p:cNvSpPr/>
          <p:nvPr/>
        </p:nvSpPr>
        <p:spPr>
          <a:xfrm>
            <a:off x="3202571" y="4117799"/>
            <a:ext cx="8216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3"/>
              </a:rPr>
              <a:t>https://www.saude.mg.gov.br/component/gmg/story/12481-boletim-epidemiologico-de-monitoramento-dos-casos-de-dengue-chikungunya-e-zika-14-04</a:t>
            </a:r>
            <a:endParaRPr lang="pt-BR" sz="1200" b="1" dirty="0"/>
          </a:p>
        </p:txBody>
      </p:sp>
      <p:pic>
        <p:nvPicPr>
          <p:cNvPr id="30" name="Picture 12" descr="D E N G U E | O Início">
            <a:extLst>
              <a:ext uri="{FF2B5EF4-FFF2-40B4-BE49-F238E27FC236}">
                <a16:creationId xmlns="" xmlns:a16="http://schemas.microsoft.com/office/drawing/2014/main" id="{26B75C67-3CEA-4398-82B8-31E29A3343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6" y="3690177"/>
            <a:ext cx="855245" cy="8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AB32551C-754A-49E8-855F-8942B99471EC}"/>
              </a:ext>
            </a:extLst>
          </p:cNvPr>
          <p:cNvSpPr txBox="1"/>
          <p:nvPr/>
        </p:nvSpPr>
        <p:spPr>
          <a:xfrm rot="5400000">
            <a:off x="8683917" y="3488997"/>
            <a:ext cx="59380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4"/>
              </a:rPr>
              <a:t>https://mgtrigo.wixsite.com/looping/single-post/2017/06/02/D-E-N-G-U-E-O-In%C3%ADcio</a:t>
            </a:r>
            <a:endParaRPr lang="pt-BR" sz="1100" b="1" dirty="0"/>
          </a:p>
          <a:p>
            <a:endParaRPr lang="pt-BR" sz="1100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="" xmlns:a16="http://schemas.microsoft.com/office/drawing/2014/main" id="{D91B814F-30E5-4BAA-B170-0706F757BE34}"/>
              </a:ext>
            </a:extLst>
          </p:cNvPr>
          <p:cNvSpPr/>
          <p:nvPr/>
        </p:nvSpPr>
        <p:spPr>
          <a:xfrm>
            <a:off x="10289350" y="5857949"/>
            <a:ext cx="1236103" cy="56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hlinkClick r:id="" action="ppaction://hlinkshowjump?jump=nextslide"/>
              </a:rPr>
              <a:t>PRÓXIMA</a:t>
            </a:r>
            <a:endParaRPr lang="pt-BR" sz="1400" b="1" dirty="0"/>
          </a:p>
        </p:txBody>
      </p:sp>
      <p:sp>
        <p:nvSpPr>
          <p:cNvPr id="13" name="Seta: para a Direita 12">
            <a:extLst>
              <a:ext uri="{FF2B5EF4-FFF2-40B4-BE49-F238E27FC236}">
                <a16:creationId xmlns="" xmlns:a16="http://schemas.microsoft.com/office/drawing/2014/main" id="{0359B289-19A3-4C6E-ADAD-0D15B136E6BE}"/>
              </a:ext>
            </a:extLst>
          </p:cNvPr>
          <p:cNvSpPr/>
          <p:nvPr/>
        </p:nvSpPr>
        <p:spPr>
          <a:xfrm rot="10800000">
            <a:off x="1121466" y="5783302"/>
            <a:ext cx="1363825" cy="64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20B9FB34-52A6-4C07-B881-9B0863336A93}"/>
              </a:ext>
            </a:extLst>
          </p:cNvPr>
          <p:cNvSpPr txBox="1"/>
          <p:nvPr/>
        </p:nvSpPr>
        <p:spPr>
          <a:xfrm>
            <a:off x="1421112" y="5935748"/>
            <a:ext cx="150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D833714-E9DB-4408-AA0E-2ED02EF4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897" y="370901"/>
            <a:ext cx="8915400" cy="3777622"/>
          </a:xfrm>
        </p:spPr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</a:rPr>
              <a:t>IV-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De acordo com a tabela do slide anterior, é correto afirmar </a:t>
            </a:r>
            <a:r>
              <a:rPr lang="pt-BR" b="1" dirty="0" smtClean="0">
                <a:solidFill>
                  <a:schemeClr val="tx1"/>
                </a:solidFill>
              </a:rPr>
              <a:t>que:</a:t>
            </a:r>
            <a:endParaRPr lang="pt-BR" b="1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="" xmlns:a16="http://schemas.microsoft.com/office/drawing/2014/main" id="{F5DC5CDB-B759-4A51-844A-F3CADBC4D227}"/>
              </a:ext>
            </a:extLst>
          </p:cNvPr>
          <p:cNvSpPr/>
          <p:nvPr/>
        </p:nvSpPr>
        <p:spPr>
          <a:xfrm>
            <a:off x="2058572" y="980304"/>
            <a:ext cx="9689205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Areado foi a cidade que apresentou menor número de casos prováveis de dengue no período de janeiro a abril.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FE4D8CE5-38F3-4B56-B05B-264B884497B0}"/>
              </a:ext>
            </a:extLst>
          </p:cNvPr>
          <p:cNvSpPr/>
          <p:nvPr/>
        </p:nvSpPr>
        <p:spPr>
          <a:xfrm>
            <a:off x="1449573" y="980303"/>
            <a:ext cx="609000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="" xmlns:a16="http://schemas.microsoft.com/office/drawing/2014/main" id="{5A295B72-7CAE-48CD-9F70-BB71739A2F8E}"/>
              </a:ext>
            </a:extLst>
          </p:cNvPr>
          <p:cNvSpPr/>
          <p:nvPr/>
        </p:nvSpPr>
        <p:spPr>
          <a:xfrm>
            <a:off x="2001549" y="1738607"/>
            <a:ext cx="971232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b="1" dirty="0">
                <a:solidFill>
                  <a:schemeClr val="tx1"/>
                </a:solidFill>
              </a:rPr>
              <a:t>Boa Esperança apresentou, no mês de março, o dobro de casos de Alterosa, no mesmo mês.  </a:t>
            </a:r>
          </a:p>
          <a:p>
            <a:pPr algn="just"/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D4EC1199-6161-4EDC-ACBA-C9D62286F74F}"/>
              </a:ext>
            </a:extLst>
          </p:cNvPr>
          <p:cNvSpPr/>
          <p:nvPr/>
        </p:nvSpPr>
        <p:spPr>
          <a:xfrm>
            <a:off x="1408557" y="1713034"/>
            <a:ext cx="543305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Retângulo de cantos arredondados 5">
            <a:extLst>
              <a:ext uri="{FF2B5EF4-FFF2-40B4-BE49-F238E27FC236}">
                <a16:creationId xmlns="" xmlns:a16="http://schemas.microsoft.com/office/drawing/2014/main" id="{3860EE96-F5C6-4761-9015-FE70BE6D9042}"/>
              </a:ext>
            </a:extLst>
          </p:cNvPr>
          <p:cNvSpPr/>
          <p:nvPr/>
        </p:nvSpPr>
        <p:spPr>
          <a:xfrm>
            <a:off x="1932489" y="2445765"/>
            <a:ext cx="9758177" cy="5357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total de casos prováveis de dengue, em Alfenas, no período de janeiro a </a:t>
            </a:r>
            <a:r>
              <a:rPr lang="pt-BR" b="1" dirty="0" smtClean="0">
                <a:solidFill>
                  <a:schemeClr val="tx1"/>
                </a:solidFill>
              </a:rPr>
              <a:t>abril, </a:t>
            </a:r>
            <a:r>
              <a:rPr lang="pt-BR" b="1" dirty="0">
                <a:solidFill>
                  <a:schemeClr val="tx1"/>
                </a:solidFill>
              </a:rPr>
              <a:t>é igual a </a:t>
            </a:r>
            <a:r>
              <a:rPr lang="pt-BR" b="1" dirty="0" smtClean="0">
                <a:solidFill>
                  <a:schemeClr val="tx1"/>
                </a:solidFill>
              </a:rPr>
              <a:t>492.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476486E1-04A0-4638-B8B0-AC30E86367F0}"/>
              </a:ext>
            </a:extLst>
          </p:cNvPr>
          <p:cNvSpPr/>
          <p:nvPr/>
        </p:nvSpPr>
        <p:spPr>
          <a:xfrm>
            <a:off x="1435035" y="2445766"/>
            <a:ext cx="543305" cy="5357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etângulo de cantos arredondados 3">
            <a:extLst>
              <a:ext uri="{FF2B5EF4-FFF2-40B4-BE49-F238E27FC236}">
                <a16:creationId xmlns="" xmlns:a16="http://schemas.microsoft.com/office/drawing/2014/main" id="{C59494B7-2F97-4221-99CF-8BC9053CC2C2}"/>
              </a:ext>
            </a:extLst>
          </p:cNvPr>
          <p:cNvSpPr/>
          <p:nvPr/>
        </p:nvSpPr>
        <p:spPr>
          <a:xfrm>
            <a:off x="1968881" y="3370379"/>
            <a:ext cx="9669752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total de casos prováveis de dengue, em Campo Belo, no período de janeiro a </a:t>
            </a:r>
            <a:r>
              <a:rPr lang="pt-BR" b="1" dirty="0" smtClean="0">
                <a:solidFill>
                  <a:schemeClr val="tx1"/>
                </a:solidFill>
              </a:rPr>
              <a:t>abril, </a:t>
            </a:r>
            <a:r>
              <a:rPr lang="pt-BR" b="1" dirty="0">
                <a:solidFill>
                  <a:schemeClr val="tx1"/>
                </a:solidFill>
              </a:rPr>
              <a:t>é igual a 1742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C08F43E6-17BD-4186-AE37-4A24E5BE1ADD}"/>
              </a:ext>
            </a:extLst>
          </p:cNvPr>
          <p:cNvSpPr/>
          <p:nvPr/>
        </p:nvSpPr>
        <p:spPr>
          <a:xfrm>
            <a:off x="1383002" y="3351436"/>
            <a:ext cx="592991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12" name="Picture 12" descr="D E N G U E | O Início">
            <a:extLst>
              <a:ext uri="{FF2B5EF4-FFF2-40B4-BE49-F238E27FC236}">
                <a16:creationId xmlns="" xmlns:a16="http://schemas.microsoft.com/office/drawing/2014/main" id="{A08B0283-33B3-46D0-9DE3-6EEFE0F8D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" y="1570534"/>
            <a:ext cx="855245" cy="8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 E N G U E | O Início">
            <a:extLst>
              <a:ext uri="{FF2B5EF4-FFF2-40B4-BE49-F238E27FC236}">
                <a16:creationId xmlns="" xmlns:a16="http://schemas.microsoft.com/office/drawing/2014/main" id="{3D3AD232-6971-4D63-A626-1FD383EDF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" y="2603652"/>
            <a:ext cx="855245" cy="8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 E N G U E | O Início">
            <a:extLst>
              <a:ext uri="{FF2B5EF4-FFF2-40B4-BE49-F238E27FC236}">
                <a16:creationId xmlns="" xmlns:a16="http://schemas.microsoft.com/office/drawing/2014/main" id="{D7A362DA-3C90-4760-B01F-1ABBC341C7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" y="3636771"/>
            <a:ext cx="855245" cy="8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9C652C2-5923-465D-9D80-18AF0779ADF4}"/>
              </a:ext>
            </a:extLst>
          </p:cNvPr>
          <p:cNvSpPr/>
          <p:nvPr/>
        </p:nvSpPr>
        <p:spPr>
          <a:xfrm rot="5400000">
            <a:off x="8915221" y="321355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3"/>
              </a:rPr>
              <a:t>https://mgtrigo.wixsite.com/looping/single-post/2017/06/02/D-E-N-G-U-E-O-In%C3%ADcio</a:t>
            </a:r>
            <a:endParaRPr lang="pt-BR" sz="11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3E65D0F7-D0D6-4A60-A324-8222DB194C50}"/>
              </a:ext>
            </a:extLst>
          </p:cNvPr>
          <p:cNvSpPr/>
          <p:nvPr/>
        </p:nvSpPr>
        <p:spPr>
          <a:xfrm>
            <a:off x="4459782" y="4362260"/>
            <a:ext cx="3455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hlinkClick r:id="rId4"/>
              </a:rPr>
              <a:t>https://www.youtube.com/watch?v=ZuEbqPC20dQ</a:t>
            </a:r>
            <a:endParaRPr lang="pt-BR" sz="1400" b="1" dirty="0"/>
          </a:p>
        </p:txBody>
      </p:sp>
      <p:pic>
        <p:nvPicPr>
          <p:cNvPr id="4100" name="Picture 4" descr="AGRADECIMENTO – Pérolas da estética">
            <a:extLst>
              <a:ext uri="{FF2B5EF4-FFF2-40B4-BE49-F238E27FC236}">
                <a16:creationId xmlns="" xmlns:a16="http://schemas.microsoft.com/office/drawing/2014/main" id="{8C95C62B-EF71-4C51-B1A9-DDD61D96FC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09" y="5315812"/>
            <a:ext cx="3038475" cy="17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alão de Pensamento: Nuvem 16">
            <a:extLst>
              <a:ext uri="{FF2B5EF4-FFF2-40B4-BE49-F238E27FC236}">
                <a16:creationId xmlns="" xmlns:a16="http://schemas.microsoft.com/office/drawing/2014/main" id="{95B7FC02-E633-4621-A2F7-B7A79A15A420}"/>
              </a:ext>
            </a:extLst>
          </p:cNvPr>
          <p:cNvSpPr/>
          <p:nvPr/>
        </p:nvSpPr>
        <p:spPr>
          <a:xfrm rot="740089">
            <a:off x="3971714" y="3813915"/>
            <a:ext cx="4294039" cy="1552342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52253E66-0EEB-4316-A031-5C1B75D4F98E}"/>
              </a:ext>
            </a:extLst>
          </p:cNvPr>
          <p:cNvSpPr/>
          <p:nvPr/>
        </p:nvSpPr>
        <p:spPr>
          <a:xfrm>
            <a:off x="4029812" y="3936941"/>
            <a:ext cx="3416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Sugestão de videoaula para essa atividade: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A5BA0DDB-4BE5-4F88-B460-818EC58493A8}"/>
              </a:ext>
            </a:extLst>
          </p:cNvPr>
          <p:cNvSpPr/>
          <p:nvPr/>
        </p:nvSpPr>
        <p:spPr>
          <a:xfrm>
            <a:off x="5535237" y="4741626"/>
            <a:ext cx="2672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Copie o link acima para acessar à aula no </a:t>
            </a:r>
            <a:r>
              <a:rPr lang="pt-BR" sz="1400" b="1" dirty="0" err="1"/>
              <a:t>youtube</a:t>
            </a:r>
            <a:endParaRPr lang="pt-BR" sz="1400" b="1" dirty="0"/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F5D65D0D-947D-4127-8700-BA4EC3DD2B8D}"/>
              </a:ext>
            </a:extLst>
          </p:cNvPr>
          <p:cNvSpPr/>
          <p:nvPr/>
        </p:nvSpPr>
        <p:spPr>
          <a:xfrm rot="5400000">
            <a:off x="8751810" y="5204813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>
                <a:hlinkClick r:id="rId6"/>
              </a:rPr>
              <a:t>https://perolasdaestetica.com.br/2013/11/26/perolas-da-estetica-no-programa-estetica-na-tv/</a:t>
            </a:r>
            <a:endParaRPr lang="pt-BR" sz="1050" b="1" dirty="0"/>
          </a:p>
        </p:txBody>
      </p:sp>
      <p:sp>
        <p:nvSpPr>
          <p:cNvPr id="21" name="Seta: para a Direita 2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94ED8E0A-304C-4218-BB35-135892DFEF48}"/>
              </a:ext>
            </a:extLst>
          </p:cNvPr>
          <p:cNvSpPr/>
          <p:nvPr/>
        </p:nvSpPr>
        <p:spPr>
          <a:xfrm>
            <a:off x="10278100" y="5941049"/>
            <a:ext cx="1236103" cy="56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FIM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="" xmlns:a16="http://schemas.microsoft.com/office/drawing/2014/main" id="{35FCF53B-140A-4F4E-BE9D-439DB7F7EA00}"/>
              </a:ext>
            </a:extLst>
          </p:cNvPr>
          <p:cNvSpPr/>
          <p:nvPr/>
        </p:nvSpPr>
        <p:spPr>
          <a:xfrm rot="10800000">
            <a:off x="390248" y="5952107"/>
            <a:ext cx="1363825" cy="64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5CB93414-24AD-464B-8989-BA5797F382F1}"/>
              </a:ext>
            </a:extLst>
          </p:cNvPr>
          <p:cNvSpPr txBox="1"/>
          <p:nvPr/>
        </p:nvSpPr>
        <p:spPr>
          <a:xfrm>
            <a:off x="666547" y="6114005"/>
            <a:ext cx="1570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2507</TotalTime>
  <Words>728</Words>
  <Application>Microsoft Office PowerPoint</Application>
  <PresentationFormat>Widescreen</PresentationFormat>
  <Paragraphs>160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conferir os acertos?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smec43</dc:creator>
  <cp:lastModifiedBy>smec01</cp:lastModifiedBy>
  <cp:revision>152</cp:revision>
  <dcterms:created xsi:type="dcterms:W3CDTF">2020-06-03T11:54:26Z</dcterms:created>
  <dcterms:modified xsi:type="dcterms:W3CDTF">2020-06-29T13:30:21Z</dcterms:modified>
</cp:coreProperties>
</file>