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DF8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20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50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805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03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231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580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784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730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3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35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58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8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41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05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02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5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73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68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.pinimg.com/236x/22/a4/77/22a477a8d7c02b64c92bba72cd3e91bf--image-gif-gifs.jpg" TargetMode="External"/><Relationship Id="rId5" Type="http://schemas.openxmlformats.org/officeDocument/2006/relationships/hyperlink" Target="https://pixabay.com/pt/illustrations/folha-natureza-%C3%A1rvore-planta-735878/" TargetMode="Externa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545428204870738071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ntinelacapixaba.com.br/escola-adventista-realiza-hoje-as-1700-horas-inauguracao-do-projeto-arvore-literaria/" TargetMode="External"/><Relationship Id="rId4" Type="http://schemas.openxmlformats.org/officeDocument/2006/relationships/hyperlink" Target="https://iema.es.gov.br/Media/iema/Downloads/GEA/2016.12.13%20-%20GEA%20-%20Entre_Clima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.pinterest.com/pin/793196553094876469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eacelovearoundtheworld.blogspot.com/2016/09/mochos-gifs.html" TargetMode="External"/><Relationship Id="rId3" Type="http://schemas.openxmlformats.org/officeDocument/2006/relationships/image" Target="../media/image14.gif"/><Relationship Id="rId7" Type="http://schemas.openxmlformats.org/officeDocument/2006/relationships/hyperlink" Target="https://ecoloja.wordpress.com/2011/02/05/o-cuitelo/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.pinterest.com/pin/793196553094876469/" TargetMode="External"/><Relationship Id="rId5" Type="http://schemas.openxmlformats.org/officeDocument/2006/relationships/image" Target="../media/image12.gif"/><Relationship Id="rId4" Type="http://schemas.openxmlformats.org/officeDocument/2006/relationships/hyperlink" Target="https://www.youtube.com/watch?v=kRn8xFlvh1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doblogsobriedade.comunidades.net/somos-todos-filhos-de-deus-entao-somos-irmao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educacao.go.gov.br/fundamental/aula-5-matematica-5o-ano/" TargetMode="External"/><Relationship Id="rId5" Type="http://schemas.openxmlformats.org/officeDocument/2006/relationships/hyperlink" Target="https://br.pinterest.com/pin/793196553094876469/" TargetMode="External"/><Relationship Id="rId4" Type="http://schemas.openxmlformats.org/officeDocument/2006/relationships/hyperlink" Target="https://www.youtube.com/watch?v=_ANQ-xSIhs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hyperlink" Target="https://www.wilsonsons.com.br/pt/grupo/noticia/tecon-salvador-investe-em-estrutura-para-reduzir-o-consumo-de-agu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.pinterest.com/pin/793196553094876469/" TargetMode="External"/><Relationship Id="rId5" Type="http://schemas.openxmlformats.org/officeDocument/2006/relationships/hyperlink" Target="http://damasogif.blogspot.com/2012/05/roda-de-leitura.html" TargetMode="External"/><Relationship Id="rId4" Type="http://schemas.openxmlformats.org/officeDocument/2006/relationships/hyperlink" Target="https://www.youtube.com/watch?v=OP1tOVxJZu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rasão">
            <a:extLst>
              <a:ext uri="{FF2B5EF4-FFF2-40B4-BE49-F238E27FC236}">
                <a16:creationId xmlns:a16="http://schemas.microsoft.com/office/drawing/2014/main" xmlns="" id="{A088343F-0AA7-456B-BC9B-2954767E7E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69" y="1643270"/>
            <a:ext cx="1020418" cy="9276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4456E491-629E-49DF-9F3B-795BB11E9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8730" y="2391351"/>
            <a:ext cx="6798366" cy="2623930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II</a:t>
            </a:r>
          </a:p>
          <a:p>
            <a:pPr algn="ctr">
              <a:lnSpc>
                <a:spcPct val="150000"/>
              </a:lnSpc>
            </a:pPr>
            <a:r>
              <a:rPr lang="pt-BR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6º ano</a:t>
            </a:r>
          </a:p>
          <a:p>
            <a:pPr algn="ctr">
              <a:lnSpc>
                <a:spcPct val="150000"/>
              </a:lnSpc>
            </a:pPr>
            <a:r>
              <a:rPr lang="pt-BR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2E57615-37F3-4B47-95A1-AEC8D68E6121}"/>
              </a:ext>
            </a:extLst>
          </p:cNvPr>
          <p:cNvSpPr txBox="1"/>
          <p:nvPr/>
        </p:nvSpPr>
        <p:spPr>
          <a:xfrm>
            <a:off x="2310763" y="4522839"/>
            <a:ext cx="83033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813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298BCF3-8ADB-46EF-BCC3-2784925AC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043" y="1134103"/>
            <a:ext cx="4596064" cy="193708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3D36B19-49BC-4EF1-9337-D4040268CF78}"/>
              </a:ext>
            </a:extLst>
          </p:cNvPr>
          <p:cNvSpPr txBox="1"/>
          <p:nvPr/>
        </p:nvSpPr>
        <p:spPr>
          <a:xfrm>
            <a:off x="762613" y="1663163"/>
            <a:ext cx="101185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Leia a informação ao lado, retirada da cartilha 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“Entre no Clima” e responda a atividade a seguir.</a:t>
            </a:r>
          </a:p>
          <a:p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r>
              <a:rPr lang="pt-BR" sz="24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IV- 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Se você deixar de usar o carro duas vezes por 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semana, durante um ano, quantos dias, no ano, você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não utilizou o automóvel?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4BC1D6F-A153-4A23-A999-F4EF35693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2185">
            <a:off x="7750910" y="3256767"/>
            <a:ext cx="3077577" cy="1411454"/>
          </a:xfrm>
          <a:prstGeom prst="rect">
            <a:avLst/>
          </a:prstGeom>
        </p:spPr>
      </p:pic>
      <p:pic>
        <p:nvPicPr>
          <p:cNvPr id="7172" name="Picture 4" descr="Gif Animado Beija-Flor Colorido | Africanas">
            <a:extLst>
              <a:ext uri="{FF2B5EF4-FFF2-40B4-BE49-F238E27FC236}">
                <a16:creationId xmlns:a16="http://schemas.microsoft.com/office/drawing/2014/main" xmlns="" id="{35C78D08-6400-49F1-BB82-67D5B231B5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5379">
            <a:off x="5876245" y="3531755"/>
            <a:ext cx="1992047" cy="151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de cantos arredondados 3">
            <a:extLst>
              <a:ext uri="{FF2B5EF4-FFF2-40B4-BE49-F238E27FC236}">
                <a16:creationId xmlns:a16="http://schemas.microsoft.com/office/drawing/2014/main" xmlns="" id="{644BAE65-2B92-46B4-A4D2-B3B6293DAB2A}"/>
              </a:ext>
            </a:extLst>
          </p:cNvPr>
          <p:cNvSpPr/>
          <p:nvPr/>
        </p:nvSpPr>
        <p:spPr>
          <a:xfrm>
            <a:off x="1351942" y="3630231"/>
            <a:ext cx="1463323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 24 dias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BB8B6820-0F75-45F0-A9DA-3ACED27C4E34}"/>
              </a:ext>
            </a:extLst>
          </p:cNvPr>
          <p:cNvSpPr/>
          <p:nvPr/>
        </p:nvSpPr>
        <p:spPr>
          <a:xfrm>
            <a:off x="1050055" y="3630231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1" name="Retângulo de cantos arredondados 3">
            <a:extLst>
              <a:ext uri="{FF2B5EF4-FFF2-40B4-BE49-F238E27FC236}">
                <a16:creationId xmlns:a16="http://schemas.microsoft.com/office/drawing/2014/main" xmlns="" id="{51543E06-4CAF-415E-B6FD-752B8903CCE9}"/>
              </a:ext>
            </a:extLst>
          </p:cNvPr>
          <p:cNvSpPr/>
          <p:nvPr/>
        </p:nvSpPr>
        <p:spPr>
          <a:xfrm>
            <a:off x="1348982" y="4754811"/>
            <a:ext cx="1463323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 48 dias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E4B9A2FE-0810-4547-A299-B1F0D54C53B3}"/>
              </a:ext>
            </a:extLst>
          </p:cNvPr>
          <p:cNvSpPr/>
          <p:nvPr/>
        </p:nvSpPr>
        <p:spPr>
          <a:xfrm>
            <a:off x="1047095" y="4754811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3" name="Retângulo de cantos arredondados 3">
            <a:extLst>
              <a:ext uri="{FF2B5EF4-FFF2-40B4-BE49-F238E27FC236}">
                <a16:creationId xmlns:a16="http://schemas.microsoft.com/office/drawing/2014/main" xmlns="" id="{D196B78E-4EFD-4FB0-9F11-F6379E96F1C7}"/>
              </a:ext>
            </a:extLst>
          </p:cNvPr>
          <p:cNvSpPr/>
          <p:nvPr/>
        </p:nvSpPr>
        <p:spPr>
          <a:xfrm>
            <a:off x="3733573" y="3683857"/>
            <a:ext cx="1526771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 72 dias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3F13CFB-2787-4D3D-A576-4A0431972688}"/>
              </a:ext>
            </a:extLst>
          </p:cNvPr>
          <p:cNvSpPr/>
          <p:nvPr/>
        </p:nvSpPr>
        <p:spPr>
          <a:xfrm>
            <a:off x="3469732" y="3683857"/>
            <a:ext cx="611282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5" name="Retângulo de cantos arredondados 5">
            <a:extLst>
              <a:ext uri="{FF2B5EF4-FFF2-40B4-BE49-F238E27FC236}">
                <a16:creationId xmlns:a16="http://schemas.microsoft.com/office/drawing/2014/main" xmlns="" id="{E76FE922-4079-4F42-B33B-F11667970B4E}"/>
              </a:ext>
            </a:extLst>
          </p:cNvPr>
          <p:cNvSpPr/>
          <p:nvPr/>
        </p:nvSpPr>
        <p:spPr>
          <a:xfrm>
            <a:off x="3871382" y="4731840"/>
            <a:ext cx="1404963" cy="5303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96 dias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64DC47B3-923E-49F0-9A91-435891E24DF0}"/>
              </a:ext>
            </a:extLst>
          </p:cNvPr>
          <p:cNvSpPr/>
          <p:nvPr/>
        </p:nvSpPr>
        <p:spPr>
          <a:xfrm>
            <a:off x="3485733" y="4731840"/>
            <a:ext cx="477348" cy="530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CAA4E23-EA5E-4D7F-87F5-4DF30A996C68}"/>
              </a:ext>
            </a:extLst>
          </p:cNvPr>
          <p:cNvSpPr txBox="1"/>
          <p:nvPr/>
        </p:nvSpPr>
        <p:spPr>
          <a:xfrm rot="16200000" flipV="1">
            <a:off x="8592508" y="3117419"/>
            <a:ext cx="53811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Imagem disponível em: </a:t>
            </a:r>
            <a:r>
              <a:rPr lang="pt-BR" sz="1000" b="1" dirty="0">
                <a:solidFill>
                  <a:srgbClr val="663300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https://pixabay.com/pt/illustrations/folha-natureza-%C3%A1rvore-planta-735878/</a:t>
            </a:r>
            <a:endParaRPr lang="pt-BR" sz="10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8DDDF01-BCF8-4D77-BD23-54E77F00C8AF}"/>
              </a:ext>
            </a:extLst>
          </p:cNvPr>
          <p:cNvSpPr/>
          <p:nvPr/>
        </p:nvSpPr>
        <p:spPr>
          <a:xfrm rot="5400000">
            <a:off x="8646262" y="2754568"/>
            <a:ext cx="45996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663300"/>
                </a:solidFill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https://i.pinimg.com/236x/22/a4/77/22a477a8d7c02b64c92bba72cd3e91bf--image-gif-gifs.jpg</a:t>
            </a:r>
            <a:endParaRPr lang="pt-BR" sz="10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4" descr="Gifs de passarinho cantando | Gif de pássaro, Gifs, Animais">
            <a:extLst>
              <a:ext uri="{FF2B5EF4-FFF2-40B4-BE49-F238E27FC236}">
                <a16:creationId xmlns:a16="http://schemas.microsoft.com/office/drawing/2014/main" xmlns="" id="{38754B13-86B7-4CDD-89A3-F67BBC7450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207">
            <a:off x="655181" y="763860"/>
            <a:ext cx="1216760" cy="90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Gifs de passarinho cantando | Gif de pássaro, Gifs, Animais">
            <a:extLst>
              <a:ext uri="{FF2B5EF4-FFF2-40B4-BE49-F238E27FC236}">
                <a16:creationId xmlns:a16="http://schemas.microsoft.com/office/drawing/2014/main" xmlns="" id="{DF61B8F9-DF74-417D-9CEB-B688806BCF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712">
            <a:off x="9294741" y="850120"/>
            <a:ext cx="1216760" cy="90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83A54-9C64-4090-BF84-4C13D50A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50827"/>
            <a:ext cx="9601196" cy="1303867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VAMOS CONFERIR AS RESPOSTAS?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A65D898-D27B-4A23-9C35-1EC6F31D0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409" y="2527884"/>
            <a:ext cx="9601196" cy="3318936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ATIVIDADE I- D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ATIVIDADE II- A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ATIVIDADE III- B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ATIVIDADE IV- D</a:t>
            </a:r>
          </a:p>
        </p:txBody>
      </p:sp>
      <p:sp>
        <p:nvSpPr>
          <p:cNvPr id="4" name="Ondulado Duplo 3">
            <a:extLst>
              <a:ext uri="{FF2B5EF4-FFF2-40B4-BE49-F238E27FC236}">
                <a16:creationId xmlns:a16="http://schemas.microsoft.com/office/drawing/2014/main" xmlns="" id="{E8D7E3AD-A818-4847-97C9-37849D4E0E70}"/>
              </a:ext>
            </a:extLst>
          </p:cNvPr>
          <p:cNvSpPr/>
          <p:nvPr/>
        </p:nvSpPr>
        <p:spPr>
          <a:xfrm>
            <a:off x="3432313" y="804701"/>
            <a:ext cx="5632174" cy="967408"/>
          </a:xfrm>
          <a:prstGeom prst="doubleWav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4" descr="Gifs de passarinho cantando | Gif de pássaro, Gifs, Animais">
            <a:extLst>
              <a:ext uri="{FF2B5EF4-FFF2-40B4-BE49-F238E27FC236}">
                <a16:creationId xmlns:a16="http://schemas.microsoft.com/office/drawing/2014/main" xmlns="" id="{E9CA5C3E-E950-4C91-9D49-DE36B29BCA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207">
            <a:off x="698213" y="741051"/>
            <a:ext cx="1336225" cy="12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ifs de passarinho cantando | Gif de pássaro, Gifs, Animais">
            <a:extLst>
              <a:ext uri="{FF2B5EF4-FFF2-40B4-BE49-F238E27FC236}">
                <a16:creationId xmlns:a16="http://schemas.microsoft.com/office/drawing/2014/main" xmlns="" id="{0F11DA37-3A5E-44C7-8E1D-E7359637E7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8648">
            <a:off x="10189954" y="1019499"/>
            <a:ext cx="1216760" cy="11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ifs de passarinho cantando | Gif de pássaro, Gifs, Animais">
            <a:extLst>
              <a:ext uri="{FF2B5EF4-FFF2-40B4-BE49-F238E27FC236}">
                <a16:creationId xmlns:a16="http://schemas.microsoft.com/office/drawing/2014/main" xmlns="" id="{534D6E74-C69A-4267-BA85-04B9ED7852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0033">
            <a:off x="842283" y="4953098"/>
            <a:ext cx="1519328" cy="110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ifs de passarinho cantando | Gif de pássaro, Gifs, Animais">
            <a:extLst>
              <a:ext uri="{FF2B5EF4-FFF2-40B4-BE49-F238E27FC236}">
                <a16:creationId xmlns:a16="http://schemas.microsoft.com/office/drawing/2014/main" xmlns="" id="{AEF2634D-0ED3-4029-A530-2789BEC8B2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421">
            <a:off x="10093898" y="4881189"/>
            <a:ext cx="1216760" cy="105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55F9D9A2-B93F-47AB-85DF-F4D76D7D1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826677"/>
              </p:ext>
            </p:extLst>
          </p:nvPr>
        </p:nvGraphicFramePr>
        <p:xfrm>
          <a:off x="4396409" y="2527883"/>
          <a:ext cx="3197087" cy="2113601"/>
        </p:xfrm>
        <a:graphic>
          <a:graphicData uri="http://schemas.openxmlformats.org/drawingml/2006/table">
            <a:tbl>
              <a:tblPr/>
              <a:tblGrid>
                <a:gridCol w="3197087">
                  <a:extLst>
                    <a:ext uri="{9D8B030D-6E8A-4147-A177-3AD203B41FA5}">
                      <a16:colId xmlns:a16="http://schemas.microsoft.com/office/drawing/2014/main" xmlns="" val="3221547218"/>
                    </a:ext>
                  </a:extLst>
                </a:gridCol>
              </a:tblGrid>
              <a:tr h="211360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7078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91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6C16614-AC1A-406F-A0C8-3CFCFC70D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03" y="639288"/>
            <a:ext cx="6718156" cy="554715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77EE8A3-ADC5-4B44-8F4A-38EED921E33C}"/>
              </a:ext>
            </a:extLst>
          </p:cNvPr>
          <p:cNvSpPr/>
          <p:nvPr/>
        </p:nvSpPr>
        <p:spPr>
          <a:xfrm rot="5400000">
            <a:off x="8682724" y="3131958"/>
            <a:ext cx="52469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>
                <a:solidFill>
                  <a:srgbClr val="663300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Imagem disponível em: https://br.pinterest.com/pin/545428204870738071/</a:t>
            </a:r>
            <a:endParaRPr lang="pt-BR" sz="11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8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26EC5A83-60BB-43B7-A734-C888EECC6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020" y="2443694"/>
            <a:ext cx="1919997" cy="216327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0935DE9-591F-4458-8EE5-F5F75C74A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1" y="643057"/>
            <a:ext cx="3478080" cy="5532457"/>
          </a:xfrm>
          <a:prstGeom prst="rect">
            <a:avLst/>
          </a:prstGeom>
        </p:spPr>
      </p:pic>
      <p:sp>
        <p:nvSpPr>
          <p:cNvPr id="5" name="Rolagem: Vertical 4">
            <a:extLst>
              <a:ext uri="{FF2B5EF4-FFF2-40B4-BE49-F238E27FC236}">
                <a16:creationId xmlns:a16="http://schemas.microsoft.com/office/drawing/2014/main" xmlns="" id="{CED51B21-B190-46E6-AD63-14C18C3D4A3E}"/>
              </a:ext>
            </a:extLst>
          </p:cNvPr>
          <p:cNvSpPr/>
          <p:nvPr/>
        </p:nvSpPr>
        <p:spPr>
          <a:xfrm>
            <a:off x="3555332" y="682486"/>
            <a:ext cx="4591878" cy="5532457"/>
          </a:xfrm>
          <a:prstGeom prst="verticalScrol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1C84547-C8DD-440C-8BCC-D75002870745}"/>
              </a:ext>
            </a:extLst>
          </p:cNvPr>
          <p:cNvSpPr txBox="1"/>
          <p:nvPr/>
        </p:nvSpPr>
        <p:spPr>
          <a:xfrm>
            <a:off x="4162492" y="1293265"/>
            <a:ext cx="3448879" cy="494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  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É com grande alegria que convidamos você a resolver as atividades de Matemática, com o tema “</a:t>
            </a:r>
            <a:r>
              <a:rPr lang="pt-BR" sz="1400" b="1" i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MEIO AMBIENTE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  O assunto é de suma importância, pois precisamos ter a conscientização da  preservação do Meio Ambiente para a nossa vida e   de todos os seres vivos.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   Ao lado, apresentamos a você a cartilha com informações sobre o tema. Para acessá-la, deverá copiar o link, abaixo da cartilha, e realizar a leitura.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  Vamos lá?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C275A54B-FBA8-4DC5-892A-1FAFC60D1525}"/>
              </a:ext>
            </a:extLst>
          </p:cNvPr>
          <p:cNvSpPr/>
          <p:nvPr/>
        </p:nvSpPr>
        <p:spPr>
          <a:xfrm>
            <a:off x="7882181" y="4606965"/>
            <a:ext cx="3215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https://iema.es.gov.br/Media/iema/Downloads/GEA/2016.12.13%20-%20GEA%20-%20Entre_Clima.pdf</a:t>
            </a:r>
            <a:endParaRPr lang="pt-BR" sz="1200" b="1" dirty="0">
              <a:latin typeface="Century Gothic" panose="020B0502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298E7D3-EB4B-42F6-8833-9A9186182588}"/>
              </a:ext>
            </a:extLst>
          </p:cNvPr>
          <p:cNvSpPr txBox="1"/>
          <p:nvPr/>
        </p:nvSpPr>
        <p:spPr>
          <a:xfrm rot="5400000">
            <a:off x="8462778" y="3221751"/>
            <a:ext cx="5600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latin typeface="Century Gothic" panose="020B0502020202020204" pitchFamily="34" charset="0"/>
              </a:rPr>
              <a:t>Imagem disponível em: </a:t>
            </a:r>
            <a:r>
              <a:rPr lang="pt-BR" sz="1050" b="1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https://sentinelacapixaba.com.br/escola-adventista-realiza-hoje-as-1700-horas-inauguracao-do-projeto-arvore-literaria/</a:t>
            </a:r>
            <a:endParaRPr lang="pt-BR" sz="105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9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EF71412-FF0C-4634-AD71-CDED58D8C1E1}"/>
              </a:ext>
            </a:extLst>
          </p:cNvPr>
          <p:cNvSpPr txBox="1"/>
          <p:nvPr/>
        </p:nvSpPr>
        <p:spPr>
          <a:xfrm>
            <a:off x="569953" y="912142"/>
            <a:ext cx="614139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>
                <a:solidFill>
                  <a:srgbClr val="663300"/>
                </a:solidFill>
                <a:latin typeface="Century Gothic" panose="020B0502020202020204" pitchFamily="34" charset="0"/>
              </a:rPr>
              <a:t>ATIVIDADES:</a:t>
            </a:r>
          </a:p>
          <a:p>
            <a:endParaRPr lang="pt-BR" sz="2400" b="1" u="sng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endParaRPr lang="pt-BR" sz="2400" b="1" u="sng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 I- 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Na cartilha, indicada para a leitura, você aprendeu várias dicas de ações ambientalmente saudáveis. Veja, ao lado, uma delas:</a:t>
            </a:r>
          </a:p>
          <a:p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</a:t>
            </a:r>
            <a:endParaRPr lang="pt-BR" sz="24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12BC37D-D609-45AF-A722-E8D696493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346" y="1868556"/>
            <a:ext cx="4781600" cy="175374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4E60BBA-5CAE-4F1F-A253-5C46F2381E0D}"/>
              </a:ext>
            </a:extLst>
          </p:cNvPr>
          <p:cNvSpPr txBox="1"/>
          <p:nvPr/>
        </p:nvSpPr>
        <p:spPr>
          <a:xfrm>
            <a:off x="636104" y="3696769"/>
            <a:ext cx="1110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Na frase: “No Brasil, </a:t>
            </a:r>
            <a:r>
              <a:rPr lang="pt-BR" b="1" i="1" u="sng" dirty="0">
                <a:solidFill>
                  <a:srgbClr val="663300"/>
                </a:solidFill>
                <a:latin typeface="Century Gothic" panose="020B0502020202020204" pitchFamily="34" charset="0"/>
              </a:rPr>
              <a:t>20 milhões 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de veículos automotores contribuem com 70% da poluição atmosférica nas cidades”, o número sublinhado, representado por algarismos, é igual a 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57F88F10-5FE3-413B-99E2-FE46166B8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064626"/>
              </p:ext>
            </p:extLst>
          </p:nvPr>
        </p:nvGraphicFramePr>
        <p:xfrm>
          <a:off x="6903397" y="1950910"/>
          <a:ext cx="4361294" cy="1727243"/>
        </p:xfrm>
        <a:graphic>
          <a:graphicData uri="http://schemas.openxmlformats.org/drawingml/2006/table">
            <a:tbl>
              <a:tblPr/>
              <a:tblGrid>
                <a:gridCol w="4361294">
                  <a:extLst>
                    <a:ext uri="{9D8B030D-6E8A-4147-A177-3AD203B41FA5}">
                      <a16:colId xmlns:a16="http://schemas.microsoft.com/office/drawing/2014/main" xmlns="" val="1561543175"/>
                    </a:ext>
                  </a:extLst>
                </a:gridCol>
              </a:tblGrid>
              <a:tr h="1727243">
                <a:tc>
                  <a:txBody>
                    <a:bodyPr/>
                    <a:lstStyle/>
                    <a:p>
                      <a:endParaRPr lang="pt-BR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066638"/>
                  </a:ext>
                </a:extLst>
              </a:tr>
            </a:tbl>
          </a:graphicData>
        </a:graphic>
      </p:graphicFrame>
      <p:pic>
        <p:nvPicPr>
          <p:cNvPr id="1028" name="Picture 4" descr="Gifs de passarinho cantando | Gif de pássaro, Gifs, Animais">
            <a:extLst>
              <a:ext uri="{FF2B5EF4-FFF2-40B4-BE49-F238E27FC236}">
                <a16:creationId xmlns:a16="http://schemas.microsoft.com/office/drawing/2014/main" xmlns="" id="{8F91492C-0BB1-42AD-85A0-D8D70DD0E6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96" y="704811"/>
            <a:ext cx="1696279" cy="117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ifs de passarinho cantando | Gif de pássaro, Gifs, Animais">
            <a:extLst>
              <a:ext uri="{FF2B5EF4-FFF2-40B4-BE49-F238E27FC236}">
                <a16:creationId xmlns:a16="http://schemas.microsoft.com/office/drawing/2014/main" xmlns="" id="{4DB832E3-7EFA-4942-96A2-AC53D8153E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3" y="752850"/>
            <a:ext cx="1603513" cy="108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de cantos arredondados 3">
            <a:extLst>
              <a:ext uri="{FF2B5EF4-FFF2-40B4-BE49-F238E27FC236}">
                <a16:creationId xmlns:a16="http://schemas.microsoft.com/office/drawing/2014/main" xmlns="" id="{3ED4B1D4-197E-4879-884A-872918286290}"/>
              </a:ext>
            </a:extLst>
          </p:cNvPr>
          <p:cNvSpPr/>
          <p:nvPr/>
        </p:nvSpPr>
        <p:spPr>
          <a:xfrm>
            <a:off x="2248564" y="4529126"/>
            <a:ext cx="1383139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2000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7EEE2582-170F-41C1-9390-8BE9096546DF}"/>
              </a:ext>
            </a:extLst>
          </p:cNvPr>
          <p:cNvSpPr/>
          <p:nvPr/>
        </p:nvSpPr>
        <p:spPr>
          <a:xfrm>
            <a:off x="1946677" y="4529126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Retângulo de cantos arredondados 3">
            <a:extLst>
              <a:ext uri="{FF2B5EF4-FFF2-40B4-BE49-F238E27FC236}">
                <a16:creationId xmlns:a16="http://schemas.microsoft.com/office/drawing/2014/main" xmlns="" id="{F5989676-99BC-4CF9-8F68-9E0DEA1AB1E2}"/>
              </a:ext>
            </a:extLst>
          </p:cNvPr>
          <p:cNvSpPr/>
          <p:nvPr/>
        </p:nvSpPr>
        <p:spPr>
          <a:xfrm>
            <a:off x="2257511" y="5431568"/>
            <a:ext cx="1383139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20.000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C431BA2A-AA0B-4174-8824-FEE2DD47CDDC}"/>
              </a:ext>
            </a:extLst>
          </p:cNvPr>
          <p:cNvSpPr/>
          <p:nvPr/>
        </p:nvSpPr>
        <p:spPr>
          <a:xfrm>
            <a:off x="1955624" y="5431568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8" name="Retângulo de cantos arredondados 3">
            <a:extLst>
              <a:ext uri="{FF2B5EF4-FFF2-40B4-BE49-F238E27FC236}">
                <a16:creationId xmlns:a16="http://schemas.microsoft.com/office/drawing/2014/main" xmlns="" id="{5F021A35-C48D-4041-917D-4EEBD227CB13}"/>
              </a:ext>
            </a:extLst>
          </p:cNvPr>
          <p:cNvSpPr/>
          <p:nvPr/>
        </p:nvSpPr>
        <p:spPr>
          <a:xfrm>
            <a:off x="4909820" y="4529126"/>
            <a:ext cx="167384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2.000.000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7EF9815C-495F-4F48-A519-F266A608E65A}"/>
              </a:ext>
            </a:extLst>
          </p:cNvPr>
          <p:cNvSpPr/>
          <p:nvPr/>
        </p:nvSpPr>
        <p:spPr>
          <a:xfrm>
            <a:off x="4607932" y="4529126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0" name="Retângulo de cantos arredondados 5">
            <a:extLst>
              <a:ext uri="{FF2B5EF4-FFF2-40B4-BE49-F238E27FC236}">
                <a16:creationId xmlns:a16="http://schemas.microsoft.com/office/drawing/2014/main" xmlns="" id="{5D85F933-7978-43EE-AC90-2F1A9C5588B0}"/>
              </a:ext>
            </a:extLst>
          </p:cNvPr>
          <p:cNvSpPr/>
          <p:nvPr/>
        </p:nvSpPr>
        <p:spPr>
          <a:xfrm>
            <a:off x="5058801" y="5421803"/>
            <a:ext cx="1524864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20.000.000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5120F798-7EE5-473D-928F-894382D8EE7F}"/>
              </a:ext>
            </a:extLst>
          </p:cNvPr>
          <p:cNvSpPr/>
          <p:nvPr/>
        </p:nvSpPr>
        <p:spPr>
          <a:xfrm>
            <a:off x="4709176" y="5421803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21F96E27-581D-4DF6-B6FD-A0AE97650D20}"/>
              </a:ext>
            </a:extLst>
          </p:cNvPr>
          <p:cNvSpPr/>
          <p:nvPr/>
        </p:nvSpPr>
        <p:spPr>
          <a:xfrm rot="5400000">
            <a:off x="8756029" y="3491500"/>
            <a:ext cx="52645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>
                <a:solidFill>
                  <a:srgbClr val="6633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Imagem disponível em: https://br.pinterest.com/pin/793196553094876469/</a:t>
            </a:r>
            <a:endParaRPr lang="pt-BR" sz="11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2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PEACE LOVE AROUND THE WORLD : MOCHOS GIFS">
            <a:extLst>
              <a:ext uri="{FF2B5EF4-FFF2-40B4-BE49-F238E27FC236}">
                <a16:creationId xmlns:a16="http://schemas.microsoft.com/office/drawing/2014/main" xmlns="" id="{025E0F80-1CDB-4033-B915-E04580C08F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22" y="3864299"/>
            <a:ext cx="2278804" cy="23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 Cuitelo | Blog da Ecoloja">
            <a:extLst>
              <a:ext uri="{FF2B5EF4-FFF2-40B4-BE49-F238E27FC236}">
                <a16:creationId xmlns:a16="http://schemas.microsoft.com/office/drawing/2014/main" xmlns="" id="{A478EBB7-B996-4147-A499-6D1DE5C872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1547">
            <a:off x="3681642" y="1552461"/>
            <a:ext cx="1618904" cy="135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Pensamento: Nuvem 3">
            <a:extLst>
              <a:ext uri="{FF2B5EF4-FFF2-40B4-BE49-F238E27FC236}">
                <a16:creationId xmlns:a16="http://schemas.microsoft.com/office/drawing/2014/main" xmlns="" id="{899D23E7-9FBF-4024-AEB8-8CAB17E71C67}"/>
              </a:ext>
            </a:extLst>
          </p:cNvPr>
          <p:cNvSpPr/>
          <p:nvPr/>
        </p:nvSpPr>
        <p:spPr>
          <a:xfrm>
            <a:off x="3970422" y="985101"/>
            <a:ext cx="5328042" cy="2646947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5E75BAA-8F11-4D85-9D04-2ED26ACF03B1}"/>
              </a:ext>
            </a:extLst>
          </p:cNvPr>
          <p:cNvSpPr txBox="1"/>
          <p:nvPr/>
        </p:nvSpPr>
        <p:spPr>
          <a:xfrm>
            <a:off x="5062794" y="1362295"/>
            <a:ext cx="36041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Sugestão de videoaula para a atividade I do slide anterior:</a:t>
            </a:r>
          </a:p>
          <a:p>
            <a:endParaRPr lang="pt-BR" sz="16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https://www.youtube.com/watch?v=kRn8xFlvh1w</a:t>
            </a:r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pt-BR" sz="16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Copie o link acima para assistir à aula no </a:t>
            </a:r>
            <a:r>
              <a:rPr lang="pt-BR" sz="1600" b="1" dirty="0" err="1">
                <a:solidFill>
                  <a:srgbClr val="663300"/>
                </a:solidFill>
                <a:latin typeface="Century Gothic" panose="020B0502020202020204" pitchFamily="34" charset="0"/>
              </a:rPr>
              <a:t>youtube</a:t>
            </a:r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5" name="Picture 4" descr="Gifs de passarinho cantando | Gif de pássaro, Gifs, Animais">
            <a:extLst>
              <a:ext uri="{FF2B5EF4-FFF2-40B4-BE49-F238E27FC236}">
                <a16:creationId xmlns:a16="http://schemas.microsoft.com/office/drawing/2014/main" xmlns="" id="{0BF870B6-3E8C-4151-9EC0-F774F831D7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" y="752850"/>
            <a:ext cx="1216760" cy="9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Gifs de passarinho cantando | Gif de pássaro, Gifs, Animais">
            <a:extLst>
              <a:ext uri="{FF2B5EF4-FFF2-40B4-BE49-F238E27FC236}">
                <a16:creationId xmlns:a16="http://schemas.microsoft.com/office/drawing/2014/main" xmlns="" id="{4F60009C-AF2D-4180-985C-1B968FDFE6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0" y="5025477"/>
            <a:ext cx="1216760" cy="107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Gifs de passarinho cantando | Gif de pássaro, Gifs, Animais">
            <a:extLst>
              <a:ext uri="{FF2B5EF4-FFF2-40B4-BE49-F238E27FC236}">
                <a16:creationId xmlns:a16="http://schemas.microsoft.com/office/drawing/2014/main" xmlns="" id="{6FA2B86A-61FD-45ED-9EB0-15F22E7115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201" y="752849"/>
            <a:ext cx="1216760" cy="9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Gifs de passarinho cantando | Gif de pássaro, Gifs, Animais">
            <a:extLst>
              <a:ext uri="{FF2B5EF4-FFF2-40B4-BE49-F238E27FC236}">
                <a16:creationId xmlns:a16="http://schemas.microsoft.com/office/drawing/2014/main" xmlns="" id="{08A590E8-D919-4E59-A191-1770B8BC77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386" y="5025477"/>
            <a:ext cx="1216760" cy="107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F66F9D9-6523-4FC9-8D34-ADFB229D8B44}"/>
              </a:ext>
            </a:extLst>
          </p:cNvPr>
          <p:cNvSpPr/>
          <p:nvPr/>
        </p:nvSpPr>
        <p:spPr>
          <a:xfrm rot="5400000">
            <a:off x="8748108" y="3066928"/>
            <a:ext cx="50465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Imagem disponível em: https://br.pinterest.com/pin/793196553094876469/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8BC080F7-0C3E-4357-B692-EC4AC847181E}"/>
              </a:ext>
            </a:extLst>
          </p:cNvPr>
          <p:cNvSpPr/>
          <p:nvPr/>
        </p:nvSpPr>
        <p:spPr>
          <a:xfrm rot="5400000">
            <a:off x="9230066" y="3066928"/>
            <a:ext cx="36631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https://ecoloja.wordpress.com/2011/02/05/o-cuitelo/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3ACA991-93D6-45FD-A20B-372BFDA9FA55}"/>
              </a:ext>
            </a:extLst>
          </p:cNvPr>
          <p:cNvSpPr/>
          <p:nvPr/>
        </p:nvSpPr>
        <p:spPr>
          <a:xfrm rot="5400000">
            <a:off x="7853229" y="3906143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https://peacelovearoundtheworld.blogspot.com/2016/09/mochos-gifs.html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53A4B50-DC80-426D-B301-7DA65E5F2469}"/>
              </a:ext>
            </a:extLst>
          </p:cNvPr>
          <p:cNvSpPr txBox="1"/>
          <p:nvPr/>
        </p:nvSpPr>
        <p:spPr>
          <a:xfrm>
            <a:off x="808121" y="690174"/>
            <a:ext cx="1057575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II- 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Leia, ao lado, a informação retirada da cartilha,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indicada para a leitura.</a:t>
            </a:r>
          </a:p>
          <a:p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No trecho: “Para não forçarem muito o motor, a </a:t>
            </a:r>
          </a:p>
          <a:p>
            <a:pPr algn="just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geladeira e o freezer devem ter uma distância de </a:t>
            </a:r>
          </a:p>
          <a:p>
            <a:pPr algn="just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pelo menos </a:t>
            </a:r>
            <a:r>
              <a:rPr lang="pt-BR" b="1" u="sng" dirty="0">
                <a:solidFill>
                  <a:srgbClr val="663300"/>
                </a:solidFill>
                <a:latin typeface="Century Gothic" panose="020B0502020202020204" pitchFamily="34" charset="0"/>
              </a:rPr>
              <a:t>15 centímetros 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da parede”, a distância</a:t>
            </a:r>
          </a:p>
          <a:p>
            <a:pPr algn="just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sublinhada, em metros, é igual a </a:t>
            </a:r>
          </a:p>
          <a:p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EA86649-4699-46E1-9E09-340CA765A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583" y="690174"/>
            <a:ext cx="4268453" cy="3318680"/>
          </a:xfrm>
          <a:prstGeom prst="rect">
            <a:avLst/>
          </a:prstGeom>
        </p:spPr>
      </p:pic>
      <p:sp>
        <p:nvSpPr>
          <p:cNvPr id="6" name="Retângulo de cantos arredondados 5">
            <a:extLst>
              <a:ext uri="{FF2B5EF4-FFF2-40B4-BE49-F238E27FC236}">
                <a16:creationId xmlns:a16="http://schemas.microsoft.com/office/drawing/2014/main" xmlns="" id="{461C994A-B990-4B83-B345-61884C3C1DF6}"/>
              </a:ext>
            </a:extLst>
          </p:cNvPr>
          <p:cNvSpPr/>
          <p:nvPr/>
        </p:nvSpPr>
        <p:spPr>
          <a:xfrm>
            <a:off x="1377138" y="3114537"/>
            <a:ext cx="1173557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0,15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9316CB9-3FAE-47B1-9778-D96C9050061A}"/>
              </a:ext>
            </a:extLst>
          </p:cNvPr>
          <p:cNvSpPr/>
          <p:nvPr/>
        </p:nvSpPr>
        <p:spPr>
          <a:xfrm>
            <a:off x="1027513" y="3114537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8" name="Retângulo de cantos arredondados 3">
            <a:extLst>
              <a:ext uri="{FF2B5EF4-FFF2-40B4-BE49-F238E27FC236}">
                <a16:creationId xmlns:a16="http://schemas.microsoft.com/office/drawing/2014/main" xmlns="" id="{1AA00CF1-8F59-44AB-9348-D20BE9C15F35}"/>
              </a:ext>
            </a:extLst>
          </p:cNvPr>
          <p:cNvSpPr/>
          <p:nvPr/>
        </p:nvSpPr>
        <p:spPr>
          <a:xfrm>
            <a:off x="1329400" y="4008854"/>
            <a:ext cx="1221295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1,5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A834728F-89D8-4ECE-8F9D-0945F6CCE94C}"/>
              </a:ext>
            </a:extLst>
          </p:cNvPr>
          <p:cNvSpPr/>
          <p:nvPr/>
        </p:nvSpPr>
        <p:spPr>
          <a:xfrm>
            <a:off x="1027513" y="4008854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0" name="Retângulo de cantos arredondados 3">
            <a:extLst>
              <a:ext uri="{FF2B5EF4-FFF2-40B4-BE49-F238E27FC236}">
                <a16:creationId xmlns:a16="http://schemas.microsoft.com/office/drawing/2014/main" xmlns="" id="{9103FEEA-0740-48BF-ADF7-60D277461EA5}"/>
              </a:ext>
            </a:extLst>
          </p:cNvPr>
          <p:cNvSpPr/>
          <p:nvPr/>
        </p:nvSpPr>
        <p:spPr>
          <a:xfrm>
            <a:off x="3626888" y="3114537"/>
            <a:ext cx="1221295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15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1D0365DA-AA5F-4B40-852A-67BF34C6F062}"/>
              </a:ext>
            </a:extLst>
          </p:cNvPr>
          <p:cNvSpPr/>
          <p:nvPr/>
        </p:nvSpPr>
        <p:spPr>
          <a:xfrm>
            <a:off x="3325001" y="3114537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2" name="Retângulo de cantos arredondados 3">
            <a:extLst>
              <a:ext uri="{FF2B5EF4-FFF2-40B4-BE49-F238E27FC236}">
                <a16:creationId xmlns:a16="http://schemas.microsoft.com/office/drawing/2014/main" xmlns="" id="{A4702827-A6D9-4A18-86CB-16457489CB20}"/>
              </a:ext>
            </a:extLst>
          </p:cNvPr>
          <p:cNvSpPr/>
          <p:nvPr/>
        </p:nvSpPr>
        <p:spPr>
          <a:xfrm>
            <a:off x="3623803" y="4008854"/>
            <a:ext cx="1221295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150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2E299606-D9D4-4114-9C46-E5630029701F}"/>
              </a:ext>
            </a:extLst>
          </p:cNvPr>
          <p:cNvSpPr/>
          <p:nvPr/>
        </p:nvSpPr>
        <p:spPr>
          <a:xfrm>
            <a:off x="3321916" y="4008854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3074" name="Picture 2" descr="SOMOS TODOS FILHOS DE DEUS? ENTÃO SOMOS IRMÃOS....">
            <a:extLst>
              <a:ext uri="{FF2B5EF4-FFF2-40B4-BE49-F238E27FC236}">
                <a16:creationId xmlns:a16="http://schemas.microsoft.com/office/drawing/2014/main" xmlns="" id="{BA6FA036-23E5-47AE-A22C-14EDD1CD16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1155">
            <a:off x="6554022" y="3400213"/>
            <a:ext cx="4327933" cy="19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62572555-7623-45DA-A34F-9C9B94F42AB1}"/>
              </a:ext>
            </a:extLst>
          </p:cNvPr>
          <p:cNvSpPr/>
          <p:nvPr/>
        </p:nvSpPr>
        <p:spPr>
          <a:xfrm rot="5400000">
            <a:off x="8670380" y="3035271"/>
            <a:ext cx="51210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http://sitedoblogsobriedade.comunidades.net/somos-todos-filhos-de-deus-entao-somos-irmaos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ifs de passarinho cantando | Gif de pássaro, Gifs, Animais">
            <a:extLst>
              <a:ext uri="{FF2B5EF4-FFF2-40B4-BE49-F238E27FC236}">
                <a16:creationId xmlns:a16="http://schemas.microsoft.com/office/drawing/2014/main" xmlns="" id="{09F7EF63-EDDD-40D9-9738-FDFD5FB304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" y="752849"/>
            <a:ext cx="1216760" cy="105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ifs de passarinho cantando | Gif de pássaro, Gifs, Animais">
            <a:extLst>
              <a:ext uri="{FF2B5EF4-FFF2-40B4-BE49-F238E27FC236}">
                <a16:creationId xmlns:a16="http://schemas.microsoft.com/office/drawing/2014/main" xmlns="" id="{68BFE417-4AE1-4747-BF39-D5181B668B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" y="5049078"/>
            <a:ext cx="1216760" cy="105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ifs de passarinho cantando | Gif de pássaro, Gifs, Animais">
            <a:extLst>
              <a:ext uri="{FF2B5EF4-FFF2-40B4-BE49-F238E27FC236}">
                <a16:creationId xmlns:a16="http://schemas.microsoft.com/office/drawing/2014/main" xmlns="" id="{016D444B-E6AB-4563-B6B7-7EB65157C4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809" y="752850"/>
            <a:ext cx="1216760" cy="105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ifs de passarinho cantando | Gif de pássaro, Gifs, Animais">
            <a:extLst>
              <a:ext uri="{FF2B5EF4-FFF2-40B4-BE49-F238E27FC236}">
                <a16:creationId xmlns:a16="http://schemas.microsoft.com/office/drawing/2014/main" xmlns="" id="{0FFEE6E7-51C1-4A5D-9EFF-67DFCB213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47" y="5049078"/>
            <a:ext cx="1216760" cy="105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ULA 5 – Matemática – 5º Ano | Portal NetEscola">
            <a:extLst>
              <a:ext uri="{FF2B5EF4-FFF2-40B4-BE49-F238E27FC236}">
                <a16:creationId xmlns:a16="http://schemas.microsoft.com/office/drawing/2014/main" xmlns="" id="{5B2A2583-AA31-49FD-8B02-262E72F2DD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86" y="3816014"/>
            <a:ext cx="2838844" cy="253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Pensamento: Nuvem 7">
            <a:extLst>
              <a:ext uri="{FF2B5EF4-FFF2-40B4-BE49-F238E27FC236}">
                <a16:creationId xmlns:a16="http://schemas.microsoft.com/office/drawing/2014/main" xmlns="" id="{083CE7F2-05BE-4E75-BAAF-D90B78729386}"/>
              </a:ext>
            </a:extLst>
          </p:cNvPr>
          <p:cNvSpPr/>
          <p:nvPr/>
        </p:nvSpPr>
        <p:spPr>
          <a:xfrm>
            <a:off x="3441032" y="998621"/>
            <a:ext cx="5390148" cy="264093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6E1AEE1-CEC5-4F61-8030-9EC906E2AA3B}"/>
              </a:ext>
            </a:extLst>
          </p:cNvPr>
          <p:cNvSpPr txBox="1"/>
          <p:nvPr/>
        </p:nvSpPr>
        <p:spPr>
          <a:xfrm>
            <a:off x="4223084" y="1380386"/>
            <a:ext cx="4379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Sugestão de videoaula para a atividade II do slide anterior: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6FAF34D-6D89-4F4F-935A-765B05B5C78D}"/>
              </a:ext>
            </a:extLst>
          </p:cNvPr>
          <p:cNvSpPr/>
          <p:nvPr/>
        </p:nvSpPr>
        <p:spPr>
          <a:xfrm>
            <a:off x="3472648" y="1965161"/>
            <a:ext cx="5129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https://www.youtube.com/watch?v=_ANQ-xSIhs4</a:t>
            </a:r>
            <a:endParaRPr lang="pt-BR" sz="16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F0DCAF8B-2F0F-4ED4-9935-A9A946BDA003}"/>
              </a:ext>
            </a:extLst>
          </p:cNvPr>
          <p:cNvSpPr txBox="1"/>
          <p:nvPr/>
        </p:nvSpPr>
        <p:spPr>
          <a:xfrm>
            <a:off x="3955600" y="2480176"/>
            <a:ext cx="40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Copie o link acima para assistir à aula no </a:t>
            </a:r>
            <a:r>
              <a:rPr lang="pt-BR" sz="1600" b="1" dirty="0" err="1">
                <a:solidFill>
                  <a:srgbClr val="663300"/>
                </a:solidFill>
                <a:latin typeface="Century Gothic" panose="020B0502020202020204" pitchFamily="34" charset="0"/>
              </a:rPr>
              <a:t>youtube</a:t>
            </a:r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B38606C3-CDC1-4A4D-B379-D20D8E1C3F89}"/>
              </a:ext>
            </a:extLst>
          </p:cNvPr>
          <p:cNvSpPr/>
          <p:nvPr/>
        </p:nvSpPr>
        <p:spPr>
          <a:xfrm rot="5400000">
            <a:off x="8238129" y="3943726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Imagem disponível em: https://br.pinterest.com/pin/793196553094876469/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4447AD39-D888-42EE-84D6-D649234970F8}"/>
              </a:ext>
            </a:extLst>
          </p:cNvPr>
          <p:cNvSpPr/>
          <p:nvPr/>
        </p:nvSpPr>
        <p:spPr>
          <a:xfrm rot="5400000">
            <a:off x="8009527" y="3776187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https://portal.educacao.go.gov.br/fundamental/aula-5-matematica-5o-ano/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7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5DB7F56-14FA-4D21-8CE6-C7B6CD8C8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366" y="693933"/>
            <a:ext cx="4420602" cy="168831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BCA4B16-7EBC-4F6F-80E5-D4EC6EC1A42B}"/>
              </a:ext>
            </a:extLst>
          </p:cNvPr>
          <p:cNvSpPr txBox="1"/>
          <p:nvPr/>
        </p:nvSpPr>
        <p:spPr>
          <a:xfrm>
            <a:off x="613611" y="678001"/>
            <a:ext cx="108043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III- 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Leia a informação ao lado, retirada da cartilha 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“Entre no Clima”, indicada para a leitura.</a:t>
            </a:r>
          </a:p>
          <a:p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  Segundo a informação, </a:t>
            </a:r>
            <a:r>
              <a:rPr lang="pt-BR" b="1" u="sng" dirty="0">
                <a:solidFill>
                  <a:srgbClr val="663300"/>
                </a:solidFill>
                <a:latin typeface="Century Gothic" panose="020B0502020202020204" pitchFamily="34" charset="0"/>
              </a:rPr>
              <a:t>20%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do consumo de água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vão para a indústria. Essa porcentagem, representada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em forma de fração, é igual a</a:t>
            </a:r>
          </a:p>
          <a:p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 </a:t>
            </a:r>
          </a:p>
          <a:p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4" name="Picture 4" descr="Grupo Wilson Sons">
            <a:extLst>
              <a:ext uri="{FF2B5EF4-FFF2-40B4-BE49-F238E27FC236}">
                <a16:creationId xmlns:a16="http://schemas.microsoft.com/office/drawing/2014/main" xmlns="" id="{57306310-5ABF-421A-8223-49CED4FAB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14" y="2274230"/>
            <a:ext cx="4345906" cy="21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B2BB07B0-1AB2-49B0-910A-24528A93AA89}"/>
              </a:ext>
            </a:extLst>
          </p:cNvPr>
          <p:cNvSpPr/>
          <p:nvPr/>
        </p:nvSpPr>
        <p:spPr>
          <a:xfrm>
            <a:off x="6997366" y="4426300"/>
            <a:ext cx="45529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rgbClr val="6633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https://www.wilsonsons.com.br/pt/grupo/noticia/tecon-salvador-investe-em-estrutura-para-reduzir-o-consumo-de-agua</a:t>
            </a:r>
            <a:endParaRPr lang="pt-BR" sz="11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tângulo de cantos arredondados 3">
            <a:extLst>
              <a:ext uri="{FF2B5EF4-FFF2-40B4-BE49-F238E27FC236}">
                <a16:creationId xmlns:a16="http://schemas.microsoft.com/office/drawing/2014/main" xmlns="" id="{9E0CDE23-A471-41FC-A77A-4FE53DC9E273}"/>
              </a:ext>
            </a:extLst>
          </p:cNvPr>
          <p:cNvSpPr/>
          <p:nvPr/>
        </p:nvSpPr>
        <p:spPr>
          <a:xfrm>
            <a:off x="1293305" y="2733507"/>
            <a:ext cx="1221295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</a:t>
            </a:r>
            <a:r>
              <a:rPr lang="pt-BR" b="1" u="sng" dirty="0">
                <a:solidFill>
                  <a:srgbClr val="663300"/>
                </a:solidFill>
                <a:latin typeface="Century Gothic" panose="020B0502020202020204" pitchFamily="34" charset="0"/>
              </a:rPr>
              <a:t>1</a:t>
            </a:r>
          </a:p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10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AE21D42-062B-4392-AAD8-43373E055E3E}"/>
              </a:ext>
            </a:extLst>
          </p:cNvPr>
          <p:cNvSpPr/>
          <p:nvPr/>
        </p:nvSpPr>
        <p:spPr>
          <a:xfrm>
            <a:off x="991418" y="2733507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1" name="Retângulo de cantos arredondados 5">
            <a:extLst>
              <a:ext uri="{FF2B5EF4-FFF2-40B4-BE49-F238E27FC236}">
                <a16:creationId xmlns:a16="http://schemas.microsoft.com/office/drawing/2014/main" xmlns="" id="{2D77CD2E-2E5D-4E9F-A3A1-5AB5BD3E30F7}"/>
              </a:ext>
            </a:extLst>
          </p:cNvPr>
          <p:cNvSpPr/>
          <p:nvPr/>
        </p:nvSpPr>
        <p:spPr>
          <a:xfrm>
            <a:off x="1341043" y="3680735"/>
            <a:ext cx="1173557" cy="5303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rgbClr val="663300"/>
                </a:solidFill>
                <a:latin typeface="Century Gothic" panose="020B0502020202020204" pitchFamily="34" charset="0"/>
              </a:rPr>
              <a:t>1</a:t>
            </a:r>
          </a:p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A1199B05-9B81-46B0-87B1-A567ADC517C7}"/>
              </a:ext>
            </a:extLst>
          </p:cNvPr>
          <p:cNvSpPr/>
          <p:nvPr/>
        </p:nvSpPr>
        <p:spPr>
          <a:xfrm>
            <a:off x="991418" y="3680735"/>
            <a:ext cx="441324" cy="530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3" name="Retângulo de cantos arredondados 3">
            <a:extLst>
              <a:ext uri="{FF2B5EF4-FFF2-40B4-BE49-F238E27FC236}">
                <a16:creationId xmlns:a16="http://schemas.microsoft.com/office/drawing/2014/main" xmlns="" id="{FE4D01EC-233E-436A-8C50-BCA977CD37B9}"/>
              </a:ext>
            </a:extLst>
          </p:cNvPr>
          <p:cNvSpPr/>
          <p:nvPr/>
        </p:nvSpPr>
        <p:spPr>
          <a:xfrm>
            <a:off x="3812570" y="2733507"/>
            <a:ext cx="1221295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rgbClr val="663300"/>
                </a:solidFill>
                <a:latin typeface="Century Gothic" panose="020B0502020202020204" pitchFamily="34" charset="0"/>
              </a:rPr>
              <a:t>2</a:t>
            </a:r>
          </a:p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85DAC809-0FFE-4659-94C2-F216C3E7AC17}"/>
              </a:ext>
            </a:extLst>
          </p:cNvPr>
          <p:cNvSpPr/>
          <p:nvPr/>
        </p:nvSpPr>
        <p:spPr>
          <a:xfrm>
            <a:off x="3510683" y="2733507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5" name="Retângulo de cantos arredondados 3">
            <a:extLst>
              <a:ext uri="{FF2B5EF4-FFF2-40B4-BE49-F238E27FC236}">
                <a16:creationId xmlns:a16="http://schemas.microsoft.com/office/drawing/2014/main" xmlns="" id="{73E562DC-C60E-4281-9B57-522D879B6AA0}"/>
              </a:ext>
            </a:extLst>
          </p:cNvPr>
          <p:cNvSpPr/>
          <p:nvPr/>
        </p:nvSpPr>
        <p:spPr>
          <a:xfrm>
            <a:off x="3812570" y="3703706"/>
            <a:ext cx="1221295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</a:t>
            </a:r>
            <a:r>
              <a:rPr lang="pt-BR" b="1" u="sng" dirty="0">
                <a:solidFill>
                  <a:srgbClr val="663300"/>
                </a:solidFill>
                <a:latin typeface="Century Gothic" panose="020B0502020202020204" pitchFamily="34" charset="0"/>
              </a:rPr>
              <a:t>7</a:t>
            </a:r>
          </a:p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10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FBB124E9-01C4-4C3F-B68B-7CB26151AD18}"/>
              </a:ext>
            </a:extLst>
          </p:cNvPr>
          <p:cNvSpPr/>
          <p:nvPr/>
        </p:nvSpPr>
        <p:spPr>
          <a:xfrm>
            <a:off x="3510683" y="3703706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940CEFAA-2773-4984-A58B-BAE87A5535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656">
            <a:off x="7600618" y="3892531"/>
            <a:ext cx="860593" cy="3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A2A45AE7-201D-4F0F-B60E-DA4D7D0B69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065">
            <a:off x="10339989" y="3957379"/>
            <a:ext cx="860593" cy="3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81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amaso Gifs: A roda de leitura">
            <a:extLst>
              <a:ext uri="{FF2B5EF4-FFF2-40B4-BE49-F238E27FC236}">
                <a16:creationId xmlns:a16="http://schemas.microsoft.com/office/drawing/2014/main" xmlns="" id="{DA95F8EC-86F3-4D4C-8B4C-308AAF91D9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57" y="3794721"/>
            <a:ext cx="2789160" cy="256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xmlns="" id="{0326F1F9-D4D5-4C6C-97EA-EE65B2A2A5ED}"/>
              </a:ext>
            </a:extLst>
          </p:cNvPr>
          <p:cNvSpPr/>
          <p:nvPr/>
        </p:nvSpPr>
        <p:spPr>
          <a:xfrm rot="567954">
            <a:off x="3086552" y="691972"/>
            <a:ext cx="4654774" cy="2958004"/>
          </a:xfrm>
          <a:prstGeom prst="cloudCallout">
            <a:avLst/>
          </a:prstGeom>
          <a:noFill/>
          <a:ln>
            <a:solidFill>
              <a:srgbClr val="DF8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4" descr="Gifs de passarinho cantando | Gif de pássaro, Gifs, Animais">
            <a:extLst>
              <a:ext uri="{FF2B5EF4-FFF2-40B4-BE49-F238E27FC236}">
                <a16:creationId xmlns:a16="http://schemas.microsoft.com/office/drawing/2014/main" xmlns="" id="{900EE4CE-602D-411F-BC1A-D20E6E369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" y="752850"/>
            <a:ext cx="1216760" cy="101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ifs de passarinho cantando | Gif de pássaro, Gifs, Animais">
            <a:extLst>
              <a:ext uri="{FF2B5EF4-FFF2-40B4-BE49-F238E27FC236}">
                <a16:creationId xmlns:a16="http://schemas.microsoft.com/office/drawing/2014/main" xmlns="" id="{88F5EA28-92DF-4FE7-ACE4-BE490A7503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3" y="5126797"/>
            <a:ext cx="1216760" cy="97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ifs de passarinho cantando | Gif de pássaro, Gifs, Animais">
            <a:extLst>
              <a:ext uri="{FF2B5EF4-FFF2-40B4-BE49-F238E27FC236}">
                <a16:creationId xmlns:a16="http://schemas.microsoft.com/office/drawing/2014/main" xmlns="" id="{E0916310-1CED-41E8-BA16-14606BF8C0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071" y="752850"/>
            <a:ext cx="1216760" cy="101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ifs de passarinho cantando | Gif de pássaro, Gifs, Animais">
            <a:extLst>
              <a:ext uri="{FF2B5EF4-FFF2-40B4-BE49-F238E27FC236}">
                <a16:creationId xmlns:a16="http://schemas.microsoft.com/office/drawing/2014/main" xmlns="" id="{166BCA4C-9F45-48EC-A856-279798FBE1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071" y="5126797"/>
            <a:ext cx="1216760" cy="97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EB7C345-F812-483E-A5E4-2C9E82A28F8D}"/>
              </a:ext>
            </a:extLst>
          </p:cNvPr>
          <p:cNvSpPr txBox="1"/>
          <p:nvPr/>
        </p:nvSpPr>
        <p:spPr>
          <a:xfrm>
            <a:off x="3731956" y="1151020"/>
            <a:ext cx="33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Sugestão de videoaula para a atividade III do slide anterior: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C301304-7861-4D00-AA29-C21D0A4D5864}"/>
              </a:ext>
            </a:extLst>
          </p:cNvPr>
          <p:cNvSpPr/>
          <p:nvPr/>
        </p:nvSpPr>
        <p:spPr>
          <a:xfrm>
            <a:off x="3578202" y="1769666"/>
            <a:ext cx="3664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https://www.youtube.com/watch?v=OP1tOVxJZuY</a:t>
            </a:r>
            <a:endParaRPr lang="pt-BR" sz="16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D7061E1B-B180-422D-A7F9-B65B971DC6B3}"/>
              </a:ext>
            </a:extLst>
          </p:cNvPr>
          <p:cNvSpPr txBox="1"/>
          <p:nvPr/>
        </p:nvSpPr>
        <p:spPr>
          <a:xfrm>
            <a:off x="4015781" y="2478505"/>
            <a:ext cx="2789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Copie o link acima para assistir à aula no </a:t>
            </a:r>
            <a:r>
              <a:rPr lang="pt-BR" sz="1600" b="1" dirty="0" err="1">
                <a:solidFill>
                  <a:srgbClr val="663300"/>
                </a:solidFill>
                <a:latin typeface="Century Gothic" panose="020B0502020202020204" pitchFamily="34" charset="0"/>
              </a:rPr>
              <a:t>youtube</a:t>
            </a:r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421F4491-67C6-4005-BD68-AC21E70B7AC7}"/>
              </a:ext>
            </a:extLst>
          </p:cNvPr>
          <p:cNvSpPr txBox="1"/>
          <p:nvPr/>
        </p:nvSpPr>
        <p:spPr>
          <a:xfrm rot="5400000">
            <a:off x="9201011" y="2667791"/>
            <a:ext cx="4294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</a:rPr>
              <a:t>Imagem disponível em: </a:t>
            </a:r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http://damasogif.blogspot.com/2012/05/roda-de-leitura.html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EAC3FFFD-9774-48CA-9E04-5983F8A88480}"/>
              </a:ext>
            </a:extLst>
          </p:cNvPr>
          <p:cNvSpPr/>
          <p:nvPr/>
        </p:nvSpPr>
        <p:spPr>
          <a:xfrm rot="5400000">
            <a:off x="9281235" y="3267634"/>
            <a:ext cx="34644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https://br.pinterest.com/pin/793196553094876469/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104820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1112</TotalTime>
  <Words>556</Words>
  <Application>Microsoft Office PowerPoint</Application>
  <PresentationFormat>Widescreen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Garamond</vt:lpstr>
      <vt:lpstr>Times New Roman</vt:lpstr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VAMOS CONFERIR AS RESPOSTAS?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smec01</cp:lastModifiedBy>
  <cp:revision>46</cp:revision>
  <dcterms:created xsi:type="dcterms:W3CDTF">2020-07-14T16:32:34Z</dcterms:created>
  <dcterms:modified xsi:type="dcterms:W3CDTF">2020-07-30T15:27:56Z</dcterms:modified>
</cp:coreProperties>
</file>