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0" r:id="rId5"/>
    <p:sldId id="258" r:id="rId6"/>
    <p:sldId id="271" r:id="rId7"/>
    <p:sldId id="259" r:id="rId8"/>
    <p:sldId id="260" r:id="rId9"/>
    <p:sldId id="269" r:id="rId10"/>
    <p:sldId id="267" r:id="rId11"/>
    <p:sldId id="272" r:id="rId12"/>
    <p:sldId id="273" r:id="rId13"/>
    <p:sldId id="26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: para a Esquerda 1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575" y="6118749"/>
            <a:ext cx="1304657" cy="676715"/>
          </a:xfrm>
          <a:prstGeom prst="rect">
            <a:avLst/>
          </a:prstGeom>
        </p:spPr>
      </p:pic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" y="870043"/>
            <a:ext cx="1885930" cy="120814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Disponível em: http://textoemmovimento.blogspot.com/2014/07/interpretacao-de-textos-6-e-7-anos.html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470565" y="1524111"/>
            <a:ext cx="3582389" cy="67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Observe atentamente a Charge </a:t>
            </a:r>
          </a:p>
        </p:txBody>
      </p:sp>
      <p:pic>
        <p:nvPicPr>
          <p:cNvPr id="1026" name="Picture 2" descr="http://2.bp.blogspot.com/-0w1p3KlT4EE/U8G8Sbf-g6I/AAAAAAAAAco/vTvin3AsgtY/s1600/ch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45" y="2554673"/>
            <a:ext cx="6072646" cy="33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rot="16200000">
            <a:off x="8983511" y="3098307"/>
            <a:ext cx="57946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http://2.bp.blogspot.com/-0w1p3KlT4EE/U8G8Sbf-g6I/AAAAAAAAAco/vTvin3AsgtY/s1600/charge.jpg</a:t>
            </a:r>
          </a:p>
        </p:txBody>
      </p:sp>
    </p:spTree>
    <p:extLst>
      <p:ext uri="{BB962C8B-B14F-4D97-AF65-F5344CB8AC3E}">
        <p14:creationId xmlns:p14="http://schemas.microsoft.com/office/powerpoint/2010/main" val="41797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835352" y="3362537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clima.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3045775" y="339364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835352" y="5325246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ação humana no meio ambiente.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3045775" y="5292477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3835351" y="4653300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elevação do nível dos oceanos.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3045775" y="465444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835352" y="4028374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ação do meio ambiente na vida humana.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3045775" y="401641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370960" y="2059143"/>
            <a:ext cx="5995555" cy="85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Lato"/>
              </a:rPr>
              <a:t>Podemos observar uma “ironia” na fala do garoto. Para ele, a loucura real é do (a):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6" y="818087"/>
            <a:ext cx="2204033" cy="1411919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Disponível em: http://textoemmovimento.blogspot.com/2014/07/interpretacao-de-textos-6-e-7-anos.html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3370960" y="1376557"/>
            <a:ext cx="3642904" cy="42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Agora, responda: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92608A5-3D06-407F-B8E6-1E4242A9E3A4}"/>
              </a:ext>
            </a:extLst>
          </p:cNvPr>
          <p:cNvSpPr/>
          <p:nvPr/>
        </p:nvSpPr>
        <p:spPr>
          <a:xfrm>
            <a:off x="4947775" y="688754"/>
            <a:ext cx="234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VI</a:t>
            </a:r>
          </a:p>
        </p:txBody>
      </p:sp>
    </p:spTree>
    <p:extLst>
      <p:ext uri="{BB962C8B-B14F-4D97-AF65-F5344CB8AC3E}">
        <p14:creationId xmlns:p14="http://schemas.microsoft.com/office/powerpoint/2010/main" val="2683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realizar ou refazer as atividades o número de vezes que desejar 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6F34EB-E027-408F-B282-6748A68F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2732"/>
            <a:ext cx="9601196" cy="1303867"/>
          </a:xfrm>
        </p:spPr>
        <p:txBody>
          <a:bodyPr>
            <a:normAutofit/>
          </a:bodyPr>
          <a:lstStyle/>
          <a:p>
            <a:r>
              <a:rPr lang="pt-BR" sz="2400" b="1" dirty="0"/>
              <a:t>VAMOS CONFERIR OS RESULTADOS?</a:t>
            </a:r>
          </a:p>
        </p:txBody>
      </p:sp>
      <p:sp>
        <p:nvSpPr>
          <p:cNvPr id="3" name="Ondulado Duplo 2">
            <a:extLst>
              <a:ext uri="{FF2B5EF4-FFF2-40B4-BE49-F238E27FC236}">
                <a16:creationId xmlns:a16="http://schemas.microsoft.com/office/drawing/2014/main" xmlns="" id="{B57E8156-857A-43D3-BBB1-012D95BF398E}"/>
              </a:ext>
            </a:extLst>
          </p:cNvPr>
          <p:cNvSpPr/>
          <p:nvPr/>
        </p:nvSpPr>
        <p:spPr>
          <a:xfrm>
            <a:off x="3073400" y="897465"/>
            <a:ext cx="6045200" cy="914400"/>
          </a:xfrm>
          <a:prstGeom prst="doubleWav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77BD6F3-54C4-4824-A1C2-71BFDDF3558B}"/>
              </a:ext>
            </a:extLst>
          </p:cNvPr>
          <p:cNvSpPr txBox="1"/>
          <p:nvPr/>
        </p:nvSpPr>
        <p:spPr>
          <a:xfrm>
            <a:off x="1028700" y="2493435"/>
            <a:ext cx="3721100" cy="254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ATIVIDADE 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II- A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IV- D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V- B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VI- D</a:t>
            </a:r>
          </a:p>
        </p:txBody>
      </p:sp>
    </p:spTree>
    <p:extLst>
      <p:ext uri="{BB962C8B-B14F-4D97-AF65-F5344CB8AC3E}">
        <p14:creationId xmlns:p14="http://schemas.microsoft.com/office/powerpoint/2010/main" val="207015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64183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e interprete os textos atentamente e clique nas alternativas que você considera corretas. 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549465"/>
            <a:ext cx="9362208" cy="52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 AMBIENTE: DESENVOLVIMENTO SUSTENTÁVEL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5" y="3162529"/>
            <a:ext cx="3105149" cy="20270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-2721200" y="3262974"/>
            <a:ext cx="6016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Fonte/Gif: https://i.pinimg.com/originals/2b/07/f6/2b07f62987e987d4e53e84aa8b963b83.gif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4036" y="1246910"/>
            <a:ext cx="1000989" cy="358295"/>
          </a:xfrm>
        </p:spPr>
        <p:txBody>
          <a:bodyPr>
            <a:noAutofit/>
          </a:bodyPr>
          <a:lstStyle/>
          <a:p>
            <a:r>
              <a:rPr lang="pt-BR" sz="2400" b="1" dirty="0"/>
              <a:t>Leia: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697437"/>
            <a:ext cx="1952444" cy="1098946"/>
          </a:xfrm>
        </p:spPr>
      </p:pic>
      <p:sp>
        <p:nvSpPr>
          <p:cNvPr id="5" name="Retângulo 4"/>
          <p:cNvSpPr/>
          <p:nvPr/>
        </p:nvSpPr>
        <p:spPr>
          <a:xfrm>
            <a:off x="554181" y="6457890"/>
            <a:ext cx="11083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Gif Disponível em: https://www.google.com/url?sa=i&amp;url=https%3A%2F%2Fvibrant-os.com%2Fphoto%2Fearth-day-gif-animation.htm&amp;psig=AOvVaw10MWqHIoMKztvhQ3sHjdDO&amp;ust=1595938823554000&amp;source=images&amp;cd=vfe&amp;ved=0CAIQjRxqFwoTCMi61sy17eoCFQAAAAAdAAAAABAG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274617" y="1796383"/>
            <a:ext cx="9642763" cy="39693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SUSTENTÁVEL</a:t>
            </a:r>
          </a:p>
          <a:p>
            <a:pPr algn="ctr"/>
            <a:endParaRPr lang="pt-BR" sz="1600" dirty="0"/>
          </a:p>
          <a:p>
            <a:pPr indent="457200"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Acompanhamos no dia-a-dia o quanto o ser humano está destruindo o meio ambiente. O crescimento das cidades, as indústrias e os veículos estão causando transtornos para o ar, o solo e as águas. O desenvolvimento é necessário, porém, o ser humano precisa respeitar o meio ambiente, pois dependemos dele para sobreviver neste planeta. A humanidade precisa buscar o desenvolvimento econômico garantindo o equilíbrio ecológico.</a:t>
            </a:r>
          </a:p>
          <a:p>
            <a:pPr indent="457200" algn="just"/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sustentável é: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“Atender às necessidades da atual geração, sem comprometer a capacidade das futuras gerações em prover suas próprias demandas”.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Adotar a prática dos três “erres”: o primeiro R, de REDUÇÃO, que se recomenda evitar adquirir produtos desnecessários; o segundo R. de REUTILIZAÇÃO, que sugere que se reaproveite embalagens, plásticos e vidros, por exemplo; por fim, o terceiro e último R, de RECICLAGEM, que orienta separar o que pode ser transformado em outro produto ou, então, em produto semelhante.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8855780" y="328678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solidFill>
                  <a:srgbClr val="222222"/>
                </a:solidFill>
                <a:latin typeface="Georgia" panose="02040502050405020303" pitchFamily="18" charset="0"/>
              </a:rPr>
              <a:t>Disponível em: http://educacaodevalor.blogspot.com.br/2011/11/atividade-sobre-desenvolvimento.html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9085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2860475" y="2773608"/>
            <a:ext cx="7623952" cy="517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às necessidades da atual geração, comprometendo a capacidade das futuras gerações em prover suas próprias demandas.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2085335" y="282312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2860475" y="3666654"/>
            <a:ext cx="7623952" cy="4469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Concentrar-se apenas nas necessidades da atual geração, para comprometer a capacidade das futuras gerações em prover suas próprias demandas.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2085335" y="369297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2860475" y="4455158"/>
            <a:ext cx="7623952" cy="532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às necessidades da atual geração, sem comprometer a capacidade das futuras gerações em prover suas próprias demandas.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2085335" y="452411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2860475" y="5377826"/>
            <a:ext cx="7623952" cy="4838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às necessidades da atual geração, sem comprometer a capacidade das gerações atuais em prover suas próprias demandas.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2085335" y="542197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7" name="Retângulo 26"/>
          <p:cNvSpPr/>
          <p:nvPr/>
        </p:nvSpPr>
        <p:spPr>
          <a:xfrm rot="16200000">
            <a:off x="-2403242" y="2985934"/>
            <a:ext cx="5520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FONTE/GIF: http://www.eraumavezbrasil.com.br/wp-content/uploads/2016/10/191_title_1.jpg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161309" y="1275108"/>
            <a:ext cx="8530827" cy="8734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texto, podemos compreender que desenvolvimento sustentável é: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1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908015"/>
            <a:ext cx="1326595" cy="837658"/>
          </a:xfr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58D23D8-FE59-4D6D-BD94-E7B8B8D13579}"/>
              </a:ext>
            </a:extLst>
          </p:cNvPr>
          <p:cNvSpPr/>
          <p:nvPr/>
        </p:nvSpPr>
        <p:spPr>
          <a:xfrm>
            <a:off x="5028336" y="691877"/>
            <a:ext cx="2135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</a:t>
            </a:r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2255" y="1174040"/>
            <a:ext cx="7650329" cy="358295"/>
          </a:xfrm>
        </p:spPr>
        <p:txBody>
          <a:bodyPr>
            <a:noAutofit/>
          </a:bodyPr>
          <a:lstStyle/>
          <a:p>
            <a:r>
              <a:rPr lang="pt-BR" sz="2400" b="1" dirty="0"/>
              <a:t>Leia o texto abaixo e responda as próximas questões.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697437"/>
            <a:ext cx="1693515" cy="953206"/>
          </a:xfrm>
        </p:spPr>
      </p:pic>
      <p:sp>
        <p:nvSpPr>
          <p:cNvPr id="6" name="Retângulo de cantos arredondados 5"/>
          <p:cNvSpPr/>
          <p:nvPr/>
        </p:nvSpPr>
        <p:spPr>
          <a:xfrm>
            <a:off x="1125681" y="1650643"/>
            <a:ext cx="9940635" cy="45097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HOMEM FAZ O CLIMA. E FAZ MAL</a:t>
            </a:r>
          </a:p>
          <a:p>
            <a:pPr algn="just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000"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interferência do homem no meio ambiente pode acelerar em milhares de anos os processos naturais de mudanças climáticas e trazer graves consequências à vida na Terra. O consumo desenfreado e a explosão demográfica têm sido fatores de forte influência entre as atividades humanas. Em consequência, fenômenos como a elevação da taxa de emissão de gás carbônico (CO2) na atmosfera podem atingir picos incontroláveis em poucas décadas, sem que a vida na Terra consiga se adaptar. Se nada for feito, daqui a um século poderemos viver num ambiente de catástrofe.</a:t>
            </a:r>
          </a:p>
          <a:p>
            <a:pPr indent="540000"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temperatura não parar de subir, daqui a cerca de 100 anos, poderemos ter grandes mudanças na ocorrência de fenômenos como tormentas e furacões. A elevação do nível dos oceanos, consequência do aquecimento global, pode levar o mar a invadir parte das grandes cidades litorâneas e se misturar com fontes de água potável, como os rios que nele deságuam, salinizando-as. Águas provenientes do derretimento dos picos das montanhas geladas poderão invadir vales e cidades em seu entorno. Espécies mais sensíveis correm o risco de extinção, causando desequilíbrio nos ecossistemas e nas cadeias alimentares. O cenário de catástrofe está desenhado. Resta ao homem fazer alguma coisa para evitar a concretização dessas profecias.</a:t>
            </a:r>
          </a:p>
        </p:txBody>
      </p:sp>
      <p:sp>
        <p:nvSpPr>
          <p:cNvPr id="3" name="Retângulo 2"/>
          <p:cNvSpPr/>
          <p:nvPr/>
        </p:nvSpPr>
        <p:spPr>
          <a:xfrm rot="16200000">
            <a:off x="8717974" y="3312605"/>
            <a:ext cx="63800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Disponível em: http://textoemmovimento.blogspot.com/2014/07/interpretacao-de-textos-6-e-7-anos.html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46116" y="6429517"/>
            <a:ext cx="849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(Karen Gimenez. O homem faz o clima. E faz mal. Superinteressante, São Paulo, set. 2008.Edição especial. As 30 maiores descobertas da ciência, p. 34. Adaptado.)</a:t>
            </a:r>
          </a:p>
        </p:txBody>
      </p:sp>
    </p:spTree>
    <p:extLst>
      <p:ext uri="{BB962C8B-B14F-4D97-AF65-F5344CB8AC3E}">
        <p14:creationId xmlns:p14="http://schemas.microsoft.com/office/powerpoint/2010/main" val="45913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89616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3213363" y="5132352"/>
            <a:ext cx="589718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Refere-se a elevação do nível dos oceanos, consequência do aquecimento global.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2583521" y="515893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3213364" y="3791414"/>
            <a:ext cx="5897180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 as espécies mais sensíveis que correm o risco de extinção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2583521" y="377693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3213364" y="4435247"/>
            <a:ext cx="5897180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as consequências, fenômenos como a elevação da taxa de emissão de gás carbônico (CO2) na atmosfera.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2583521" y="448324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3213364" y="3011061"/>
            <a:ext cx="5897180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 interferência do homem no meio ambiente e suas consequências.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2583521" y="308275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002971" y="1483683"/>
            <a:ext cx="7372801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Lato"/>
              </a:rPr>
              <a:t>Qual é o assunto central do texto?</a:t>
            </a: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9" y="780564"/>
            <a:ext cx="2204033" cy="141191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Referências: http://textoemmovimento.blogspot.com/2014/07/interpretacao-de-textos-6-e-7-anos.html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72849C7-3A06-40C2-8E9F-B7C76250FD9C}"/>
              </a:ext>
            </a:extLst>
          </p:cNvPr>
          <p:cNvSpPr/>
          <p:nvPr/>
        </p:nvSpPr>
        <p:spPr>
          <a:xfrm>
            <a:off x="4967422" y="719221"/>
            <a:ext cx="22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</a:t>
            </a: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962232" y="2880888"/>
            <a:ext cx="4062023" cy="397382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Pressionar os políticos.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962229" y="4326584"/>
            <a:ext cx="4062024" cy="3900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Conscientizar sobre as consequências do consumo desenfreado.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137179" y="429722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962229" y="3607414"/>
            <a:ext cx="406202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Confundir as pessoas.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137179" y="357418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2962230" y="5045755"/>
            <a:ext cx="4062024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 as causas do aquecimento.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3221181" y="1156312"/>
            <a:ext cx="7168276" cy="1059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rgbClr val="222222"/>
                </a:solidFill>
                <a:latin typeface="Arial" panose="020B0604020202020204" pitchFamily="34" charset="0"/>
              </a:rPr>
              <a:t>A finalidade desse texto é:</a:t>
            </a:r>
            <a:endParaRPr lang="pt-BR" sz="2000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9" y="804266"/>
            <a:ext cx="2204033" cy="141191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Referências: http://textoemmovimento.blogspot.com/2014/07/interpretacao-de-textos-6-e-7-anos.html</a:t>
            </a:r>
          </a:p>
        </p:txBody>
      </p:sp>
      <p:sp>
        <p:nvSpPr>
          <p:cNvPr id="19" name="Texto explicativo retangular 18"/>
          <p:cNvSpPr/>
          <p:nvPr/>
        </p:nvSpPr>
        <p:spPr>
          <a:xfrm>
            <a:off x="7705944" y="2975299"/>
            <a:ext cx="3206840" cy="2199597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Finalidade:</a:t>
            </a:r>
          </a:p>
          <a:p>
            <a:pPr algn="ctr"/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“Intenção ou motivação para a realização ou existência (de algo); objetivo, propósito, fim”.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7B39478-6B73-4CDE-A3E2-EF30E11A6969}"/>
              </a:ext>
            </a:extLst>
          </p:cNvPr>
          <p:cNvSpPr/>
          <p:nvPr/>
        </p:nvSpPr>
        <p:spPr>
          <a:xfrm>
            <a:off x="5326959" y="605826"/>
            <a:ext cx="237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III</a:t>
            </a: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835352" y="3362537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aumento da taxa de emissão de gás carbônico.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3045775" y="339364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835352" y="5325246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congelamento das águas dos rios.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3045775" y="5292477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3835351" y="4653300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elevação do nível dos oceanos.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3045775" y="465444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835352" y="4028374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ocorrência de tormentas e furacões.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3045775" y="401641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370960" y="2059143"/>
            <a:ext cx="5995555" cy="85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Lato"/>
              </a:rPr>
              <a:t>Dos problemas causados pelo homem ao meio ambiente, somente </a:t>
            </a:r>
            <a:r>
              <a:rPr lang="pt-BR" b="1" dirty="0">
                <a:solidFill>
                  <a:schemeClr val="tx1"/>
                </a:solidFill>
                <a:latin typeface="Lato"/>
              </a:rPr>
              <a:t>NÃO</a:t>
            </a:r>
            <a:r>
              <a:rPr lang="pt-BR" dirty="0">
                <a:solidFill>
                  <a:schemeClr val="tx1"/>
                </a:solidFill>
                <a:latin typeface="Lato"/>
              </a:rPr>
              <a:t> é citado(a) no texto: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6" y="818087"/>
            <a:ext cx="2204033" cy="1411919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Disponível em: http://textoemmovimento.blogspot.com/2014/07/interpretacao-de-textos-6-e-7-anos.html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3435FB0-6CF8-4A2D-8CF3-5EC2B5F879B4}"/>
              </a:ext>
            </a:extLst>
          </p:cNvPr>
          <p:cNvSpPr/>
          <p:nvPr/>
        </p:nvSpPr>
        <p:spPr>
          <a:xfrm>
            <a:off x="5091107" y="1062381"/>
            <a:ext cx="234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IV</a:t>
            </a:r>
          </a:p>
        </p:txBody>
      </p:sp>
    </p:spTree>
    <p:extLst>
      <p:ext uri="{BB962C8B-B14F-4D97-AF65-F5344CB8AC3E}">
        <p14:creationId xmlns:p14="http://schemas.microsoft.com/office/powerpoint/2010/main" val="24238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09999" y="1474744"/>
            <a:ext cx="5496792" cy="685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4137580" y="3004567"/>
            <a:ext cx="5066770" cy="5983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comentário sobre a situação mundial.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3295916" y="310142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4137581" y="3861325"/>
            <a:ext cx="5066769" cy="5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opinião sobre as futuras consequências do consumo desenfreado.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3295916" y="3955912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4137580" y="4705379"/>
            <a:ext cx="5035087" cy="6355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sentimento de revolta contra as atitudes governamentais.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3295916" y="483090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06769" y="616865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357" y="6136850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442459" y="1314591"/>
            <a:ext cx="5631872" cy="656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último parágrafo, o autor expressa:</a:t>
            </a: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6" y="818087"/>
            <a:ext cx="2204033" cy="1411919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213364" y="644339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/>
              <a:t>Disponível em: http://textoemmovimento.blogspot.com/2014/07/interpretacao-de-textos-6-e-7-anos.html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D3C43ED-D8F3-420D-AE49-990784BE4126}"/>
              </a:ext>
            </a:extLst>
          </p:cNvPr>
          <p:cNvSpPr/>
          <p:nvPr/>
        </p:nvSpPr>
        <p:spPr>
          <a:xfrm>
            <a:off x="5149053" y="692675"/>
            <a:ext cx="221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V</a:t>
            </a:r>
          </a:p>
        </p:txBody>
      </p:sp>
    </p:spTree>
    <p:extLst>
      <p:ext uri="{BB962C8B-B14F-4D97-AF65-F5344CB8AC3E}">
        <p14:creationId xmlns:p14="http://schemas.microsoft.com/office/powerpoint/2010/main" val="8064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1110</TotalTime>
  <Words>1036</Words>
  <Application>Microsoft Office PowerPoint</Application>
  <PresentationFormat>Widescreen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Arial</vt:lpstr>
      <vt:lpstr>Century Gothic</vt:lpstr>
      <vt:lpstr>Garamond</vt:lpstr>
      <vt:lpstr>Georgia</vt:lpstr>
      <vt:lpstr>Lato</vt:lpstr>
      <vt:lpstr>Times New Roman</vt:lpstr>
      <vt:lpstr>Orgânico</vt:lpstr>
      <vt:lpstr>1_Orgânico</vt:lpstr>
      <vt:lpstr>Apresentação do PowerPoint</vt:lpstr>
      <vt:lpstr>Apresentação do PowerPoint</vt:lpstr>
      <vt:lpstr>Leia:</vt:lpstr>
      <vt:lpstr>Apresentação do PowerPoint</vt:lpstr>
      <vt:lpstr>Leia o texto abaixo e responda as próximas questões.</vt:lpstr>
      <vt:lpstr>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CONFERIR OS RESULTADOS?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161</cp:revision>
  <dcterms:created xsi:type="dcterms:W3CDTF">2020-06-03T11:56:49Z</dcterms:created>
  <dcterms:modified xsi:type="dcterms:W3CDTF">2020-07-30T15:26:36Z</dcterms:modified>
</cp:coreProperties>
</file>