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53" r:id="rId1"/>
  </p:sldMasterIdLst>
  <p:notesMasterIdLst>
    <p:notesMasterId r:id="rId2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69797" autoAdjust="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249DC-268B-4348-84CC-88772A9E0340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22904-49A8-410F-BCB2-4AA9414EE2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11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2904-49A8-410F-BCB2-4AA9414EE27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93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7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0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8972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0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6464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39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86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2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7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7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3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55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0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5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8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  <p:sldLayoutId id="2147484167" r:id="rId14"/>
    <p:sldLayoutId id="2147484168" r:id="rId15"/>
    <p:sldLayoutId id="21474841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hyperlink" Target="https://pt.clipart.me/istock/blue-jay-on-bat-125864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magensanimadas.com/cat-soltar-pipas-1858.htm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clipart.me/istock/blue-jay-on-bat-125864" TargetMode="External"/><Relationship Id="rId5" Type="http://schemas.openxmlformats.org/officeDocument/2006/relationships/hyperlink" Target="http://www.semprealegria.com/origem-da-festa-junina/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br.pinterest.com/pin/327285097922669323/" TargetMode="External"/><Relationship Id="rId3" Type="http://schemas.openxmlformats.org/officeDocument/2006/relationships/image" Target="../media/image43.gif"/><Relationship Id="rId7" Type="http://schemas.openxmlformats.org/officeDocument/2006/relationships/hyperlink" Target="https://www.culturamix.com/saude/culinaria/comidas-tipicas-do-folclore-brasileiro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openxmlformats.org/officeDocument/2006/relationships/image" Target="../media/image44.jpeg"/><Relationship Id="rId9" Type="http://schemas.openxmlformats.org/officeDocument/2006/relationships/hyperlink" Target="https://ciadosgifs.blogspot.com/2014/11/gauchos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clipart.me/istock/blue-jay-on-bat-12586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unilasalle.edu.br/estudantes-ead/" TargetMode="External"/><Relationship Id="rId5" Type="http://schemas.openxmlformats.org/officeDocument/2006/relationships/hyperlink" Target="https://www.youtube.com/watch?v=YPVvy51XjJE" TargetMode="External"/><Relationship Id="rId4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7.jpeg"/><Relationship Id="rId7" Type="http://schemas.openxmlformats.org/officeDocument/2006/relationships/image" Target="../media/image5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hyperlink" Target="http://amorkut.com/mensagens-de-carnaval-27/" TargetMode="External"/><Relationship Id="rId4" Type="http://schemas.openxmlformats.org/officeDocument/2006/relationships/image" Target="../media/image48.png"/><Relationship Id="rId9" Type="http://schemas.openxmlformats.org/officeDocument/2006/relationships/hyperlink" Target="https://www.escrevologoexisto.com/2007/08/31/sambista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hyperlink" Target="https://pt.wikipedia.org/wiki/Maracatu_Rural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ciadosgifs.blogspot.com/2014/06/bandeirinhas.html" TargetMode="External"/><Relationship Id="rId3" Type="http://schemas.openxmlformats.org/officeDocument/2006/relationships/image" Target="../media/image56.gif"/><Relationship Id="rId7" Type="http://schemas.openxmlformats.org/officeDocument/2006/relationships/image" Target="../media/image58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erdadeluz.com.br/feliz-festa-de-sao-joao/sao-joao-caipiras/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57.gif"/><Relationship Id="rId9" Type="http://schemas.openxmlformats.org/officeDocument/2006/relationships/image" Target="../media/image59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enor.com/view/veveta-ivete-ivete-sangalo-ivetinha-the-voice-gif-15464259" TargetMode="External"/><Relationship Id="rId3" Type="http://schemas.openxmlformats.org/officeDocument/2006/relationships/image" Target="../media/image61.jpeg"/><Relationship Id="rId7" Type="http://schemas.openxmlformats.org/officeDocument/2006/relationships/hyperlink" Target="https://dancas-tipicas.info/dancas-folcloricas.html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6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7" Type="http://schemas.openxmlformats.org/officeDocument/2006/relationships/hyperlink" Target="https://sites.google.com/site/mundoencantadodadudabb/gifs-de-festa-junina" TargetMode="External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.pinterest.com/pin/542472717594818132/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UP0j31U5fk&amp;t=108s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aradomestre.com.br/evangelizacao/estoria.htm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neyclassicosshow.fandom.com/pt-br/wiki/A_pequena_serei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esciclopedia.org/wiki/Saci_Perer%C3%AA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https://mineiapacheco.com.br/index.php/datas-comemorativas?vars=category/datas-comemorativa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hyperlink" Target="https://brasilescola.uol.com.br/historiab/folclore-brasileiro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clipart.me/istock/blue-jay-on-bat-12586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clipart.me/istock/blue-jay-on-bat-125864" TargetMode="External"/><Relationship Id="rId5" Type="http://schemas.openxmlformats.org/officeDocument/2006/relationships/hyperlink" Target="https://www.youtube.com/watch?v=sQ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clipart.me/istock/blue-jay-on-bat-125864" TargetMode="Externa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pt.clipart.me/istock/blue-jay-on-bat-12586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hyperlink" Target="https://www.todamateria.com.br/brincadeiras-folcloricas/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rasão">
            <a:extLst>
              <a:ext uri="{FF2B5EF4-FFF2-40B4-BE49-F238E27FC236}">
                <a16:creationId xmlns="" xmlns:a16="http://schemas.microsoft.com/office/drawing/2014/main" id="{870E5E88-5B6F-4D95-BD27-2A50B2D215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60" y="371061"/>
            <a:ext cx="1457739" cy="14047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ítulo 2">
            <a:extLst>
              <a:ext uri="{FF2B5EF4-FFF2-40B4-BE49-F238E27FC236}">
                <a16:creationId xmlns="" xmlns:a16="http://schemas.microsoft.com/office/drawing/2014/main" id="{FF64DFF3-DE4E-498A-9ABF-3EC02ABD2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693" y="1895061"/>
            <a:ext cx="8574157" cy="4247989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9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 Fundamental II</a:t>
            </a:r>
          </a:p>
          <a:p>
            <a:pPr algn="ctr">
              <a:lnSpc>
                <a:spcPct val="150000"/>
              </a:lnSpc>
            </a:pPr>
            <a:r>
              <a:rPr lang="pt-BR" sz="9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6º ano</a:t>
            </a:r>
          </a:p>
          <a:p>
            <a:pPr algn="ctr">
              <a:lnSpc>
                <a:spcPct val="150000"/>
              </a:lnSpc>
            </a:pPr>
            <a:r>
              <a:rPr lang="pt-B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Matemática</a:t>
            </a:r>
          </a:p>
          <a:p>
            <a:pPr algn="ctr">
              <a:lnSpc>
                <a:spcPct val="150000"/>
              </a:lnSpc>
            </a:pPr>
            <a:endParaRPr lang="pt-BR" sz="9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Secretaria Municipal de Educação e Cultura de Alfenas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algn="ctr">
              <a:lnSpc>
                <a:spcPct val="150000"/>
              </a:lnSpc>
            </a:pPr>
            <a:endParaRPr lang="pt-BR" sz="9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2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99DD5065-8D42-4012-B33B-D523F345C5BE}"/>
              </a:ext>
            </a:extLst>
          </p:cNvPr>
          <p:cNvSpPr txBox="1"/>
          <p:nvPr/>
        </p:nvSpPr>
        <p:spPr>
          <a:xfrm>
            <a:off x="4402480" y="65587"/>
            <a:ext cx="663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solidFill>
                  <a:srgbClr val="663300"/>
                </a:solidFill>
              </a:rPr>
              <a:t>ATIVIDADE II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45A53693-B6DA-4E37-BBF6-608C757E02BD}"/>
              </a:ext>
            </a:extLst>
          </p:cNvPr>
          <p:cNvSpPr txBox="1"/>
          <p:nvPr/>
        </p:nvSpPr>
        <p:spPr>
          <a:xfrm>
            <a:off x="1815152" y="639298"/>
            <a:ext cx="7017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663300"/>
                </a:solidFill>
                <a:latin typeface="+mj-lt"/>
              </a:rPr>
              <a:t>Para participar de um concurso de pipas, fiz o molde de duas pipas como mostra a malha quadriculada abaixo. Quanto gastarei a mais de papel, em relação à pipa A, se eu fizer a pipa B?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7BFB0FDC-608A-454E-9134-FEB8F10E1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822" y="1884740"/>
            <a:ext cx="4636481" cy="2819782"/>
          </a:xfrm>
          <a:prstGeom prst="rect">
            <a:avLst/>
          </a:prstGeom>
        </p:spPr>
      </p:pic>
      <p:pic>
        <p:nvPicPr>
          <p:cNvPr id="1028" name="Picture 4" descr="▷ Soltar Pipas: Imagens Animadas, Gifs Animados &amp; Animações – 100 ...">
            <a:extLst>
              <a:ext uri="{FF2B5EF4-FFF2-40B4-BE49-F238E27FC236}">
                <a16:creationId xmlns="" xmlns:a16="http://schemas.microsoft.com/office/drawing/2014/main" id="{91C54B56-F346-44C6-B0C3-4CFFF3BB98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096" y="4450947"/>
            <a:ext cx="2464904" cy="24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corde sua criança interior - Matéria - Bayer Jovens">
            <a:extLst>
              <a:ext uri="{FF2B5EF4-FFF2-40B4-BE49-F238E27FC236}">
                <a16:creationId xmlns="" xmlns:a16="http://schemas.microsoft.com/office/drawing/2014/main" id="{9287643A-24E5-48C9-85D7-4D3A2A1ADA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364">
            <a:off x="9466515" y="247673"/>
            <a:ext cx="1809678" cy="166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ralha Azul Em Morcego Ilustração">
            <a:extLst>
              <a:ext uri="{FF2B5EF4-FFF2-40B4-BE49-F238E27FC236}">
                <a16:creationId xmlns="" xmlns:a16="http://schemas.microsoft.com/office/drawing/2014/main" id="{EC08F75F-4980-4B05-A19E-3D9A20193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592698" y="2072641"/>
            <a:ext cx="1729793" cy="15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de cantos arredondados 5">
            <a:extLst>
              <a:ext uri="{FF2B5EF4-FFF2-40B4-BE49-F238E27FC236}">
                <a16:creationId xmlns="" xmlns:a16="http://schemas.microsoft.com/office/drawing/2014/main" id="{E191DD09-6120-46C6-A594-BB8FF7FC46C1}"/>
              </a:ext>
            </a:extLst>
          </p:cNvPr>
          <p:cNvSpPr/>
          <p:nvPr/>
        </p:nvSpPr>
        <p:spPr>
          <a:xfrm>
            <a:off x="2000214" y="4924622"/>
            <a:ext cx="3638463" cy="524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O dobro de papel da pipa A.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B03F4F22-0D10-4947-B78C-26895B137797}"/>
              </a:ext>
            </a:extLst>
          </p:cNvPr>
          <p:cNvSpPr/>
          <p:nvPr/>
        </p:nvSpPr>
        <p:spPr>
          <a:xfrm>
            <a:off x="1379743" y="4887309"/>
            <a:ext cx="762673" cy="5617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Retângulo de cantos arredondados 3">
            <a:extLst>
              <a:ext uri="{FF2B5EF4-FFF2-40B4-BE49-F238E27FC236}">
                <a16:creationId xmlns="" xmlns:a16="http://schemas.microsoft.com/office/drawing/2014/main" id="{5FAA1318-9DE0-4BF0-AF49-E5FEFCF2B7C4}"/>
              </a:ext>
            </a:extLst>
          </p:cNvPr>
          <p:cNvSpPr/>
          <p:nvPr/>
        </p:nvSpPr>
        <p:spPr>
          <a:xfrm>
            <a:off x="2142416" y="5898831"/>
            <a:ext cx="3432002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O mesmo papel mais a metade.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3BEACC30-913E-4AF1-A2D5-3F0AEC7F23A6}"/>
              </a:ext>
            </a:extLst>
          </p:cNvPr>
          <p:cNvSpPr/>
          <p:nvPr/>
        </p:nvSpPr>
        <p:spPr>
          <a:xfrm>
            <a:off x="1379743" y="5898831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8" name="Retângulo de cantos arredondados 3">
            <a:extLst>
              <a:ext uri="{FF2B5EF4-FFF2-40B4-BE49-F238E27FC236}">
                <a16:creationId xmlns="" xmlns:a16="http://schemas.microsoft.com/office/drawing/2014/main" id="{1EA7E924-064E-4B0A-BEA8-553875057EF9}"/>
              </a:ext>
            </a:extLst>
          </p:cNvPr>
          <p:cNvSpPr/>
          <p:nvPr/>
        </p:nvSpPr>
        <p:spPr>
          <a:xfrm>
            <a:off x="6479860" y="4941687"/>
            <a:ext cx="2903703" cy="56923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O quádruplo do papel da pipa A.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="" xmlns:a16="http://schemas.microsoft.com/office/drawing/2014/main" id="{063114C7-ADDA-4E75-912B-2C7F02942E80}"/>
              </a:ext>
            </a:extLst>
          </p:cNvPr>
          <p:cNvSpPr/>
          <p:nvPr/>
        </p:nvSpPr>
        <p:spPr>
          <a:xfrm>
            <a:off x="5894426" y="4941687"/>
            <a:ext cx="585434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0" name="Retângulo de cantos arredondados 3">
            <a:extLst>
              <a:ext uri="{FF2B5EF4-FFF2-40B4-BE49-F238E27FC236}">
                <a16:creationId xmlns="" xmlns:a16="http://schemas.microsoft.com/office/drawing/2014/main" id="{B8025A24-BA87-4D60-B035-12E5882242DF}"/>
              </a:ext>
            </a:extLst>
          </p:cNvPr>
          <p:cNvSpPr/>
          <p:nvPr/>
        </p:nvSpPr>
        <p:spPr>
          <a:xfrm>
            <a:off x="6479860" y="5836946"/>
            <a:ext cx="2846568" cy="56923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O triplo do papel da pipa A.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="" xmlns:a16="http://schemas.microsoft.com/office/drawing/2014/main" id="{13E127BE-69CD-460B-A642-5CAB09D7C85F}"/>
              </a:ext>
            </a:extLst>
          </p:cNvPr>
          <p:cNvSpPr/>
          <p:nvPr/>
        </p:nvSpPr>
        <p:spPr>
          <a:xfrm>
            <a:off x="5894426" y="5800821"/>
            <a:ext cx="605886" cy="6053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86E6E539-B290-41B7-8CC0-0B104E044126}"/>
              </a:ext>
            </a:extLst>
          </p:cNvPr>
          <p:cNvSpPr txBox="1"/>
          <p:nvPr/>
        </p:nvSpPr>
        <p:spPr>
          <a:xfrm rot="5400000">
            <a:off x="9036237" y="2935707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https://www.imagensanimadas.com/cat-soltar-pipas-1858.htm</a:t>
            </a:r>
            <a:endParaRPr lang="pt-BR" sz="1050" b="1" dirty="0">
              <a:solidFill>
                <a:srgbClr val="663300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8DC107AD-9D99-406B-8DAA-36B800D65321}"/>
              </a:ext>
            </a:extLst>
          </p:cNvPr>
          <p:cNvSpPr txBox="1"/>
          <p:nvPr/>
        </p:nvSpPr>
        <p:spPr>
          <a:xfrm rot="5400000">
            <a:off x="8777372" y="3031079"/>
            <a:ext cx="610262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https://pt.clipart.me/istock/blue-jay-on-bat-125864</a:t>
            </a:r>
            <a:endParaRPr lang="pt-BR" sz="105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31D458AF-EC69-483A-808F-A63AAC1F0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76" y="445034"/>
            <a:ext cx="7488677" cy="6486939"/>
          </a:xfrm>
          <a:prstGeom prst="rect">
            <a:avLst/>
          </a:prstGeom>
        </p:spPr>
      </p:pic>
      <p:pic>
        <p:nvPicPr>
          <p:cNvPr id="2050" name="Picture 2" descr="Origem da Festa Junina | Sempre Alegria">
            <a:extLst>
              <a:ext uri="{FF2B5EF4-FFF2-40B4-BE49-F238E27FC236}">
                <a16:creationId xmlns="" xmlns:a16="http://schemas.microsoft.com/office/drawing/2014/main" id="{09778AE4-64C3-4A4A-9100-B37400B6AB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954" y="4372635"/>
            <a:ext cx="2816414" cy="24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alha Azul Em Morcego Ilustração">
            <a:extLst>
              <a:ext uri="{FF2B5EF4-FFF2-40B4-BE49-F238E27FC236}">
                <a16:creationId xmlns="" xmlns:a16="http://schemas.microsoft.com/office/drawing/2014/main" id="{81AFA079-5644-4903-8803-86BF239A3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506301" y="2641014"/>
            <a:ext cx="1066990" cy="107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2FDA629E-586F-4DB2-9816-8753CD76BDB3}"/>
              </a:ext>
            </a:extLst>
          </p:cNvPr>
          <p:cNvSpPr txBox="1"/>
          <p:nvPr/>
        </p:nvSpPr>
        <p:spPr>
          <a:xfrm rot="5400000">
            <a:off x="10595109" y="2931491"/>
            <a:ext cx="281251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http://www.semprealegria.com/origem-da-festa-junina/</a:t>
            </a:r>
            <a:endParaRPr lang="pt-BR" sz="1050" b="1" dirty="0">
              <a:solidFill>
                <a:srgbClr val="6633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2335D5B1-30FB-4C7E-8316-D0E7989D0093}"/>
              </a:ext>
            </a:extLst>
          </p:cNvPr>
          <p:cNvSpPr txBox="1"/>
          <p:nvPr/>
        </p:nvSpPr>
        <p:spPr>
          <a:xfrm rot="5400000">
            <a:off x="10306201" y="2925250"/>
            <a:ext cx="25593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https://pt.clipart.me/istock/blue-jay-on-bat-125864</a:t>
            </a:r>
            <a:endParaRPr lang="pt-BR" sz="1050" b="1" dirty="0">
              <a:solidFill>
                <a:srgbClr val="663300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B43BB9A7-23BB-4E41-8C35-C14D4E5E43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03341">
            <a:off x="8873876" y="502873"/>
            <a:ext cx="1789050" cy="137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71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EE76F843-1468-4955-9BB1-39B8FBF1D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6513">
            <a:off x="9329822" y="496424"/>
            <a:ext cx="1942294" cy="159663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2FBFA04-A0A9-4334-9036-B9EAF0E14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505" y="649357"/>
            <a:ext cx="7278756" cy="1868556"/>
          </a:xfrm>
          <a:prstGeom prst="rect">
            <a:avLst/>
          </a:prstGeom>
        </p:spPr>
      </p:pic>
      <p:pic>
        <p:nvPicPr>
          <p:cNvPr id="5" name="Picture 2" descr="Gralha Azul Em Morcego Ilustração">
            <a:extLst>
              <a:ext uri="{FF2B5EF4-FFF2-40B4-BE49-F238E27FC236}">
                <a16:creationId xmlns="" xmlns:a16="http://schemas.microsoft.com/office/drawing/2014/main" id="{E6E4BFCA-ADBA-420B-A82B-A4BC4B050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593516" y="2784752"/>
            <a:ext cx="1196507" cy="106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2D71CD73-62B3-448D-9B87-6080EE3FA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506" y="2345635"/>
            <a:ext cx="7477536" cy="386300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A78CDF0E-EC24-4CAD-AADD-01728C3C3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9042" y="3487780"/>
            <a:ext cx="2597428" cy="193074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27BB6713-6162-4CE5-8278-FEACE10F9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7449" y="6065936"/>
            <a:ext cx="7262812" cy="714375"/>
          </a:xfrm>
          <a:prstGeom prst="rect">
            <a:avLst/>
          </a:prstGeom>
        </p:spPr>
      </p:pic>
      <p:pic>
        <p:nvPicPr>
          <p:cNvPr id="12" name="Picture 4" descr="Games Con GIFs | Tenor">
            <a:extLst>
              <a:ext uri="{FF2B5EF4-FFF2-40B4-BE49-F238E27FC236}">
                <a16:creationId xmlns="" xmlns:a16="http://schemas.microsoft.com/office/drawing/2014/main" id="{EA7E923D-A56A-42C9-BEBC-42ABAFE58C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143">
            <a:off x="9102506" y="5573320"/>
            <a:ext cx="1182645" cy="116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8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4EE51408-0DF3-404B-805F-F1B142327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775" y="291548"/>
            <a:ext cx="9268986" cy="65664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984C8AE9-F947-463A-940F-23378202B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66513">
            <a:off x="9793389" y="1825916"/>
            <a:ext cx="1723643" cy="1416895"/>
          </a:xfrm>
          <a:prstGeom prst="rect">
            <a:avLst/>
          </a:prstGeom>
        </p:spPr>
      </p:pic>
      <p:pic>
        <p:nvPicPr>
          <p:cNvPr id="6" name="Picture 2" descr="Gralha Azul Em Morcego Ilustração">
            <a:extLst>
              <a:ext uri="{FF2B5EF4-FFF2-40B4-BE49-F238E27FC236}">
                <a16:creationId xmlns="" xmlns:a16="http://schemas.microsoft.com/office/drawing/2014/main" id="{DF882DCE-3698-4370-883A-A069EA022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773475" y="1600494"/>
            <a:ext cx="1624360" cy="141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88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6278E4D-AAFD-4C2F-B5C0-06EE73326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925" y="188843"/>
            <a:ext cx="8473109" cy="329979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4FE2151F-9950-44A1-8044-0E146B77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924" y="3488633"/>
            <a:ext cx="8473109" cy="329979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68E76C3C-5873-4F2A-B8E0-74CFF2737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93650">
            <a:off x="10292210" y="928696"/>
            <a:ext cx="1808528" cy="1486674"/>
          </a:xfrm>
          <a:prstGeom prst="rect">
            <a:avLst/>
          </a:prstGeom>
        </p:spPr>
      </p:pic>
      <p:pic>
        <p:nvPicPr>
          <p:cNvPr id="8" name="Picture 2" descr="Gralha Azul Em Morcego Ilustração">
            <a:extLst>
              <a:ext uri="{FF2B5EF4-FFF2-40B4-BE49-F238E27FC236}">
                <a16:creationId xmlns="" xmlns:a16="http://schemas.microsoft.com/office/drawing/2014/main" id="{D8381894-0705-44DD-BD78-507040D01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830044" y="2008855"/>
            <a:ext cx="1498173" cy="13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58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ralha Azul Em Morcego Ilustração">
            <a:extLst>
              <a:ext uri="{FF2B5EF4-FFF2-40B4-BE49-F238E27FC236}">
                <a16:creationId xmlns="" xmlns:a16="http://schemas.microsoft.com/office/drawing/2014/main" id="{9DE6847F-7C49-4F4A-8992-8F764A251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570907" y="2214654"/>
            <a:ext cx="1498173" cy="138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D7BB8054-31B9-48CC-931E-9D3175538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240" y="307905"/>
            <a:ext cx="8549516" cy="325693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AF11FF5-C864-4E49-99D9-439124D96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240" y="3351038"/>
            <a:ext cx="8549517" cy="3506962"/>
          </a:xfrm>
          <a:prstGeom prst="rect">
            <a:avLst/>
          </a:prstGeom>
        </p:spPr>
      </p:pic>
      <p:pic>
        <p:nvPicPr>
          <p:cNvPr id="3074" name="Picture 2" descr="RECEITAS CULINÁRIAS: COZINHA GOIANA - Faculdade Cambury">
            <a:extLst>
              <a:ext uri="{FF2B5EF4-FFF2-40B4-BE49-F238E27FC236}">
                <a16:creationId xmlns="" xmlns:a16="http://schemas.microsoft.com/office/drawing/2014/main" id="{E5F20EE9-E74E-4AE4-A362-C096EAF35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110" y="2903288"/>
            <a:ext cx="2946646" cy="193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DD57B3B2-A3F1-4AA0-AA2F-D316BB81D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93650">
            <a:off x="9987410" y="247854"/>
            <a:ext cx="1808528" cy="148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36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B39474F1-2063-4C3E-87BD-C372A94DC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30" y="145153"/>
            <a:ext cx="8628822" cy="404253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B9060DC-FBF6-45D2-ACA9-F698CF551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430" y="3925645"/>
            <a:ext cx="8628822" cy="102041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29DE942-0829-4309-A742-3CAFCCB7C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430" y="4919559"/>
            <a:ext cx="8628822" cy="10144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299434C5-AE59-41EC-9945-0E08B18AB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430" y="5927971"/>
            <a:ext cx="8628822" cy="755372"/>
          </a:xfrm>
          <a:prstGeom prst="rect">
            <a:avLst/>
          </a:prstGeom>
        </p:spPr>
      </p:pic>
      <p:pic>
        <p:nvPicPr>
          <p:cNvPr id="8" name="Picture 2" descr="Gralha Azul Em Morcego Ilustração">
            <a:extLst>
              <a:ext uri="{FF2B5EF4-FFF2-40B4-BE49-F238E27FC236}">
                <a16:creationId xmlns="" xmlns:a16="http://schemas.microsoft.com/office/drawing/2014/main" id="{4E090428-4DE6-45A0-9447-7B6CF0E74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570907" y="2214654"/>
            <a:ext cx="1498173" cy="138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2D4DCA46-D7C2-4D3B-A9AD-B254023FC0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93650">
            <a:off x="9654339" y="1694472"/>
            <a:ext cx="1808528" cy="148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03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14941C8-5B67-4BEE-BCAD-104C23985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637" y="357395"/>
            <a:ext cx="9446728" cy="6348205"/>
          </a:xfrm>
          <a:prstGeom prst="rect">
            <a:avLst/>
          </a:prstGeom>
        </p:spPr>
      </p:pic>
      <p:pic>
        <p:nvPicPr>
          <p:cNvPr id="5" name="Picture 2" descr="Gralha Azul Em Morcego Ilustração">
            <a:extLst>
              <a:ext uri="{FF2B5EF4-FFF2-40B4-BE49-F238E27FC236}">
                <a16:creationId xmlns="" xmlns:a16="http://schemas.microsoft.com/office/drawing/2014/main" id="{F90B19A8-0D51-462A-B227-17F86B009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570907" y="2214654"/>
            <a:ext cx="1498173" cy="138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C2BEEDB-8B0B-4DE2-BB31-4F23D5ED5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93650">
            <a:off x="10431572" y="209418"/>
            <a:ext cx="1565498" cy="148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90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96DA468A-7407-4C94-8B54-7C024D98B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618" y="354495"/>
            <a:ext cx="7677150" cy="5960419"/>
          </a:xfrm>
          <a:prstGeom prst="rect">
            <a:avLst/>
          </a:prstGeom>
        </p:spPr>
      </p:pic>
      <p:pic>
        <p:nvPicPr>
          <p:cNvPr id="7170" name="Picture 2" descr="Argentina Mate Sticker by La Watson for iOS &amp; Android | GIPHY">
            <a:extLst>
              <a:ext uri="{FF2B5EF4-FFF2-40B4-BE49-F238E27FC236}">
                <a16:creationId xmlns="" xmlns:a16="http://schemas.microsoft.com/office/drawing/2014/main" id="{669393B6-AB3A-4785-A770-8D6DEBD7A3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18" y="3513728"/>
            <a:ext cx="2102540" cy="197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n de Lila Brazalovich en Mate/tereré | Gaucho, Fotos, Cumpleaños ...">
            <a:extLst>
              <a:ext uri="{FF2B5EF4-FFF2-40B4-BE49-F238E27FC236}">
                <a16:creationId xmlns="" xmlns:a16="http://schemas.microsoft.com/office/drawing/2014/main" id="{4E8EAB93-DD0D-4667-A5C7-3BDD7114A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529" y="4614757"/>
            <a:ext cx="2671167" cy="21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ralha Azul Em Morcego Ilustração">
            <a:extLst>
              <a:ext uri="{FF2B5EF4-FFF2-40B4-BE49-F238E27FC236}">
                <a16:creationId xmlns="" xmlns:a16="http://schemas.microsoft.com/office/drawing/2014/main" id="{F1620047-9E5E-4025-A429-B1E2830FC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396757" y="3761429"/>
            <a:ext cx="1226041" cy="11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F3816864-12C9-4641-8BDC-783CE5D78D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93650">
            <a:off x="10185993" y="261087"/>
            <a:ext cx="1854877" cy="125670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D59D4CD4-EF4B-4451-B282-DF3B1EAA2E8F}"/>
              </a:ext>
            </a:extLst>
          </p:cNvPr>
          <p:cNvSpPr txBox="1"/>
          <p:nvPr/>
        </p:nvSpPr>
        <p:spPr>
          <a:xfrm>
            <a:off x="3375449" y="6314914"/>
            <a:ext cx="6155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https://www.culturamix.com/saude/culinaria/comidas-tipicas-do-folclore-brasileiro/</a:t>
            </a:r>
            <a:endParaRPr lang="pt-BR" sz="12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35EC0232-4067-4E15-AB4D-A8F29CD451F9}"/>
              </a:ext>
            </a:extLst>
          </p:cNvPr>
          <p:cNvSpPr txBox="1"/>
          <p:nvPr/>
        </p:nvSpPr>
        <p:spPr>
          <a:xfrm rot="5400000">
            <a:off x="9017042" y="4029398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https://br.pinterest.com/pin/327285097922669323/</a:t>
            </a:r>
            <a:endParaRPr lang="pt-BR" sz="105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0893D482-3A17-4A09-A1A3-0BFD6D8B3717}"/>
              </a:ext>
            </a:extLst>
          </p:cNvPr>
          <p:cNvSpPr txBox="1"/>
          <p:nvPr/>
        </p:nvSpPr>
        <p:spPr>
          <a:xfrm rot="5400000">
            <a:off x="10209625" y="2797416"/>
            <a:ext cx="29938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https://ciadosgifs.blogspot.com/2014/11/gauchos.html</a:t>
            </a:r>
            <a:endParaRPr lang="pt-BR" sz="1050" b="1" dirty="0"/>
          </a:p>
        </p:txBody>
      </p:sp>
    </p:spTree>
    <p:extLst>
      <p:ext uri="{BB962C8B-B14F-4D97-AF65-F5344CB8AC3E}">
        <p14:creationId xmlns:p14="http://schemas.microsoft.com/office/powerpoint/2010/main" val="1281901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ralha Azul Em Morcego Ilustração">
            <a:extLst>
              <a:ext uri="{FF2B5EF4-FFF2-40B4-BE49-F238E27FC236}">
                <a16:creationId xmlns="" xmlns:a16="http://schemas.microsoft.com/office/drawing/2014/main" id="{6C7B8E39-AB0B-4795-A4BE-AE69CA70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463017" y="2232357"/>
            <a:ext cx="1226041" cy="11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ACBC067E-D0E2-44C2-BB58-382AC9FE5C70}"/>
              </a:ext>
            </a:extLst>
          </p:cNvPr>
          <p:cNvSpPr txBox="1"/>
          <p:nvPr/>
        </p:nvSpPr>
        <p:spPr>
          <a:xfrm>
            <a:off x="1616765" y="0"/>
            <a:ext cx="10575235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Veja a receita abaixo e resolva, a seguir, a atividade III. </a:t>
            </a:r>
          </a:p>
          <a:p>
            <a:endParaRPr lang="pt-BR" b="1" dirty="0">
              <a:solidFill>
                <a:srgbClr val="663300"/>
              </a:solidFill>
            </a:endParaRPr>
          </a:p>
          <a:p>
            <a:pPr algn="ctr"/>
            <a:r>
              <a:rPr lang="pt-BR" b="1" u="sng" dirty="0">
                <a:solidFill>
                  <a:srgbClr val="663300"/>
                </a:solidFill>
              </a:rPr>
              <a:t>RECEITA DE BOLO DE FUBÁ </a:t>
            </a:r>
            <a:r>
              <a:rPr lang="pt-BR" b="1" dirty="0">
                <a:solidFill>
                  <a:srgbClr val="663300"/>
                </a:solidFill>
              </a:rPr>
              <a:t>(1/2 medida)</a:t>
            </a:r>
          </a:p>
          <a:p>
            <a:r>
              <a:rPr lang="pt-BR" b="1" u="sng" dirty="0">
                <a:solidFill>
                  <a:srgbClr val="663300"/>
                </a:solidFill>
              </a:rPr>
              <a:t>INGREDIENTES</a:t>
            </a:r>
            <a:r>
              <a:rPr lang="pt-BR" b="1" dirty="0">
                <a:solidFill>
                  <a:srgbClr val="663300"/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½ xícara de açúcar;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½ xícara de farinha de trigo;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½ xícara de fubá;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½ xícara de leite;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½ colher (</a:t>
            </a:r>
            <a:r>
              <a:rPr lang="pt-BR" b="1" dirty="0" err="1">
                <a:solidFill>
                  <a:srgbClr val="663300"/>
                </a:solidFill>
              </a:rPr>
              <a:t>sopá</a:t>
            </a:r>
            <a:r>
              <a:rPr lang="pt-BR" b="1" dirty="0">
                <a:solidFill>
                  <a:srgbClr val="663300"/>
                </a:solidFill>
              </a:rPr>
              <a:t>) de fermento;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¼ de xícara de óleo;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margarina e farinha para untar.</a:t>
            </a:r>
          </a:p>
          <a:p>
            <a:pPr>
              <a:lnSpc>
                <a:spcPct val="150000"/>
              </a:lnSpc>
            </a:pPr>
            <a:r>
              <a:rPr lang="pt-BR" b="1" u="sng" dirty="0">
                <a:solidFill>
                  <a:srgbClr val="663300"/>
                </a:solidFill>
              </a:rPr>
              <a:t>MODO DE PREPARO: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Bata os ovos por 3 minutos no liquidificador;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Acrescente o açúcar e o óleo e bata por mais 3 minutos;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Acrescente o restante dos ingredientes, menos o fermento;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err="1">
                <a:solidFill>
                  <a:srgbClr val="663300"/>
                </a:solidFill>
              </a:rPr>
              <a:t>Preaqueça</a:t>
            </a:r>
            <a:r>
              <a:rPr lang="pt-BR" b="1" dirty="0">
                <a:solidFill>
                  <a:srgbClr val="663300"/>
                </a:solidFill>
              </a:rPr>
              <a:t> o forno a 180°;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Unte a forma, coloque a massa e leve ao forno por, mais ou menos, 25 minutos.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1" dirty="0">
              <a:solidFill>
                <a:srgbClr val="6633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1" dirty="0">
              <a:solidFill>
                <a:srgbClr val="663300"/>
              </a:solidFill>
            </a:endParaRPr>
          </a:p>
          <a:p>
            <a:pPr>
              <a:lnSpc>
                <a:spcPct val="150000"/>
              </a:lnSpc>
            </a:pPr>
            <a:endParaRPr lang="pt-BR" b="1" u="sng" dirty="0">
              <a:solidFill>
                <a:srgbClr val="663300"/>
              </a:solidFill>
            </a:endParaRPr>
          </a:p>
          <a:p>
            <a:pPr>
              <a:lnSpc>
                <a:spcPct val="150000"/>
              </a:lnSpc>
            </a:pPr>
            <a:endParaRPr lang="pt-BR" b="1" dirty="0">
              <a:solidFill>
                <a:srgbClr val="663300"/>
              </a:solidFill>
            </a:endParaRPr>
          </a:p>
          <a:p>
            <a:pPr>
              <a:lnSpc>
                <a:spcPct val="150000"/>
              </a:lnSpc>
            </a:pPr>
            <a:endParaRPr lang="pt-BR" b="1" dirty="0">
              <a:solidFill>
                <a:srgbClr val="663300"/>
              </a:solidFill>
            </a:endParaRPr>
          </a:p>
          <a:p>
            <a:endParaRPr lang="pt-BR" b="1" dirty="0">
              <a:solidFill>
                <a:srgbClr val="663300"/>
              </a:solidFill>
            </a:endParaRPr>
          </a:p>
        </p:txBody>
      </p:sp>
      <p:pic>
        <p:nvPicPr>
          <p:cNvPr id="9220" name="Picture 4" descr="Imagem enviada por Leticia Marques">
            <a:extLst>
              <a:ext uri="{FF2B5EF4-FFF2-40B4-BE49-F238E27FC236}">
                <a16:creationId xmlns="" xmlns:a16="http://schemas.microsoft.com/office/drawing/2014/main" id="{AEB7A16A-FA46-4DAC-BCB8-385BE6FD9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50" y="1414669"/>
            <a:ext cx="3395702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8DE034F3-B13E-4759-AD6E-59502D3ED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93650">
            <a:off x="10051987" y="380356"/>
            <a:ext cx="1854877" cy="125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8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Kit 10un Lousa Escolar Quadro Negro 40x30cm Moldura Mdf - R$ 79,00 ...">
            <a:extLst>
              <a:ext uri="{FF2B5EF4-FFF2-40B4-BE49-F238E27FC236}">
                <a16:creationId xmlns="" xmlns:a16="http://schemas.microsoft.com/office/drawing/2014/main" id="{74815744-23A0-4D51-A78B-4E2A9374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508000"/>
            <a:ext cx="7712075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n em Sítio">
            <a:extLst>
              <a:ext uri="{FF2B5EF4-FFF2-40B4-BE49-F238E27FC236}">
                <a16:creationId xmlns="" xmlns:a16="http://schemas.microsoft.com/office/drawing/2014/main" id="{E4221743-891E-4344-8BFC-6C4E51320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73" y="812800"/>
            <a:ext cx="2857628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216DBC8-1CA4-431C-839C-22ADACA40B73}"/>
              </a:ext>
            </a:extLst>
          </p:cNvPr>
          <p:cNvSpPr txBox="1"/>
          <p:nvPr/>
        </p:nvSpPr>
        <p:spPr>
          <a:xfrm>
            <a:off x="6718300" y="1333500"/>
            <a:ext cx="595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ATENÇÃO!!!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11E5F3F-6C52-490A-939B-A54E576F3B24}"/>
              </a:ext>
            </a:extLst>
          </p:cNvPr>
          <p:cNvSpPr txBox="1"/>
          <p:nvPr/>
        </p:nvSpPr>
        <p:spPr>
          <a:xfrm>
            <a:off x="4933886" y="1795165"/>
            <a:ext cx="5753227" cy="377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</a:rPr>
              <a:t>PAIS, ALUNOS E/OU RESPONSÁVEIS;</a:t>
            </a:r>
          </a:p>
          <a:p>
            <a:pPr algn="just">
              <a:lnSpc>
                <a:spcPct val="150000"/>
              </a:lnSpc>
            </a:pPr>
            <a:endParaRPr lang="pt-BR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</a:rPr>
              <a:t>- NÃO HÁ A NECESSIDADE DE REALIZAR A IMPRESSÃO DESTE MATERIAL;</a:t>
            </a:r>
          </a:p>
          <a:p>
            <a:pPr algn="just">
              <a:lnSpc>
                <a:spcPct val="150000"/>
              </a:lnSpc>
            </a:pPr>
            <a:endParaRPr lang="pt-BR" b="1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AS ATIVIDADES NÃO SÃO OBRIGATÓRIAS;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OS (AS) ALUNOS (AS) IRÃO REVER AS ATIVIDADES NA VOLTA ÀS AULAS.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75CE9ECF-802B-45A7-A804-74EC44DA91F7}"/>
              </a:ext>
            </a:extLst>
          </p:cNvPr>
          <p:cNvSpPr txBox="1"/>
          <p:nvPr/>
        </p:nvSpPr>
        <p:spPr>
          <a:xfrm rot="5400000">
            <a:off x="8727371" y="3298195"/>
            <a:ext cx="63345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rgbClr val="66330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https://pt.clipart.me/istock/blue-jay-on-bat-125864</a:t>
            </a:r>
            <a:endParaRPr lang="pt-BR" sz="11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78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4BD3377B-EE6B-4D89-888F-6F7915C7E476}"/>
              </a:ext>
            </a:extLst>
          </p:cNvPr>
          <p:cNvSpPr txBox="1"/>
          <p:nvPr/>
        </p:nvSpPr>
        <p:spPr>
          <a:xfrm>
            <a:off x="2040835" y="384313"/>
            <a:ext cx="9740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>
                <a:solidFill>
                  <a:srgbClr val="663300"/>
                </a:solidFill>
              </a:rPr>
              <a:t>ATIVIDADE III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787AA3E4-A2BA-440D-A985-04CF3DFA9D09}"/>
              </a:ext>
            </a:extLst>
          </p:cNvPr>
          <p:cNvSpPr txBox="1"/>
          <p:nvPr/>
        </p:nvSpPr>
        <p:spPr>
          <a:xfrm>
            <a:off x="1019943" y="1727030"/>
            <a:ext cx="12675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Veja a quantidade de óleo utilizada na receita do slide anterior:</a:t>
            </a:r>
          </a:p>
          <a:p>
            <a:endParaRPr lang="pt-BR" b="1" dirty="0">
              <a:solidFill>
                <a:srgbClr val="663300"/>
              </a:solidFill>
            </a:endParaRPr>
          </a:p>
          <a:p>
            <a:r>
              <a:rPr lang="pt-BR" b="1" dirty="0">
                <a:solidFill>
                  <a:srgbClr val="663300"/>
                </a:solidFill>
              </a:rPr>
              <a:t>A fração da xícara de óleo, utilizada na receita, corresponde a qual porcentagem? </a:t>
            </a:r>
          </a:p>
          <a:p>
            <a:r>
              <a:rPr lang="pt-BR" b="1" dirty="0">
                <a:solidFill>
                  <a:srgbClr val="663300"/>
                </a:solidFill>
              </a:rPr>
              <a:t> </a:t>
            </a:r>
          </a:p>
          <a:p>
            <a:r>
              <a:rPr lang="pt-BR" b="1" dirty="0">
                <a:solidFill>
                  <a:srgbClr val="663300"/>
                </a:solidFill>
              </a:rPr>
              <a:t>                                                 </a:t>
            </a:r>
          </a:p>
          <a:p>
            <a:endParaRPr lang="pt-BR" b="1" dirty="0">
              <a:solidFill>
                <a:srgbClr val="663300"/>
              </a:solidFill>
            </a:endParaRPr>
          </a:p>
          <a:p>
            <a:endParaRPr lang="pt-BR" b="1" dirty="0">
              <a:solidFill>
                <a:srgbClr val="663300"/>
              </a:solidFill>
            </a:endParaRPr>
          </a:p>
        </p:txBody>
      </p:sp>
      <p:sp>
        <p:nvSpPr>
          <p:cNvPr id="7" name="Retângulo de cantos arredondados 3">
            <a:extLst>
              <a:ext uri="{FF2B5EF4-FFF2-40B4-BE49-F238E27FC236}">
                <a16:creationId xmlns="" xmlns:a16="http://schemas.microsoft.com/office/drawing/2014/main" id="{E959C10A-BEAD-4FA5-BBDE-A7ECB641C288}"/>
              </a:ext>
            </a:extLst>
          </p:cNvPr>
          <p:cNvSpPr/>
          <p:nvPr/>
        </p:nvSpPr>
        <p:spPr>
          <a:xfrm>
            <a:off x="2468287" y="3237211"/>
            <a:ext cx="1272661" cy="56923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10%</a:t>
            </a: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D0B4B75D-3C7A-4451-B386-E9C7BAE489DB}"/>
              </a:ext>
            </a:extLst>
          </p:cNvPr>
          <p:cNvSpPr/>
          <p:nvPr/>
        </p:nvSpPr>
        <p:spPr>
          <a:xfrm>
            <a:off x="1882853" y="3237211"/>
            <a:ext cx="585434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9" name="Retângulo de cantos arredondados 5">
            <a:extLst>
              <a:ext uri="{FF2B5EF4-FFF2-40B4-BE49-F238E27FC236}">
                <a16:creationId xmlns="" xmlns:a16="http://schemas.microsoft.com/office/drawing/2014/main" id="{5F119425-A236-4421-913E-5E87A6D0B98E}"/>
              </a:ext>
            </a:extLst>
          </p:cNvPr>
          <p:cNvSpPr/>
          <p:nvPr/>
        </p:nvSpPr>
        <p:spPr>
          <a:xfrm>
            <a:off x="2433247" y="4367880"/>
            <a:ext cx="1272661" cy="524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25%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F3E079F4-F986-4D6C-9F44-A0DFF0B6AFBE}"/>
              </a:ext>
            </a:extLst>
          </p:cNvPr>
          <p:cNvSpPr/>
          <p:nvPr/>
        </p:nvSpPr>
        <p:spPr>
          <a:xfrm>
            <a:off x="1812776" y="4330567"/>
            <a:ext cx="762673" cy="5617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1" name="Retângulo de cantos arredondados 3">
            <a:extLst>
              <a:ext uri="{FF2B5EF4-FFF2-40B4-BE49-F238E27FC236}">
                <a16:creationId xmlns="" xmlns:a16="http://schemas.microsoft.com/office/drawing/2014/main" id="{C93D07D5-0C7F-4D1C-BEF6-83C4BE4FC9B0}"/>
              </a:ext>
            </a:extLst>
          </p:cNvPr>
          <p:cNvSpPr/>
          <p:nvPr/>
        </p:nvSpPr>
        <p:spPr>
          <a:xfrm>
            <a:off x="5193946" y="3334132"/>
            <a:ext cx="1272661" cy="56923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4C22BCEC-4C57-4E24-B128-231DB7F1C633}"/>
              </a:ext>
            </a:extLst>
          </p:cNvPr>
          <p:cNvSpPr/>
          <p:nvPr/>
        </p:nvSpPr>
        <p:spPr>
          <a:xfrm>
            <a:off x="4608512" y="3334132"/>
            <a:ext cx="585434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3" name="Retângulo de cantos arredondados 3">
            <a:extLst>
              <a:ext uri="{FF2B5EF4-FFF2-40B4-BE49-F238E27FC236}">
                <a16:creationId xmlns="" xmlns:a16="http://schemas.microsoft.com/office/drawing/2014/main" id="{CEF2CCC6-97A6-4097-9E5E-11B89C20F436}"/>
              </a:ext>
            </a:extLst>
          </p:cNvPr>
          <p:cNvSpPr/>
          <p:nvPr/>
        </p:nvSpPr>
        <p:spPr>
          <a:xfrm>
            <a:off x="5193946" y="4374087"/>
            <a:ext cx="1272661" cy="56923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75%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3C9B3DD8-BAB0-4E41-8008-DFA58379D3B8}"/>
              </a:ext>
            </a:extLst>
          </p:cNvPr>
          <p:cNvSpPr/>
          <p:nvPr/>
        </p:nvSpPr>
        <p:spPr>
          <a:xfrm>
            <a:off x="4608512" y="4374087"/>
            <a:ext cx="585434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D4A42BF7-AC76-4C35-92CB-BD617A6EA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3650">
            <a:off x="9820467" y="502275"/>
            <a:ext cx="2015222" cy="1137891"/>
          </a:xfrm>
          <a:prstGeom prst="rect">
            <a:avLst/>
          </a:prstGeom>
        </p:spPr>
      </p:pic>
      <p:pic>
        <p:nvPicPr>
          <p:cNvPr id="16" name="Picture 2" descr="Gralha Azul Em Morcego Ilustração">
            <a:extLst>
              <a:ext uri="{FF2B5EF4-FFF2-40B4-BE49-F238E27FC236}">
                <a16:creationId xmlns="" xmlns:a16="http://schemas.microsoft.com/office/drawing/2014/main" id="{24FF0806-612B-42B4-A94A-50C7699E4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1847278" y="259001"/>
            <a:ext cx="1456342" cy="134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ela 16">
            <a:extLst>
              <a:ext uri="{FF2B5EF4-FFF2-40B4-BE49-F238E27FC236}">
                <a16:creationId xmlns="" xmlns:a16="http://schemas.microsoft.com/office/drawing/2014/main" id="{9F23176E-98A0-4FAB-8E06-B5E4FDDD8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666709"/>
              </p:ext>
            </p:extLst>
          </p:nvPr>
        </p:nvGraphicFramePr>
        <p:xfrm>
          <a:off x="8464694" y="1652729"/>
          <a:ext cx="2455097" cy="640080"/>
        </p:xfrm>
        <a:graphic>
          <a:graphicData uri="http://schemas.openxmlformats.org/drawingml/2006/table">
            <a:tbl>
              <a:tblPr/>
              <a:tblGrid>
                <a:gridCol w="2455097">
                  <a:extLst>
                    <a:ext uri="{9D8B030D-6E8A-4147-A177-3AD203B41FA5}">
                      <a16:colId xmlns="" xmlns:a16="http://schemas.microsoft.com/office/drawing/2014/main" val="583946217"/>
                    </a:ext>
                  </a:extLst>
                </a:gridCol>
              </a:tblGrid>
              <a:tr h="625483">
                <a:tc>
                  <a:txBody>
                    <a:bodyPr/>
                    <a:lstStyle/>
                    <a:p>
                      <a:r>
                        <a:rPr lang="pt-BR" b="1" u="sng" dirty="0">
                          <a:solidFill>
                            <a:srgbClr val="663300"/>
                          </a:solidFill>
                        </a:rPr>
                        <a:t>1 </a:t>
                      </a:r>
                      <a:r>
                        <a:rPr lang="pt-BR" b="1" dirty="0">
                          <a:solidFill>
                            <a:srgbClr val="663300"/>
                          </a:solidFill>
                        </a:rPr>
                        <a:t>de xícara de óleo</a:t>
                      </a:r>
                    </a:p>
                    <a:p>
                      <a:r>
                        <a:rPr lang="pt-BR" b="1" dirty="0">
                          <a:solidFill>
                            <a:srgbClr val="663300"/>
                          </a:solidFill>
                        </a:rPr>
                        <a:t>4 </a:t>
                      </a:r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6978651"/>
                  </a:ext>
                </a:extLst>
              </a:tr>
            </a:tbl>
          </a:graphicData>
        </a:graphic>
      </p:graphicFrame>
      <p:pic>
        <p:nvPicPr>
          <p:cNvPr id="11266" name="Picture 2" descr="Estudantes EaD: você tem o perfil?">
            <a:extLst>
              <a:ext uri="{FF2B5EF4-FFF2-40B4-BE49-F238E27FC236}">
                <a16:creationId xmlns="" xmlns:a16="http://schemas.microsoft.com/office/drawing/2014/main" id="{46D40481-DC0C-4DAC-838B-CD53726D4E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84" y="4757253"/>
            <a:ext cx="2632716" cy="202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Balão de Pensamento: Nuvem 17">
            <a:extLst>
              <a:ext uri="{FF2B5EF4-FFF2-40B4-BE49-F238E27FC236}">
                <a16:creationId xmlns="" xmlns:a16="http://schemas.microsoft.com/office/drawing/2014/main" id="{EF23B322-A940-4639-89FD-174D9E5A616C}"/>
              </a:ext>
            </a:extLst>
          </p:cNvPr>
          <p:cNvSpPr/>
          <p:nvPr/>
        </p:nvSpPr>
        <p:spPr>
          <a:xfrm rot="311425">
            <a:off x="6469901" y="2655761"/>
            <a:ext cx="4586050" cy="1889614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40880D41-A7A4-4615-AC2C-EA3454D157E0}"/>
              </a:ext>
            </a:extLst>
          </p:cNvPr>
          <p:cNvSpPr txBox="1"/>
          <p:nvPr/>
        </p:nvSpPr>
        <p:spPr>
          <a:xfrm>
            <a:off x="6911009" y="2925210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Sugestão de videoaula para essa atividade: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4E31DD5A-7409-4BAD-9C23-907C42B933B6}"/>
              </a:ext>
            </a:extLst>
          </p:cNvPr>
          <p:cNvSpPr txBox="1"/>
          <p:nvPr/>
        </p:nvSpPr>
        <p:spPr>
          <a:xfrm>
            <a:off x="7170587" y="3490884"/>
            <a:ext cx="3200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https://www.youtube.com/watch?v=YPVvy51XjJE</a:t>
            </a:r>
            <a:endParaRPr lang="pt-BR" b="1" dirty="0">
              <a:solidFill>
                <a:srgbClr val="663300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7B637812-28CB-4551-927E-1B799C8338F9}"/>
              </a:ext>
            </a:extLst>
          </p:cNvPr>
          <p:cNvSpPr txBox="1"/>
          <p:nvPr/>
        </p:nvSpPr>
        <p:spPr>
          <a:xfrm rot="5400000">
            <a:off x="8575514" y="4621984"/>
            <a:ext cx="684474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https://blog.unilasalle.edu.br/estudantes-ead/</a:t>
            </a:r>
            <a:endParaRPr lang="pt-BR" sz="105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3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15C0C553-3D2F-4D44-9E01-98F8C3D04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3650">
            <a:off x="10050954" y="256326"/>
            <a:ext cx="1858764" cy="1466120"/>
          </a:xfrm>
          <a:prstGeom prst="rect">
            <a:avLst/>
          </a:prstGeom>
        </p:spPr>
      </p:pic>
      <p:pic>
        <p:nvPicPr>
          <p:cNvPr id="12294" name="Picture 6" descr="Sambista apaixonado">
            <a:extLst>
              <a:ext uri="{FF2B5EF4-FFF2-40B4-BE49-F238E27FC236}">
                <a16:creationId xmlns="" xmlns:a16="http://schemas.microsoft.com/office/drawing/2014/main" id="{F8F3CB23-2D08-45B9-B1EC-93615EABF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033555"/>
            <a:ext cx="1524000" cy="182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086A621-786C-4DC4-9FBF-7FBE1AD03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084" y="132729"/>
            <a:ext cx="4143168" cy="91419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BE5AA4C-ACCB-4407-99F6-F9D49D7E1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709" y="1192783"/>
            <a:ext cx="9668291" cy="255104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89C8464-DD7E-43BC-9C20-6E2C76504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709" y="3837546"/>
            <a:ext cx="7972734" cy="3020454"/>
          </a:xfrm>
          <a:prstGeom prst="rect">
            <a:avLst/>
          </a:prstGeom>
        </p:spPr>
      </p:pic>
      <p:pic>
        <p:nvPicPr>
          <p:cNvPr id="12290" name="Picture 2" descr="Mensagens de Carnaval – Amorkut Mensagens">
            <a:extLst>
              <a:ext uri="{FF2B5EF4-FFF2-40B4-BE49-F238E27FC236}">
                <a16:creationId xmlns="" xmlns:a16="http://schemas.microsoft.com/office/drawing/2014/main" id="{3BBD737D-4BFA-4998-B9E6-2DC78D7DDE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443" y="3837545"/>
            <a:ext cx="2093121" cy="302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ralha Azul Em Morcego Ilustração">
            <a:extLst>
              <a:ext uri="{FF2B5EF4-FFF2-40B4-BE49-F238E27FC236}">
                <a16:creationId xmlns="" xmlns:a16="http://schemas.microsoft.com/office/drawing/2014/main" id="{0BEB289B-4E74-4B1C-BC8B-E3ECC9FEF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1869858" y="209137"/>
            <a:ext cx="1006902" cy="9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028D5FAB-13E7-4C19-BD98-2CB26E4183A1}"/>
              </a:ext>
            </a:extLst>
          </p:cNvPr>
          <p:cNvSpPr txBox="1"/>
          <p:nvPr/>
        </p:nvSpPr>
        <p:spPr>
          <a:xfrm rot="5400000">
            <a:off x="9017042" y="3749303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https://www.escrevologoexisto.com/2007/08/31/sambista/</a:t>
            </a:r>
            <a:endParaRPr lang="pt-BR" sz="105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929B0979-AE25-4663-BDFC-7A73537C144C}"/>
              </a:ext>
            </a:extLst>
          </p:cNvPr>
          <p:cNvSpPr txBox="1"/>
          <p:nvPr/>
        </p:nvSpPr>
        <p:spPr>
          <a:xfrm rot="5400000">
            <a:off x="8664995" y="4246259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http://amorkut.com/mensagens-de-carnaval-27/</a:t>
            </a:r>
            <a:endParaRPr lang="pt-BR" sz="1050" b="1" dirty="0"/>
          </a:p>
        </p:txBody>
      </p:sp>
    </p:spTree>
    <p:extLst>
      <p:ext uri="{BB962C8B-B14F-4D97-AF65-F5344CB8AC3E}">
        <p14:creationId xmlns:p14="http://schemas.microsoft.com/office/powerpoint/2010/main" val="3023552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3B93350D-AF4F-4C79-88AD-BF9572D83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350" y="198617"/>
            <a:ext cx="7511912" cy="38830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36B57DD-45CC-44DF-89B3-5DB1FD0C7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349" y="3943554"/>
            <a:ext cx="7511912" cy="2914445"/>
          </a:xfrm>
          <a:prstGeom prst="rect">
            <a:avLst/>
          </a:prstGeom>
        </p:spPr>
      </p:pic>
      <p:pic>
        <p:nvPicPr>
          <p:cNvPr id="13318" name="Picture 6" descr="Maracatu Rural – Wikipédia, a enciclopédia livre">
            <a:extLst>
              <a:ext uri="{FF2B5EF4-FFF2-40B4-BE49-F238E27FC236}">
                <a16:creationId xmlns="" xmlns:a16="http://schemas.microsoft.com/office/drawing/2014/main" id="{60797603-0F6C-444C-A66D-4520E2384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61" y="3631097"/>
            <a:ext cx="2981738" cy="32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49CC926B-373C-473E-9FDC-E8A1F97C9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93650">
            <a:off x="9958187" y="348639"/>
            <a:ext cx="1858764" cy="1466120"/>
          </a:xfrm>
          <a:prstGeom prst="rect">
            <a:avLst/>
          </a:prstGeom>
        </p:spPr>
      </p:pic>
      <p:pic>
        <p:nvPicPr>
          <p:cNvPr id="10" name="Picture 2" descr="Gralha Azul Em Morcego Ilustração">
            <a:extLst>
              <a:ext uri="{FF2B5EF4-FFF2-40B4-BE49-F238E27FC236}">
                <a16:creationId xmlns="" xmlns:a16="http://schemas.microsoft.com/office/drawing/2014/main" id="{FAA4EA06-3967-4BFB-865E-EBABE1219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528465" y="3322754"/>
            <a:ext cx="1006902" cy="9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F557CE7A-718B-4F8D-83EF-641365F123EB}"/>
              </a:ext>
            </a:extLst>
          </p:cNvPr>
          <p:cNvSpPr txBox="1"/>
          <p:nvPr/>
        </p:nvSpPr>
        <p:spPr>
          <a:xfrm rot="5400000">
            <a:off x="8987297" y="3013354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https://pt.wikipedia.org/wiki/Maracatu_Rural</a:t>
            </a:r>
            <a:endParaRPr lang="pt-BR" sz="1050" b="1" dirty="0"/>
          </a:p>
        </p:txBody>
      </p:sp>
    </p:spTree>
    <p:extLst>
      <p:ext uri="{BB962C8B-B14F-4D97-AF65-F5344CB8AC3E}">
        <p14:creationId xmlns:p14="http://schemas.microsoft.com/office/powerpoint/2010/main" val="963595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BE84080E-C9B8-4FDF-BD4F-3790B6D34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292" y="115127"/>
            <a:ext cx="7733473" cy="6367559"/>
          </a:xfrm>
          <a:prstGeom prst="rect">
            <a:avLst/>
          </a:prstGeom>
        </p:spPr>
      </p:pic>
      <p:pic>
        <p:nvPicPr>
          <p:cNvPr id="14340" name="Picture 4" descr="SÃO JOÃO CAIPIRAS - Verdade Luz">
            <a:extLst>
              <a:ext uri="{FF2B5EF4-FFF2-40B4-BE49-F238E27FC236}">
                <a16:creationId xmlns="" xmlns:a16="http://schemas.microsoft.com/office/drawing/2014/main" id="{F8C20A0A-16DA-4390-87DD-C9B2E633DF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024" y="4545496"/>
            <a:ext cx="2463050" cy="21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Bandeirinhas - Cia dos Gifs">
            <a:extLst>
              <a:ext uri="{FF2B5EF4-FFF2-40B4-BE49-F238E27FC236}">
                <a16:creationId xmlns="" xmlns:a16="http://schemas.microsoft.com/office/drawing/2014/main" id="{6F5E59A5-B02F-4A1C-BEC6-B492F5B0DC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203">
            <a:off x="9262318" y="169288"/>
            <a:ext cx="2773747" cy="206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Gralha Azul Em Morcego Ilustração">
            <a:extLst>
              <a:ext uri="{FF2B5EF4-FFF2-40B4-BE49-F238E27FC236}">
                <a16:creationId xmlns="" xmlns:a16="http://schemas.microsoft.com/office/drawing/2014/main" id="{28F910F3-D73E-4570-A487-4F791B838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560354" y="3429416"/>
            <a:ext cx="1006902" cy="9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18D09944-419B-4AA0-93D0-5D3451A962D8}"/>
              </a:ext>
            </a:extLst>
          </p:cNvPr>
          <p:cNvSpPr txBox="1"/>
          <p:nvPr/>
        </p:nvSpPr>
        <p:spPr>
          <a:xfrm rot="16200000" flipV="1">
            <a:off x="10690468" y="3236545"/>
            <a:ext cx="242598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https://www.verdadeluz.com.br/feliz-festa-de-sao-joao/sao-joao-caipiras/</a:t>
            </a:r>
            <a:endParaRPr lang="pt-BR" sz="1050" b="1" dirty="0"/>
          </a:p>
        </p:txBody>
      </p:sp>
      <p:pic>
        <p:nvPicPr>
          <p:cNvPr id="14346" name="Picture 10">
            <a:extLst>
              <a:ext uri="{FF2B5EF4-FFF2-40B4-BE49-F238E27FC236}">
                <a16:creationId xmlns="" xmlns:a16="http://schemas.microsoft.com/office/drawing/2014/main" id="{BD9D4967-CF45-4A44-8015-6B35D27F8C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40" y="23605"/>
            <a:ext cx="642937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ixaDeTexto 38">
            <a:extLst>
              <a:ext uri="{FF2B5EF4-FFF2-40B4-BE49-F238E27FC236}">
                <a16:creationId xmlns="" xmlns:a16="http://schemas.microsoft.com/office/drawing/2014/main" id="{130F530B-DF06-4328-8FF7-22A63B216E2D}"/>
              </a:ext>
            </a:extLst>
          </p:cNvPr>
          <p:cNvSpPr txBox="1"/>
          <p:nvPr/>
        </p:nvSpPr>
        <p:spPr>
          <a:xfrm rot="16200000" flipV="1">
            <a:off x="10320900" y="3105258"/>
            <a:ext cx="194059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https://ciadosgifs.blogspot.com/2014/06/bandeirinhas.html</a:t>
            </a:r>
            <a:endParaRPr lang="pt-BR" sz="1050" b="1" dirty="0"/>
          </a:p>
        </p:txBody>
      </p:sp>
      <p:pic>
        <p:nvPicPr>
          <p:cNvPr id="14354" name="Picture 18">
            <a:extLst>
              <a:ext uri="{FF2B5EF4-FFF2-40B4-BE49-F238E27FC236}">
                <a16:creationId xmlns="" xmlns:a16="http://schemas.microsoft.com/office/drawing/2014/main" id="{19152442-792E-47C1-8E54-ED303B544B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715" y="5372100"/>
            <a:ext cx="11525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029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A2DF175-ABF1-43FF-A578-C97DEFBDD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392" y="92312"/>
            <a:ext cx="7364069" cy="6617804"/>
          </a:xfrm>
          <a:prstGeom prst="rect">
            <a:avLst/>
          </a:prstGeom>
        </p:spPr>
      </p:pic>
      <p:pic>
        <p:nvPicPr>
          <p:cNvPr id="15362" name="Picture 2" descr="Pin em Luciana e Diogo / Rondônia - Goiás">
            <a:extLst>
              <a:ext uri="{FF2B5EF4-FFF2-40B4-BE49-F238E27FC236}">
                <a16:creationId xmlns="" xmlns:a16="http://schemas.microsoft.com/office/drawing/2014/main" id="{6D4339F6-E74A-4299-98CE-1AF7F307E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17" y="1932063"/>
            <a:ext cx="1875183" cy="120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Veveta Ivete GIF - Veveta Ivete IveteSangalo - Discover &amp; Share GIFs">
            <a:extLst>
              <a:ext uri="{FF2B5EF4-FFF2-40B4-BE49-F238E27FC236}">
                <a16:creationId xmlns="" xmlns:a16="http://schemas.microsoft.com/office/drawing/2014/main" id="{6DDC66F9-AD7E-4D12-9639-2745A94FBA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61" y="3615733"/>
            <a:ext cx="3220278" cy="309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346992F6-483B-45F9-8D87-D5691678D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93650">
            <a:off x="9420024" y="348639"/>
            <a:ext cx="1858764" cy="1466120"/>
          </a:xfrm>
          <a:prstGeom prst="rect">
            <a:avLst/>
          </a:prstGeom>
        </p:spPr>
      </p:pic>
      <p:pic>
        <p:nvPicPr>
          <p:cNvPr id="10" name="Picture 2" descr="Gralha Azul Em Morcego Ilustração">
            <a:extLst>
              <a:ext uri="{FF2B5EF4-FFF2-40B4-BE49-F238E27FC236}">
                <a16:creationId xmlns="" xmlns:a16="http://schemas.microsoft.com/office/drawing/2014/main" id="{E7CC7013-1C95-4D31-B264-5087390E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547101" y="2964474"/>
            <a:ext cx="1006902" cy="9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F7F55489-9C1A-4965-81E8-0C8C6E3448F7}"/>
              </a:ext>
            </a:extLst>
          </p:cNvPr>
          <p:cNvSpPr txBox="1"/>
          <p:nvPr/>
        </p:nvSpPr>
        <p:spPr>
          <a:xfrm>
            <a:off x="4929809" y="643311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https://dancas-tipicas.info/dancas-folcloricas.html</a:t>
            </a:r>
            <a:endParaRPr lang="pt-BR" sz="12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7938C931-9B2A-4791-B18C-9B5193FE0A47}"/>
              </a:ext>
            </a:extLst>
          </p:cNvPr>
          <p:cNvSpPr txBox="1"/>
          <p:nvPr/>
        </p:nvSpPr>
        <p:spPr>
          <a:xfrm rot="5400000">
            <a:off x="10380744" y="1412608"/>
            <a:ext cx="324071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https://tenor.com/view/veveta-ivete-ivete-sangalo-ivetinha-the-voice-gif-15464259</a:t>
            </a:r>
            <a:endParaRPr lang="pt-BR" sz="1050" b="1" dirty="0"/>
          </a:p>
        </p:txBody>
      </p:sp>
    </p:spTree>
    <p:extLst>
      <p:ext uri="{BB962C8B-B14F-4D97-AF65-F5344CB8AC3E}">
        <p14:creationId xmlns:p14="http://schemas.microsoft.com/office/powerpoint/2010/main" val="3214775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CC29864-9AA0-41CB-A32E-5C8DFD28351C}"/>
              </a:ext>
            </a:extLst>
          </p:cNvPr>
          <p:cNvSpPr txBox="1"/>
          <p:nvPr/>
        </p:nvSpPr>
        <p:spPr>
          <a:xfrm>
            <a:off x="4412975" y="145774"/>
            <a:ext cx="1017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solidFill>
                  <a:srgbClr val="663300"/>
                </a:solidFill>
              </a:rPr>
              <a:t>ATIVIDADE IV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70BB288C-4CC2-4D33-B794-198F0BBA95A0}"/>
              </a:ext>
            </a:extLst>
          </p:cNvPr>
          <p:cNvSpPr txBox="1"/>
          <p:nvPr/>
        </p:nvSpPr>
        <p:spPr>
          <a:xfrm>
            <a:off x="1610435" y="846161"/>
            <a:ext cx="8202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0" dirty="0">
                <a:solidFill>
                  <a:srgbClr val="663300"/>
                </a:solidFill>
                <a:effectLst/>
                <a:latin typeface="+mj-lt"/>
              </a:rPr>
              <a:t>Amanda, Bianca, Carolina, Diana, Érica e Flávia gostariam de dançar com Leo. Ele queria escolher uma para dançar quadrilha na festa junina da escola e outra para dançar samba de roda.</a:t>
            </a:r>
            <a:r>
              <a:rPr lang="pt-BR" b="1" dirty="0">
                <a:solidFill>
                  <a:srgbClr val="663300"/>
                </a:solidFill>
                <a:latin typeface="+mj-lt"/>
              </a:rPr>
              <a:t/>
            </a:r>
            <a:br>
              <a:rPr lang="pt-BR" b="1" dirty="0">
                <a:solidFill>
                  <a:srgbClr val="663300"/>
                </a:solidFill>
                <a:latin typeface="+mj-lt"/>
              </a:rPr>
            </a:br>
            <a:r>
              <a:rPr lang="pt-BR" b="1" dirty="0">
                <a:solidFill>
                  <a:srgbClr val="663300"/>
                </a:solidFill>
                <a:latin typeface="+mj-lt"/>
              </a:rPr>
              <a:t/>
            </a:r>
            <a:br>
              <a:rPr lang="pt-BR" b="1" dirty="0">
                <a:solidFill>
                  <a:srgbClr val="663300"/>
                </a:solidFill>
                <a:latin typeface="+mj-lt"/>
              </a:rPr>
            </a:br>
            <a:r>
              <a:rPr lang="pt-BR" b="1" i="0" dirty="0">
                <a:solidFill>
                  <a:srgbClr val="663300"/>
                </a:solidFill>
                <a:effectLst/>
                <a:latin typeface="+mj-lt"/>
              </a:rPr>
              <a:t>A quantidade de escolhas distintas que Leo poderia fazer é</a:t>
            </a:r>
            <a:endParaRPr lang="pt-BR" b="1" dirty="0">
              <a:solidFill>
                <a:srgbClr val="663300"/>
              </a:solidFill>
              <a:latin typeface="+mj-lt"/>
            </a:endParaRPr>
          </a:p>
        </p:txBody>
      </p:sp>
      <p:pic>
        <p:nvPicPr>
          <p:cNvPr id="16386" name="Picture 2" descr="Música brasileira: o samba e os seus sambistas | Desenhos de ...">
            <a:extLst>
              <a:ext uri="{FF2B5EF4-FFF2-40B4-BE49-F238E27FC236}">
                <a16:creationId xmlns="" xmlns:a16="http://schemas.microsoft.com/office/drawing/2014/main" id="{6E405A50-7686-4386-B2F0-ABA6E0500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607" y="4339988"/>
            <a:ext cx="2350047" cy="25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GIFS DE FESTA JUNINA - Mundo Encantado Da Duda BB">
            <a:extLst>
              <a:ext uri="{FF2B5EF4-FFF2-40B4-BE49-F238E27FC236}">
                <a16:creationId xmlns="" xmlns:a16="http://schemas.microsoft.com/office/drawing/2014/main" id="{CE255544-1338-49C7-AF5D-35E56A5F3C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502" y="4318567"/>
            <a:ext cx="2840084" cy="25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474C9F6A-40E5-4BBD-9760-650E5FED9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93650">
            <a:off x="9802162" y="402100"/>
            <a:ext cx="1858764" cy="1466120"/>
          </a:xfrm>
          <a:prstGeom prst="rect">
            <a:avLst/>
          </a:prstGeom>
        </p:spPr>
      </p:pic>
      <p:pic>
        <p:nvPicPr>
          <p:cNvPr id="9" name="Picture 2" descr="Gralha Azul Em Morcego Ilustração">
            <a:extLst>
              <a:ext uri="{FF2B5EF4-FFF2-40B4-BE49-F238E27FC236}">
                <a16:creationId xmlns="" xmlns:a16="http://schemas.microsoft.com/office/drawing/2014/main" id="{44EB1EF4-9040-4F25-B8BC-38418DC10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813914" y="2747527"/>
            <a:ext cx="1180411" cy="9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de cantos arredondados 3">
            <a:extLst>
              <a:ext uri="{FF2B5EF4-FFF2-40B4-BE49-F238E27FC236}">
                <a16:creationId xmlns="" xmlns:a16="http://schemas.microsoft.com/office/drawing/2014/main" id="{FF5054C1-281E-4EB0-AFFA-8E9B7D5A9647}"/>
              </a:ext>
            </a:extLst>
          </p:cNvPr>
          <p:cNvSpPr/>
          <p:nvPr/>
        </p:nvSpPr>
        <p:spPr>
          <a:xfrm>
            <a:off x="3000550" y="2582922"/>
            <a:ext cx="930005" cy="56923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EF9F6B58-62D8-4505-A9EA-4A4933830415}"/>
              </a:ext>
            </a:extLst>
          </p:cNvPr>
          <p:cNvSpPr/>
          <p:nvPr/>
        </p:nvSpPr>
        <p:spPr>
          <a:xfrm>
            <a:off x="2415116" y="2582922"/>
            <a:ext cx="585434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2" name="Retângulo de cantos arredondados 3">
            <a:extLst>
              <a:ext uri="{FF2B5EF4-FFF2-40B4-BE49-F238E27FC236}">
                <a16:creationId xmlns="" xmlns:a16="http://schemas.microsoft.com/office/drawing/2014/main" id="{37D31EDE-2E17-44AB-8EDF-9E8D2DA0A6DC}"/>
              </a:ext>
            </a:extLst>
          </p:cNvPr>
          <p:cNvSpPr/>
          <p:nvPr/>
        </p:nvSpPr>
        <p:spPr>
          <a:xfrm>
            <a:off x="2957649" y="3573208"/>
            <a:ext cx="930005" cy="56923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01F86947-AB85-4E2F-A1AA-BE9B2823A597}"/>
              </a:ext>
            </a:extLst>
          </p:cNvPr>
          <p:cNvSpPr/>
          <p:nvPr/>
        </p:nvSpPr>
        <p:spPr>
          <a:xfrm>
            <a:off x="2372215" y="3573208"/>
            <a:ext cx="585434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4" name="Retângulo de cantos arredondados 3">
            <a:extLst>
              <a:ext uri="{FF2B5EF4-FFF2-40B4-BE49-F238E27FC236}">
                <a16:creationId xmlns="" xmlns:a16="http://schemas.microsoft.com/office/drawing/2014/main" id="{F4F7ACE2-D5D2-45D5-BA4E-F11EDEE0D2F8}"/>
              </a:ext>
            </a:extLst>
          </p:cNvPr>
          <p:cNvSpPr/>
          <p:nvPr/>
        </p:nvSpPr>
        <p:spPr>
          <a:xfrm>
            <a:off x="5953798" y="3549761"/>
            <a:ext cx="1072207" cy="56923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36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0C0FC112-63EF-469A-95A9-DEDE082E6651}"/>
              </a:ext>
            </a:extLst>
          </p:cNvPr>
          <p:cNvSpPr/>
          <p:nvPr/>
        </p:nvSpPr>
        <p:spPr>
          <a:xfrm>
            <a:off x="5333328" y="3549761"/>
            <a:ext cx="642546" cy="5926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16" name="Retângulo de cantos arredondados 5">
            <a:extLst>
              <a:ext uri="{FF2B5EF4-FFF2-40B4-BE49-F238E27FC236}">
                <a16:creationId xmlns="" xmlns:a16="http://schemas.microsoft.com/office/drawing/2014/main" id="{3152D787-4072-4726-8EE4-F9CC28D90538}"/>
              </a:ext>
            </a:extLst>
          </p:cNvPr>
          <p:cNvSpPr/>
          <p:nvPr/>
        </p:nvSpPr>
        <p:spPr>
          <a:xfrm>
            <a:off x="5953798" y="2612462"/>
            <a:ext cx="1072207" cy="524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30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9A90C1B7-B59B-4F89-AFC1-03F3089E5119}"/>
              </a:ext>
            </a:extLst>
          </p:cNvPr>
          <p:cNvSpPr/>
          <p:nvPr/>
        </p:nvSpPr>
        <p:spPr>
          <a:xfrm>
            <a:off x="5333328" y="2575149"/>
            <a:ext cx="642546" cy="5617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5E1E2626-8EB8-4AD0-87D1-F1597801A08C}"/>
              </a:ext>
            </a:extLst>
          </p:cNvPr>
          <p:cNvSpPr txBox="1"/>
          <p:nvPr/>
        </p:nvSpPr>
        <p:spPr>
          <a:xfrm rot="5400000">
            <a:off x="8417725" y="3992035"/>
            <a:ext cx="72947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https://br.pinterest.com/pin/542472717594818132/</a:t>
            </a:r>
            <a:endParaRPr lang="pt-BR" sz="105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8E68EA7B-A237-45CE-BEAE-847E6190F9BA}"/>
              </a:ext>
            </a:extLst>
          </p:cNvPr>
          <p:cNvSpPr txBox="1"/>
          <p:nvPr/>
        </p:nvSpPr>
        <p:spPr>
          <a:xfrm rot="16200000" flipV="1">
            <a:off x="10071122" y="2594818"/>
            <a:ext cx="333481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https://sites.google.com/site/mundoencantadodadudabb/gifs-de-festa-junina</a:t>
            </a:r>
            <a:endParaRPr lang="pt-BR" sz="1050" b="1" dirty="0"/>
          </a:p>
        </p:txBody>
      </p:sp>
    </p:spTree>
    <p:extLst>
      <p:ext uri="{BB962C8B-B14F-4D97-AF65-F5344CB8AC3E}">
        <p14:creationId xmlns:p14="http://schemas.microsoft.com/office/powerpoint/2010/main" val="19630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ara Espírita Infantil">
            <a:extLst>
              <a:ext uri="{FF2B5EF4-FFF2-40B4-BE49-F238E27FC236}">
                <a16:creationId xmlns="" xmlns:a16="http://schemas.microsoft.com/office/drawing/2014/main" id="{5843EE79-F89A-48D3-A6ED-209239DBF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58" y="443551"/>
            <a:ext cx="8296378" cy="641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6311F9B3-F328-40AB-80D1-E4638E89CC27}"/>
              </a:ext>
            </a:extLst>
          </p:cNvPr>
          <p:cNvSpPr txBox="1"/>
          <p:nvPr/>
        </p:nvSpPr>
        <p:spPr>
          <a:xfrm>
            <a:off x="6319748" y="4162663"/>
            <a:ext cx="3278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Sugestão de videoaula para a atividade IV do slide anterior: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6D891888-F1F3-4770-81BB-A4BE1AC5FB42}"/>
              </a:ext>
            </a:extLst>
          </p:cNvPr>
          <p:cNvSpPr txBox="1"/>
          <p:nvPr/>
        </p:nvSpPr>
        <p:spPr>
          <a:xfrm>
            <a:off x="6319748" y="5215201"/>
            <a:ext cx="32788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https://www.youtube.com/watch?v=TUP0j31U5fk&amp;t=108s</a:t>
            </a:r>
            <a:endParaRPr lang="pt-BR" b="1" dirty="0">
              <a:solidFill>
                <a:srgbClr val="663300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6C0FB68-C8F5-40F1-83A7-D849A6F6D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93650">
            <a:off x="9979583" y="388452"/>
            <a:ext cx="1858764" cy="1466120"/>
          </a:xfrm>
          <a:prstGeom prst="rect">
            <a:avLst/>
          </a:prstGeom>
        </p:spPr>
      </p:pic>
      <p:pic>
        <p:nvPicPr>
          <p:cNvPr id="10" name="Picture 2" descr="Gralha Azul Em Morcego Ilustração">
            <a:extLst>
              <a:ext uri="{FF2B5EF4-FFF2-40B4-BE49-F238E27FC236}">
                <a16:creationId xmlns="" xmlns:a16="http://schemas.microsoft.com/office/drawing/2014/main" id="{5F38698B-721F-4EC0-8665-C867772BE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680921" y="2408828"/>
            <a:ext cx="1532716" cy="120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4679334C-9740-45E1-97BD-A13E29E8B949}"/>
              </a:ext>
            </a:extLst>
          </p:cNvPr>
          <p:cNvSpPr txBox="1"/>
          <p:nvPr/>
        </p:nvSpPr>
        <p:spPr>
          <a:xfrm rot="5400000">
            <a:off x="8847540" y="4692380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https://www.searadomestre.com.br/evangelizacao/estoria.htm</a:t>
            </a:r>
            <a:endParaRPr lang="pt-BR" sz="105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45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49CC926B-373C-473E-9FDC-E8A1F97C9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3650">
            <a:off x="9958187" y="348639"/>
            <a:ext cx="1858764" cy="1466120"/>
          </a:xfrm>
          <a:prstGeom prst="rect">
            <a:avLst/>
          </a:prstGeom>
        </p:spPr>
      </p:pic>
      <p:pic>
        <p:nvPicPr>
          <p:cNvPr id="10" name="Picture 2" descr="Gralha Azul Em Morcego Ilustração">
            <a:extLst>
              <a:ext uri="{FF2B5EF4-FFF2-40B4-BE49-F238E27FC236}">
                <a16:creationId xmlns="" xmlns:a16="http://schemas.microsoft.com/office/drawing/2014/main" id="{FAA4EA06-3967-4BFB-865E-EBABE1219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528465" y="3322754"/>
            <a:ext cx="1006902" cy="9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90AD021E-ABBB-4902-BFDC-83F7E141A1B9}"/>
              </a:ext>
            </a:extLst>
          </p:cNvPr>
          <p:cNvSpPr txBox="1"/>
          <p:nvPr/>
        </p:nvSpPr>
        <p:spPr>
          <a:xfrm>
            <a:off x="3048000" y="53095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3300"/>
                </a:solidFill>
              </a:rPr>
              <a:t>VAMOS  CONFERIR OS RESULTADOS?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C5A0D72B-02EE-4BCC-ABE3-E5C17B2EDED1}"/>
              </a:ext>
            </a:extLst>
          </p:cNvPr>
          <p:cNvSpPr txBox="1"/>
          <p:nvPr/>
        </p:nvSpPr>
        <p:spPr>
          <a:xfrm>
            <a:off x="4041913" y="1515503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3300"/>
                </a:solidFill>
              </a:rPr>
              <a:t>ATIVIDADE I: B</a:t>
            </a:r>
          </a:p>
          <a:p>
            <a:endParaRPr lang="pt-BR" sz="2400" b="1" dirty="0">
              <a:solidFill>
                <a:srgbClr val="663300"/>
              </a:solidFill>
            </a:endParaRPr>
          </a:p>
          <a:p>
            <a:r>
              <a:rPr lang="pt-BR" sz="2400" b="1" dirty="0">
                <a:solidFill>
                  <a:srgbClr val="663300"/>
                </a:solidFill>
              </a:rPr>
              <a:t>ATIVIDADE II: A</a:t>
            </a:r>
          </a:p>
          <a:p>
            <a:endParaRPr lang="pt-BR" sz="2400" b="1" dirty="0">
              <a:solidFill>
                <a:srgbClr val="663300"/>
              </a:solidFill>
            </a:endParaRPr>
          </a:p>
          <a:p>
            <a:r>
              <a:rPr lang="pt-BR" sz="2400" b="1" dirty="0">
                <a:solidFill>
                  <a:srgbClr val="663300"/>
                </a:solidFill>
              </a:rPr>
              <a:t>ATIVIDADE III: B</a:t>
            </a:r>
          </a:p>
          <a:p>
            <a:endParaRPr lang="pt-BR" sz="2400" b="1" dirty="0">
              <a:solidFill>
                <a:srgbClr val="663300"/>
              </a:solidFill>
            </a:endParaRPr>
          </a:p>
          <a:p>
            <a:r>
              <a:rPr lang="pt-BR" sz="2400" b="1" dirty="0">
                <a:solidFill>
                  <a:srgbClr val="663300"/>
                </a:solidFill>
              </a:rPr>
              <a:t>ATIVIDADE IV: C</a:t>
            </a:r>
            <a:endParaRPr lang="pt-BR" sz="2400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EF0E2626-13D9-4D9C-824B-F77C7DEDAC68}"/>
              </a:ext>
            </a:extLst>
          </p:cNvPr>
          <p:cNvGraphicFramePr>
            <a:graphicFrameLocks noGrp="1"/>
          </p:cNvGraphicFramePr>
          <p:nvPr/>
        </p:nvGraphicFramePr>
        <p:xfrm>
          <a:off x="3763617" y="1417983"/>
          <a:ext cx="3207026" cy="2994991"/>
        </p:xfrm>
        <a:graphic>
          <a:graphicData uri="http://schemas.openxmlformats.org/drawingml/2006/table">
            <a:tbl>
              <a:tblPr/>
              <a:tblGrid>
                <a:gridCol w="3207026">
                  <a:extLst>
                    <a:ext uri="{9D8B030D-6E8A-4147-A177-3AD203B41FA5}">
                      <a16:colId xmlns="" xmlns:a16="http://schemas.microsoft.com/office/drawing/2014/main" val="2012297588"/>
                    </a:ext>
                  </a:extLst>
                </a:gridCol>
              </a:tblGrid>
              <a:tr h="299499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7348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62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he beauty of the sea | Natureza, Fotos de coração apaixonado ...">
            <a:extLst>
              <a:ext uri="{FF2B5EF4-FFF2-40B4-BE49-F238E27FC236}">
                <a16:creationId xmlns="" xmlns:a16="http://schemas.microsoft.com/office/drawing/2014/main" id="{43A2CAEA-65DF-4DFD-A5B2-DD0AE9F87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72" y="639623"/>
            <a:ext cx="9794808" cy="621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Pequena Sereia 5 - Cia dos Gifs">
            <a:extLst>
              <a:ext uri="{FF2B5EF4-FFF2-40B4-BE49-F238E27FC236}">
                <a16:creationId xmlns="" xmlns:a16="http://schemas.microsoft.com/office/drawing/2014/main" id="{B0A94870-C573-42B9-8650-79746F186F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8308">
            <a:off x="2253216" y="3292186"/>
            <a:ext cx="3723453" cy="36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F01345CA-6C6D-4683-B717-42171A484EA1}"/>
              </a:ext>
            </a:extLst>
          </p:cNvPr>
          <p:cNvSpPr txBox="1"/>
          <p:nvPr/>
        </p:nvSpPr>
        <p:spPr>
          <a:xfrm rot="522218">
            <a:off x="6032779" y="1349329"/>
            <a:ext cx="3997831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63300"/>
                </a:solidFill>
              </a:rPr>
              <a:t>Olá,</a:t>
            </a:r>
          </a:p>
          <a:p>
            <a:endParaRPr lang="pt-BR" sz="2400" b="1" dirty="0">
              <a:solidFill>
                <a:srgbClr val="663300"/>
              </a:solidFill>
            </a:endParaRPr>
          </a:p>
          <a:p>
            <a:pPr algn="just"/>
            <a:r>
              <a:rPr lang="pt-BR" sz="2400" b="1" dirty="0">
                <a:solidFill>
                  <a:srgbClr val="663300"/>
                </a:solidFill>
              </a:rPr>
              <a:t>     Você sabia que no dia 22 de agosto comemoramos o “Dia do  Folclore”?</a:t>
            </a:r>
          </a:p>
          <a:p>
            <a:pPr algn="just"/>
            <a:r>
              <a:rPr lang="pt-BR" sz="2400" b="1" dirty="0">
                <a:solidFill>
                  <a:srgbClr val="663300"/>
                </a:solidFill>
              </a:rPr>
              <a:t>     Vamos conhecer agora um pouco mais da história do Folclore Brasileiro e praticar nossos conhecimentos matemáticos. </a:t>
            </a:r>
          </a:p>
          <a:p>
            <a:pPr algn="just"/>
            <a:r>
              <a:rPr lang="pt-BR" sz="2400" b="1" dirty="0">
                <a:solidFill>
                  <a:srgbClr val="663300"/>
                </a:solidFill>
              </a:rPr>
              <a:t>     Bons estudos!</a:t>
            </a:r>
          </a:p>
          <a:p>
            <a:r>
              <a:rPr lang="pt-BR" sz="2400" b="1" dirty="0">
                <a:solidFill>
                  <a:srgbClr val="663300"/>
                </a:solidFill>
              </a:rPr>
              <a:t>     Vamos lá!?</a:t>
            </a:r>
          </a:p>
          <a:p>
            <a:endParaRPr lang="pt-BR" sz="2400" b="1" dirty="0">
              <a:solidFill>
                <a:srgbClr val="663300"/>
              </a:solidFill>
            </a:endParaRPr>
          </a:p>
          <a:p>
            <a:endParaRPr lang="pt-BR" sz="2400" b="1" dirty="0">
              <a:solidFill>
                <a:srgbClr val="663300"/>
              </a:solidFill>
            </a:endParaRPr>
          </a:p>
          <a:p>
            <a:endParaRPr lang="pt-BR" sz="2000" b="1" dirty="0">
              <a:solidFill>
                <a:srgbClr val="663300"/>
              </a:solidFill>
            </a:endParaRPr>
          </a:p>
          <a:p>
            <a:endParaRPr lang="pt-BR" b="1" dirty="0">
              <a:solidFill>
                <a:srgbClr val="6633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670B4E14-8F3E-4CFC-A574-EFECB9CEA374}"/>
              </a:ext>
            </a:extLst>
          </p:cNvPr>
          <p:cNvSpPr txBox="1"/>
          <p:nvPr/>
        </p:nvSpPr>
        <p:spPr>
          <a:xfrm rot="5400000">
            <a:off x="9017042" y="3195068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https://disneyclassicosshow.fandom.com/pt-br/wiki/A_pequena_sereia</a:t>
            </a:r>
            <a:endParaRPr lang="pt-BR" sz="105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8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14F34A13-2C29-4C29-AB05-5FDF6F436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0664">
            <a:off x="1588427" y="511150"/>
            <a:ext cx="1699483" cy="2200275"/>
          </a:xfrm>
          <a:prstGeom prst="rect">
            <a:avLst/>
          </a:prstGeom>
        </p:spPr>
      </p:pic>
      <p:pic>
        <p:nvPicPr>
          <p:cNvPr id="3076" name="Picture 4" descr="Saci-Pererê | Portal do Envelhecimento">
            <a:extLst>
              <a:ext uri="{FF2B5EF4-FFF2-40B4-BE49-F238E27FC236}">
                <a16:creationId xmlns="" xmlns:a16="http://schemas.microsoft.com/office/drawing/2014/main" id="{C20982E3-F5BC-422A-A822-A0DE8FB93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497">
            <a:off x="10503884" y="517722"/>
            <a:ext cx="1327314" cy="159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58B9C22-C783-4EBC-869A-FDA75DAA3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215" y="61417"/>
            <a:ext cx="7167142" cy="201901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8880C9A2-71D9-4857-B137-66034D6D5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959" y="1755882"/>
            <a:ext cx="7167142" cy="4660900"/>
          </a:xfrm>
          <a:prstGeom prst="rect">
            <a:avLst/>
          </a:prstGeom>
        </p:spPr>
      </p:pic>
      <p:pic>
        <p:nvPicPr>
          <p:cNvPr id="3078" name="Picture 6" descr="Personagens folclóricos e a grande discussão!">
            <a:extLst>
              <a:ext uri="{FF2B5EF4-FFF2-40B4-BE49-F238E27FC236}">
                <a16:creationId xmlns="" xmlns:a16="http://schemas.microsoft.com/office/drawing/2014/main" id="{3F0CE287-391B-4AA2-98CC-A7A1F0012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5" y="5102118"/>
            <a:ext cx="1848999" cy="175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224DEA4E-EBBA-415D-9937-569D13879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1102" y="4978400"/>
            <a:ext cx="1860898" cy="18796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FCD08ABA-3813-48E8-A3EA-DF4298803261}"/>
              </a:ext>
            </a:extLst>
          </p:cNvPr>
          <p:cNvSpPr txBox="1"/>
          <p:nvPr/>
        </p:nvSpPr>
        <p:spPr>
          <a:xfrm rot="5400000">
            <a:off x="8526909" y="4406873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https://desciclopedia.org/wiki/Saci_Perer%C3%AA</a:t>
            </a:r>
            <a:endParaRPr lang="pt-BR" sz="1050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9A33C4F9-0791-4A8E-9862-E984D30ACE5B}"/>
              </a:ext>
            </a:extLst>
          </p:cNvPr>
          <p:cNvSpPr txBox="1"/>
          <p:nvPr/>
        </p:nvSpPr>
        <p:spPr>
          <a:xfrm rot="5400000">
            <a:off x="9795281" y="3300603"/>
            <a:ext cx="42286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https://mineiapacheco.com.br/index.php/datas-comemorativas?vars=category/datas-comemorativas</a:t>
            </a:r>
            <a:endParaRPr lang="pt-BR" sz="1050" b="1" dirty="0"/>
          </a:p>
        </p:txBody>
      </p:sp>
    </p:spTree>
    <p:extLst>
      <p:ext uri="{BB962C8B-B14F-4D97-AF65-F5344CB8AC3E}">
        <p14:creationId xmlns:p14="http://schemas.microsoft.com/office/powerpoint/2010/main" val="418006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D5E1DEB1-9509-4C71-B087-AC2CB99C4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322263"/>
            <a:ext cx="5954713" cy="310673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486D76AF-781F-4315-BF6B-393F50BE2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579" y="3716337"/>
            <a:ext cx="10548938" cy="28194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CB378EE4-8A56-4F15-BA02-E31EB28DD140}"/>
              </a:ext>
            </a:extLst>
          </p:cNvPr>
          <p:cNvSpPr txBox="1"/>
          <p:nvPr/>
        </p:nvSpPr>
        <p:spPr>
          <a:xfrm>
            <a:off x="6937584" y="625873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https://brasilescola.uol.com.br/historiab/folclore-brasileiro.htm</a:t>
            </a:r>
            <a:endParaRPr lang="pt-BR" sz="1200" b="1" dirty="0"/>
          </a:p>
        </p:txBody>
      </p:sp>
      <p:pic>
        <p:nvPicPr>
          <p:cNvPr id="8" name="Picture 4" descr="Saci-Pererê | Portal do Envelhecimento">
            <a:extLst>
              <a:ext uri="{FF2B5EF4-FFF2-40B4-BE49-F238E27FC236}">
                <a16:creationId xmlns="" xmlns:a16="http://schemas.microsoft.com/office/drawing/2014/main" id="{2A6AA115-C7E8-4B40-9D2F-0EBEB0D4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497">
            <a:off x="8481405" y="1204384"/>
            <a:ext cx="1801437" cy="192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442213A0-F28B-44B4-A7BE-FDCD6D382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479" y="1322881"/>
            <a:ext cx="2290395" cy="21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2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7FC45D4A-05B1-4C09-80A9-7A88A07B3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39298">
            <a:off x="9958435" y="420208"/>
            <a:ext cx="2120438" cy="1743075"/>
          </a:xfrm>
          <a:prstGeom prst="rect">
            <a:avLst/>
          </a:prstGeom>
        </p:spPr>
      </p:pic>
      <p:pic>
        <p:nvPicPr>
          <p:cNvPr id="4098" name="Picture 2" descr="Gralha Azul Em Morcego Ilustração">
            <a:extLst>
              <a:ext uri="{FF2B5EF4-FFF2-40B4-BE49-F238E27FC236}">
                <a16:creationId xmlns="" xmlns:a16="http://schemas.microsoft.com/office/drawing/2014/main" id="{4E988CFE-30D4-493C-A849-67D42629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3227">
            <a:off x="609868" y="2526456"/>
            <a:ext cx="1845333" cy="16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28BE02A9-0BC0-49F0-98A0-A05F8623B4DD}"/>
              </a:ext>
            </a:extLst>
          </p:cNvPr>
          <p:cNvSpPr txBox="1"/>
          <p:nvPr/>
        </p:nvSpPr>
        <p:spPr>
          <a:xfrm>
            <a:off x="5105400" y="266699"/>
            <a:ext cx="988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solidFill>
                  <a:srgbClr val="663300"/>
                </a:solidFill>
              </a:rPr>
              <a:t>ATIVIDADE I</a:t>
            </a:r>
          </a:p>
          <a:p>
            <a:endParaRPr lang="pt-BR" sz="2400" b="1" u="sng" dirty="0">
              <a:solidFill>
                <a:srgbClr val="6633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5E75D945-FEB0-4EBF-965D-3229FD10105F}"/>
              </a:ext>
            </a:extLst>
          </p:cNvPr>
          <p:cNvSpPr txBox="1"/>
          <p:nvPr/>
        </p:nvSpPr>
        <p:spPr>
          <a:xfrm>
            <a:off x="1847850" y="954039"/>
            <a:ext cx="1018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Leia o trecho abaixo, retirado da informação do slide anterior: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9D99D327-1A26-4F36-8B8E-D3E1312E2F28}"/>
              </a:ext>
            </a:extLst>
          </p:cNvPr>
          <p:cNvSpPr txBox="1"/>
          <p:nvPr/>
        </p:nvSpPr>
        <p:spPr>
          <a:xfrm>
            <a:off x="1847850" y="1647568"/>
            <a:ext cx="849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663300"/>
                </a:solidFill>
              </a:rPr>
              <a:t>A criação do Dia do Folclore Brasileiro ocorreu por meio do Decreto nº </a:t>
            </a:r>
            <a:r>
              <a:rPr lang="pt-BR" b="1" u="sng" dirty="0">
                <a:solidFill>
                  <a:srgbClr val="663300"/>
                </a:solidFill>
              </a:rPr>
              <a:t>56.747</a:t>
            </a:r>
            <a:r>
              <a:rPr lang="pt-BR" b="1" dirty="0">
                <a:solidFill>
                  <a:srgbClr val="663300"/>
                </a:solidFill>
              </a:rPr>
              <a:t>, que foi assinado em 17 de agosto de 1965 pelo então presidente militar, Humberto Castello Branco.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="" xmlns:a16="http://schemas.microsoft.com/office/drawing/2014/main" id="{B6367C98-3CAC-4F82-A3C3-65173099F1AC}"/>
              </a:ext>
            </a:extLst>
          </p:cNvPr>
          <p:cNvGraphicFramePr>
            <a:graphicFrameLocks noGrp="1"/>
          </p:cNvGraphicFramePr>
          <p:nvPr/>
        </p:nvGraphicFramePr>
        <p:xfrm>
          <a:off x="1892300" y="1562100"/>
          <a:ext cx="8458200" cy="1079500"/>
        </p:xfrm>
        <a:graphic>
          <a:graphicData uri="http://schemas.openxmlformats.org/drawingml/2006/table">
            <a:tbl>
              <a:tblPr/>
              <a:tblGrid>
                <a:gridCol w="8458200">
                  <a:extLst>
                    <a:ext uri="{9D8B030D-6E8A-4147-A177-3AD203B41FA5}">
                      <a16:colId xmlns="" xmlns:a16="http://schemas.microsoft.com/office/drawing/2014/main" val="3700385769"/>
                    </a:ext>
                  </a:extLst>
                </a:gridCol>
              </a:tblGrid>
              <a:tr h="10795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3654649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E0B5D5B7-1178-4729-9A3E-9A7920D00D0E}"/>
              </a:ext>
            </a:extLst>
          </p:cNvPr>
          <p:cNvSpPr txBox="1"/>
          <p:nvPr/>
        </p:nvSpPr>
        <p:spPr>
          <a:xfrm>
            <a:off x="2534562" y="2940904"/>
            <a:ext cx="926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O número sublinhado, no trecho acima, escrito por extenso, é igual a </a:t>
            </a:r>
          </a:p>
        </p:txBody>
      </p:sp>
      <p:sp>
        <p:nvSpPr>
          <p:cNvPr id="13" name="Retângulo de cantos arredondados 3">
            <a:extLst>
              <a:ext uri="{FF2B5EF4-FFF2-40B4-BE49-F238E27FC236}">
                <a16:creationId xmlns="" xmlns:a16="http://schemas.microsoft.com/office/drawing/2014/main" id="{CAFCEAFA-305C-4D50-B0E8-61B5682334C3}"/>
              </a:ext>
            </a:extLst>
          </p:cNvPr>
          <p:cNvSpPr/>
          <p:nvPr/>
        </p:nvSpPr>
        <p:spPr>
          <a:xfrm>
            <a:off x="3200588" y="3678758"/>
            <a:ext cx="3432002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Cinco mil, seiscentos e setenta e quatro.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BAB31FE3-A1E6-4751-9E2E-EC1490D2BCDB}"/>
              </a:ext>
            </a:extLst>
          </p:cNvPr>
          <p:cNvSpPr/>
          <p:nvPr/>
        </p:nvSpPr>
        <p:spPr>
          <a:xfrm>
            <a:off x="2437915" y="3678758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7" name="Retângulo de cantos arredondados 5">
            <a:extLst>
              <a:ext uri="{FF2B5EF4-FFF2-40B4-BE49-F238E27FC236}">
                <a16:creationId xmlns="" xmlns:a16="http://schemas.microsoft.com/office/drawing/2014/main" id="{F2436E82-0F3A-4439-9137-CAEFC25A5B3F}"/>
              </a:ext>
            </a:extLst>
          </p:cNvPr>
          <p:cNvSpPr/>
          <p:nvPr/>
        </p:nvSpPr>
        <p:spPr>
          <a:xfrm>
            <a:off x="2994127" y="4665256"/>
            <a:ext cx="3638463" cy="524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Cinquenta e seis mil, setecentos e quarenta e sete.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="" xmlns:a16="http://schemas.microsoft.com/office/drawing/2014/main" id="{6803722E-C124-4017-A5B0-A20B5D0948AF}"/>
              </a:ext>
            </a:extLst>
          </p:cNvPr>
          <p:cNvSpPr/>
          <p:nvPr/>
        </p:nvSpPr>
        <p:spPr>
          <a:xfrm>
            <a:off x="2373656" y="4627943"/>
            <a:ext cx="762673" cy="5617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9" name="Retângulo de cantos arredondados 3">
            <a:extLst>
              <a:ext uri="{FF2B5EF4-FFF2-40B4-BE49-F238E27FC236}">
                <a16:creationId xmlns="" xmlns:a16="http://schemas.microsoft.com/office/drawing/2014/main" id="{C7805578-90EF-42E8-AFEE-BB7ECF96519E}"/>
              </a:ext>
            </a:extLst>
          </p:cNvPr>
          <p:cNvSpPr/>
          <p:nvPr/>
        </p:nvSpPr>
        <p:spPr>
          <a:xfrm>
            <a:off x="7814779" y="3678758"/>
            <a:ext cx="3432002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Cinquenta mil, setecentos e quarenta e sete.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="" xmlns:a16="http://schemas.microsoft.com/office/drawing/2014/main" id="{BA968C6B-6841-4CBD-8AA3-B184DAECA41B}"/>
              </a:ext>
            </a:extLst>
          </p:cNvPr>
          <p:cNvSpPr/>
          <p:nvPr/>
        </p:nvSpPr>
        <p:spPr>
          <a:xfrm>
            <a:off x="7052106" y="3678758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1" name="Retângulo de cantos arredondados 3">
            <a:extLst>
              <a:ext uri="{FF2B5EF4-FFF2-40B4-BE49-F238E27FC236}">
                <a16:creationId xmlns="" xmlns:a16="http://schemas.microsoft.com/office/drawing/2014/main" id="{72647940-E36F-4A46-B807-93FF32E41670}"/>
              </a:ext>
            </a:extLst>
          </p:cNvPr>
          <p:cNvSpPr/>
          <p:nvPr/>
        </p:nvSpPr>
        <p:spPr>
          <a:xfrm>
            <a:off x="7900924" y="4609502"/>
            <a:ext cx="3432002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Seis mil, setecentos e quarenta e sete.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7B99D99C-09FC-41E7-9E07-17566BF54F91}"/>
              </a:ext>
            </a:extLst>
          </p:cNvPr>
          <p:cNvSpPr/>
          <p:nvPr/>
        </p:nvSpPr>
        <p:spPr>
          <a:xfrm>
            <a:off x="7138251" y="4609502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6B11A91C-AB05-418E-863F-4A0FEED0BA59}"/>
              </a:ext>
            </a:extLst>
          </p:cNvPr>
          <p:cNvSpPr txBox="1"/>
          <p:nvPr/>
        </p:nvSpPr>
        <p:spPr>
          <a:xfrm rot="5400000">
            <a:off x="8166215" y="5402067"/>
            <a:ext cx="74956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rgbClr val="66330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https://pt.clipart.me/istock/blue-jay-on-bat-125864</a:t>
            </a:r>
            <a:endParaRPr lang="pt-BR" sz="11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ralha Azul Em Morcego Ilustração">
            <a:extLst>
              <a:ext uri="{FF2B5EF4-FFF2-40B4-BE49-F238E27FC236}">
                <a16:creationId xmlns="" xmlns:a16="http://schemas.microsoft.com/office/drawing/2014/main" id="{8EA1BEF3-33B1-41F1-B2BA-F421100C9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1989701" y="401597"/>
            <a:ext cx="2133039" cy="193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24658E7B-6D6C-4BEC-94D6-D879DE6B2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3519">
            <a:off x="9826087" y="287860"/>
            <a:ext cx="2120438" cy="1743075"/>
          </a:xfrm>
          <a:prstGeom prst="rect">
            <a:avLst/>
          </a:prstGeom>
        </p:spPr>
      </p:pic>
      <p:pic>
        <p:nvPicPr>
          <p:cNvPr id="6146" name="Picture 2" descr="Resultado de imagem para desenho colorido estudando | Sítio ...">
            <a:extLst>
              <a:ext uri="{FF2B5EF4-FFF2-40B4-BE49-F238E27FC236}">
                <a16:creationId xmlns="" xmlns:a16="http://schemas.microsoft.com/office/drawing/2014/main" id="{62CE2C1D-F0B5-459F-91C9-BDE6EB2C8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82" y="3260559"/>
            <a:ext cx="4363756" cy="34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Pensamento: Nuvem 3">
            <a:extLst>
              <a:ext uri="{FF2B5EF4-FFF2-40B4-BE49-F238E27FC236}">
                <a16:creationId xmlns="" xmlns:a16="http://schemas.microsoft.com/office/drawing/2014/main" id="{21697A35-1629-4665-B61F-BB9E17F49B5B}"/>
              </a:ext>
            </a:extLst>
          </p:cNvPr>
          <p:cNvSpPr/>
          <p:nvPr/>
        </p:nvSpPr>
        <p:spPr>
          <a:xfrm>
            <a:off x="4235116" y="553453"/>
            <a:ext cx="5335481" cy="2550695"/>
          </a:xfrm>
          <a:prstGeom prst="cloudCallou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E2ED3DE6-58C9-4A43-85EC-7354CB0D2188}"/>
              </a:ext>
            </a:extLst>
          </p:cNvPr>
          <p:cNvSpPr txBox="1"/>
          <p:nvPr/>
        </p:nvSpPr>
        <p:spPr>
          <a:xfrm>
            <a:off x="5220805" y="836231"/>
            <a:ext cx="4503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Sugestão de videoaula para a atividade I do slide anterior: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13ACF084-8E76-46D0-9938-50A9F69E2929}"/>
              </a:ext>
            </a:extLst>
          </p:cNvPr>
          <p:cNvSpPr txBox="1"/>
          <p:nvPr/>
        </p:nvSpPr>
        <p:spPr>
          <a:xfrm>
            <a:off x="4460740" y="1585839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https://www.youtube.com/watch?v=sQ</a:t>
            </a:r>
            <a:endParaRPr lang="pt-BR" b="1" dirty="0">
              <a:solidFill>
                <a:srgbClr val="6633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FD1E99C8-80F4-4227-8732-0696F84CE29E}"/>
              </a:ext>
            </a:extLst>
          </p:cNvPr>
          <p:cNvSpPr txBox="1"/>
          <p:nvPr/>
        </p:nvSpPr>
        <p:spPr>
          <a:xfrm>
            <a:off x="5089358" y="2004966"/>
            <a:ext cx="371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Copie o link acima para assistir à aula no </a:t>
            </a:r>
            <a:r>
              <a:rPr lang="pt-BR" b="1" dirty="0" err="1">
                <a:solidFill>
                  <a:srgbClr val="663300"/>
                </a:solidFill>
              </a:rPr>
              <a:t>youtube</a:t>
            </a:r>
            <a:r>
              <a:rPr lang="pt-BR" b="1" dirty="0">
                <a:solidFill>
                  <a:srgbClr val="663300"/>
                </a:solidFill>
              </a:rPr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37F9D077-F639-40FA-A539-1B210F814759}"/>
              </a:ext>
            </a:extLst>
          </p:cNvPr>
          <p:cNvSpPr txBox="1"/>
          <p:nvPr/>
        </p:nvSpPr>
        <p:spPr>
          <a:xfrm rot="5400000">
            <a:off x="8873393" y="4986118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https://pt.clipart.me/istock/blue-jay-on-bat-125864</a:t>
            </a:r>
            <a:endParaRPr lang="pt-BR" sz="105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2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ralha Azul Em Morcego Ilustração">
            <a:extLst>
              <a:ext uri="{FF2B5EF4-FFF2-40B4-BE49-F238E27FC236}">
                <a16:creationId xmlns="" xmlns:a16="http://schemas.microsoft.com/office/drawing/2014/main" id="{38D728DF-5EE0-4399-856A-69A1D0B0C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493052" y="1922891"/>
            <a:ext cx="1459808" cy="132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1F122304-BC87-4985-B15F-C11EF4B38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495" y="407909"/>
            <a:ext cx="7507705" cy="435659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452C424C-A5B3-4B04-AD08-C7E95DAE0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496" y="4764506"/>
            <a:ext cx="7507704" cy="1861134"/>
          </a:xfrm>
          <a:prstGeom prst="rect">
            <a:avLst/>
          </a:prstGeom>
        </p:spPr>
      </p:pic>
      <p:pic>
        <p:nvPicPr>
          <p:cNvPr id="7170" name="Picture 2" descr="Acorde sua criança interior - Matéria - Bayer Jovens">
            <a:extLst>
              <a:ext uri="{FF2B5EF4-FFF2-40B4-BE49-F238E27FC236}">
                <a16:creationId xmlns="" xmlns:a16="http://schemas.microsoft.com/office/drawing/2014/main" id="{B5D6C905-D434-4143-9FD0-39A846B76E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940">
            <a:off x="9408693" y="617293"/>
            <a:ext cx="2318083" cy="206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D388B035-C9C6-4CF4-84E6-E7C9CCA1C814}"/>
              </a:ext>
            </a:extLst>
          </p:cNvPr>
          <p:cNvSpPr txBox="1"/>
          <p:nvPr/>
        </p:nvSpPr>
        <p:spPr>
          <a:xfrm rot="5400000">
            <a:off x="9001507" y="5507249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https://pt.clipart.me/istock/blue-jay-on-bat-125864</a:t>
            </a:r>
            <a:endParaRPr lang="pt-BR" sz="105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ralha Azul Em Morcego Ilustração">
            <a:extLst>
              <a:ext uri="{FF2B5EF4-FFF2-40B4-BE49-F238E27FC236}">
                <a16:creationId xmlns="" xmlns:a16="http://schemas.microsoft.com/office/drawing/2014/main" id="{10739AB0-258F-40BA-9CC0-4594267EF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738">
            <a:off x="678671" y="1252389"/>
            <a:ext cx="1729793" cy="15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B981DFFA-CE1C-460A-A905-CB4248789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921" y="385761"/>
            <a:ext cx="3731763" cy="221285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9DFB6B6-3A90-4CB2-9752-58D5C06C1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207" y="2598619"/>
            <a:ext cx="9060853" cy="40100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602E4BEA-1D50-4D23-A81F-393DBD603934}"/>
              </a:ext>
            </a:extLst>
          </p:cNvPr>
          <p:cNvSpPr txBox="1"/>
          <p:nvPr/>
        </p:nvSpPr>
        <p:spPr>
          <a:xfrm>
            <a:off x="6508633" y="6341434"/>
            <a:ext cx="60939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https://www.todamateria.com.br/brincadeiras-folcloricas/</a:t>
            </a:r>
            <a:endParaRPr lang="pt-BR" sz="1100" b="1" dirty="0"/>
          </a:p>
        </p:txBody>
      </p:sp>
      <p:pic>
        <p:nvPicPr>
          <p:cNvPr id="8194" name="Picture 2" descr="Acorde sua criança interior - Matéria - Bayer Jovens">
            <a:extLst>
              <a:ext uri="{FF2B5EF4-FFF2-40B4-BE49-F238E27FC236}">
                <a16:creationId xmlns="" xmlns:a16="http://schemas.microsoft.com/office/drawing/2014/main" id="{5338440F-63AB-4400-B149-FC295211F6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110">
            <a:off x="9101406" y="395210"/>
            <a:ext cx="2754087" cy="219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A4D703E8-91E1-4567-ABDF-1BCB4F8CAE65}"/>
              </a:ext>
            </a:extLst>
          </p:cNvPr>
          <p:cNvSpPr txBox="1"/>
          <p:nvPr/>
        </p:nvSpPr>
        <p:spPr>
          <a:xfrm rot="5400000">
            <a:off x="8914338" y="5622365"/>
            <a:ext cx="63014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https://pt.clipart.me/istock/blue-jay-on-bat-125864</a:t>
            </a:r>
            <a:endParaRPr lang="pt-BR" sz="105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24550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7035</TotalTime>
  <Words>659</Words>
  <Application>Microsoft Office PowerPoint</Application>
  <PresentationFormat>Widescreen</PresentationFormat>
  <Paragraphs>136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Century Gothic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getulio</cp:lastModifiedBy>
  <cp:revision>82</cp:revision>
  <dcterms:created xsi:type="dcterms:W3CDTF">2020-08-05T18:44:40Z</dcterms:created>
  <dcterms:modified xsi:type="dcterms:W3CDTF">2020-08-14T16:24:57Z</dcterms:modified>
</cp:coreProperties>
</file>