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4" r:id="rId1"/>
    <p:sldMasterId id="2147483712" r:id="rId2"/>
  </p:sldMasterIdLst>
  <p:sldIdLst>
    <p:sldId id="256" r:id="rId3"/>
    <p:sldId id="266" r:id="rId4"/>
    <p:sldId id="270" r:id="rId5"/>
    <p:sldId id="258" r:id="rId6"/>
    <p:sldId id="277" r:id="rId7"/>
    <p:sldId id="259" r:id="rId8"/>
    <p:sldId id="260" r:id="rId9"/>
    <p:sldId id="274" r:id="rId10"/>
    <p:sldId id="273" r:id="rId11"/>
    <p:sldId id="276" r:id="rId12"/>
    <p:sldId id="275" r:id="rId13"/>
    <p:sldId id="26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2714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900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0850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8834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971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323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4502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687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4971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14/08/2020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5550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14/08/2020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585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0892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14/08/2020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2429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14/08/2020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4841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14/08/2020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35810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14/08/2020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1411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14/08/2020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9849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14/08/2020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1559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14/08/2020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4483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14/08/2020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0558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14/08/2020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5633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14/08/2020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914400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782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66229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14/08/2020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2782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14/08/2020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914400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85798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14/08/2020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3065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14/08/2020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41356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/>
              <a:t>14/08/2020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2DD1-8CD7-4498-9059-67C7C5B87E7D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51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912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129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697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898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238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860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733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914400"/>
            <a:fld id="{D89321DE-2EC6-4FB4-A5CF-35774C6721A9}" type="datetimeFigureOut">
              <a:rPr lang="pt-BR" smtClean="0">
                <a:solidFill>
                  <a:prstClr val="black"/>
                </a:solidFill>
              </a:rPr>
              <a:pPr defTabSz="914400"/>
              <a:t>14/08/2020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914400"/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914400"/>
            <a:fld id="{01EE2DD1-8CD7-4498-9059-67C7C5B87E7D}" type="slidenum">
              <a:rPr lang="pt-BR" smtClean="0">
                <a:solidFill>
                  <a:prstClr val="black"/>
                </a:solidFill>
              </a:rPr>
              <a:pPr defTabSz="914400"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408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slide" Target="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74811" y="1361209"/>
            <a:ext cx="8915399" cy="3743170"/>
          </a:xfrm>
        </p:spPr>
        <p:txBody>
          <a:bodyPr>
            <a:normAutofit fontScale="62500" lnSpcReduction="20000"/>
          </a:bodyPr>
          <a:lstStyle/>
          <a:p>
            <a:pPr algn="ctr">
              <a:lnSpc>
                <a:spcPct val="150000"/>
              </a:lnSpc>
            </a:pPr>
            <a:endParaRPr lang="pt-B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5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6° ANO – ENSINO FUNDAMENTAL II</a:t>
            </a:r>
          </a:p>
          <a:p>
            <a:pPr algn="ctr">
              <a:lnSpc>
                <a:spcPct val="150000"/>
              </a:lnSpc>
            </a:pPr>
            <a:r>
              <a:rPr lang="pt-BR" sz="5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LÍNGUA PORTUGUESA</a:t>
            </a:r>
            <a:endParaRPr lang="pt-BR" sz="5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pt-B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pt-BR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pt-BR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SECRETARIA </a:t>
            </a:r>
            <a:r>
              <a:rPr lang="pt-BR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MUNICIPAL DE EDUCAÇÃO E CULTURA DE ALFENAS</a:t>
            </a:r>
          </a:p>
          <a:p>
            <a:pPr algn="ctr"/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ta: para a Direita 3">
            <a:hlinkClick r:id="rId2" action="ppaction://hlinksldjump"/>
            <a:extLst>
              <a:ext uri="{FF2B5EF4-FFF2-40B4-BE49-F238E27FC236}">
                <a16:creationId xmlns="" xmlns:a16="http://schemas.microsoft.com/office/drawing/2014/main" id="{A0FCE417-3216-4935-B935-728B223EAA8D}"/>
              </a:ext>
            </a:extLst>
          </p:cNvPr>
          <p:cNvSpPr/>
          <p:nvPr/>
        </p:nvSpPr>
        <p:spPr>
          <a:xfrm>
            <a:off x="10503017" y="5763237"/>
            <a:ext cx="1283514" cy="620785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Clique aqui para continuar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469" y="128310"/>
            <a:ext cx="1443545" cy="123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23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: Cantos Arredondados 6">
            <a:extLst>
              <a:ext uri="{FF2B5EF4-FFF2-40B4-BE49-F238E27FC236}">
                <a16:creationId xmlns="" xmlns:a16="http://schemas.microsoft.com/office/drawing/2014/main" id="{9EB6A182-01AA-4C9B-ABEF-AF425D6C29A5}"/>
              </a:ext>
            </a:extLst>
          </p:cNvPr>
          <p:cNvSpPr/>
          <p:nvPr/>
        </p:nvSpPr>
        <p:spPr>
          <a:xfrm>
            <a:off x="3835351" y="2944473"/>
            <a:ext cx="5035087" cy="4092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divisão ou desunião.</a:t>
            </a:r>
            <a:endParaRPr lang="pt-BR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="" xmlns:a16="http://schemas.microsoft.com/office/drawing/2014/main" id="{A7678121-DB0D-4FEF-BB23-474E2832669B}"/>
              </a:ext>
            </a:extLst>
          </p:cNvPr>
          <p:cNvSpPr/>
          <p:nvPr/>
        </p:nvSpPr>
        <p:spPr>
          <a:xfrm>
            <a:off x="3045775" y="2959469"/>
            <a:ext cx="512534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A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="" xmlns:a16="http://schemas.microsoft.com/office/drawing/2014/main" id="{6D45E38E-63EE-4A1D-98FB-D411CC4FBCA5}"/>
              </a:ext>
            </a:extLst>
          </p:cNvPr>
          <p:cNvSpPr/>
          <p:nvPr/>
        </p:nvSpPr>
        <p:spPr>
          <a:xfrm>
            <a:off x="3835350" y="4512153"/>
            <a:ext cx="5035088" cy="33103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concordância ou uniformidade de opiniões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="" xmlns:a16="http://schemas.microsoft.com/office/drawing/2014/main" id="{894B84C5-9559-47F3-809B-32A7F250C000}"/>
              </a:ext>
            </a:extLst>
          </p:cNvPr>
          <p:cNvSpPr/>
          <p:nvPr/>
        </p:nvSpPr>
        <p:spPr>
          <a:xfrm>
            <a:off x="3045775" y="4473065"/>
            <a:ext cx="512534" cy="39657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C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="" xmlns:a16="http://schemas.microsoft.com/office/drawing/2014/main" id="{742691E0-763B-4FA8-9B51-DE4F4D97B730}"/>
              </a:ext>
            </a:extLst>
          </p:cNvPr>
          <p:cNvSpPr/>
          <p:nvPr/>
        </p:nvSpPr>
        <p:spPr>
          <a:xfrm>
            <a:off x="3835350" y="5220135"/>
            <a:ext cx="5035087" cy="36046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piniões contrárias.</a:t>
            </a:r>
            <a:endParaRPr lang="pt-BR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="" xmlns:a16="http://schemas.microsoft.com/office/drawing/2014/main" id="{1A97FAB2-27B2-4D49-9151-FF2EBBC09957}"/>
              </a:ext>
            </a:extLst>
          </p:cNvPr>
          <p:cNvSpPr/>
          <p:nvPr/>
        </p:nvSpPr>
        <p:spPr>
          <a:xfrm>
            <a:off x="3045775" y="5203227"/>
            <a:ext cx="512534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D</a:t>
            </a:r>
            <a:endParaRPr lang="pt-BR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="" xmlns:a16="http://schemas.microsoft.com/office/drawing/2014/main" id="{F23C284D-E2BA-424B-8FC0-F9EAF362696A}"/>
              </a:ext>
            </a:extLst>
          </p:cNvPr>
          <p:cNvSpPr/>
          <p:nvPr/>
        </p:nvSpPr>
        <p:spPr>
          <a:xfrm>
            <a:off x="3835351" y="3739489"/>
            <a:ext cx="5035087" cy="36836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t-BR" sz="1600" dirty="0" smtClean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esacordo ou discórdia. </a:t>
            </a:r>
            <a:endParaRPr lang="pt-BR" sz="1600" dirty="0">
              <a:ln w="0"/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="" xmlns:a16="http://schemas.microsoft.com/office/drawing/2014/main" id="{B58FD407-D121-419B-9FAA-A40C4E239D03}"/>
              </a:ext>
            </a:extLst>
          </p:cNvPr>
          <p:cNvSpPr/>
          <p:nvPr/>
        </p:nvSpPr>
        <p:spPr>
          <a:xfrm>
            <a:off x="3045775" y="3726531"/>
            <a:ext cx="512534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B</a:t>
            </a:r>
            <a:endParaRPr lang="pt-BR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Seta: para a Esquerda 14">
            <a:hlinkClick r:id="rId3" action="ppaction://hlinksldjump"/>
            <a:extLst>
              <a:ext uri="{FF2B5EF4-FFF2-40B4-BE49-F238E27FC236}">
                <a16:creationId xmlns="" xmlns:a16="http://schemas.microsoft.com/office/drawing/2014/main" id="{6BCC1A40-4022-4B70-B688-CB88F84A9BAA}"/>
              </a:ext>
            </a:extLst>
          </p:cNvPr>
          <p:cNvSpPr/>
          <p:nvPr/>
        </p:nvSpPr>
        <p:spPr>
          <a:xfrm>
            <a:off x="224280" y="6151228"/>
            <a:ext cx="1304657" cy="613097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Página anterior</a:t>
            </a:r>
          </a:p>
        </p:txBody>
      </p:sp>
      <p:pic>
        <p:nvPicPr>
          <p:cNvPr id="16" name="Imagem 15">
            <a:hlinkClick r:id="rId4" action="ppaction://hlinksldjump"/>
            <a:extLst>
              <a:ext uri="{FF2B5EF4-FFF2-40B4-BE49-F238E27FC236}">
                <a16:creationId xmlns="" xmlns:a16="http://schemas.microsoft.com/office/drawing/2014/main" id="{0CF8FDE7-B14D-4BA8-8B25-A7CCF5D338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70012" y="6043567"/>
            <a:ext cx="1304657" cy="676715"/>
          </a:xfrm>
          <a:prstGeom prst="rect">
            <a:avLst/>
          </a:prstGeom>
        </p:spPr>
      </p:pic>
      <p:sp>
        <p:nvSpPr>
          <p:cNvPr id="17" name="Retângulo de cantos arredondados 16"/>
          <p:cNvSpPr/>
          <p:nvPr/>
        </p:nvSpPr>
        <p:spPr>
          <a:xfrm>
            <a:off x="2701637" y="1254444"/>
            <a:ext cx="8385463" cy="85693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frase: </a:t>
            </a:r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“... não </a:t>
            </a: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existe um </a:t>
            </a:r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consenso”.</a:t>
            </a:r>
          </a:p>
          <a:p>
            <a:pPr algn="ctr"/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significado correto para a palavra consenso é: </a:t>
            </a:r>
            <a:endParaRPr lang="pt-BR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o Explicativo 2 (Borda e Ênfase) 17"/>
          <p:cNvSpPr/>
          <p:nvPr/>
        </p:nvSpPr>
        <p:spPr>
          <a:xfrm>
            <a:off x="1361210" y="1232102"/>
            <a:ext cx="1205346" cy="925254"/>
          </a:xfrm>
          <a:prstGeom prst="accentBorderCallout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ATIVIDADE: 06</a:t>
            </a:r>
            <a:endParaRPr lang="pt-B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31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2982191" y="967914"/>
            <a:ext cx="7959437" cy="134925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Entendemos que “Narrativas tradicionais” são contos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mitos e lendas 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populares. Escreva uma narrativa tradicional.</a:t>
            </a:r>
            <a:endParaRPr lang="pt-BR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 Explicativo 2 (Borda e Ênfase) 5"/>
          <p:cNvSpPr/>
          <p:nvPr/>
        </p:nvSpPr>
        <p:spPr>
          <a:xfrm>
            <a:off x="1433946" y="1250676"/>
            <a:ext cx="1319646" cy="783734"/>
          </a:xfrm>
          <a:prstGeom prst="accentBorderCallout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ATIVIDADE: 07</a:t>
            </a:r>
            <a:endParaRPr lang="pt-B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1433946" y="2566553"/>
            <a:ext cx="9424554" cy="34809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921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088570" y="3160705"/>
            <a:ext cx="799061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800" dirty="0"/>
          </a:p>
          <a:p>
            <a:endParaRPr lang="pt-BR" sz="2800" dirty="0" smtClean="0"/>
          </a:p>
          <a:p>
            <a:endParaRPr lang="pt-BR" sz="2800" dirty="0"/>
          </a:p>
        </p:txBody>
      </p:sp>
      <p:sp>
        <p:nvSpPr>
          <p:cNvPr id="2" name="Retângulo de cantos arredondados 1"/>
          <p:cNvSpPr/>
          <p:nvPr/>
        </p:nvSpPr>
        <p:spPr>
          <a:xfrm>
            <a:off x="1511875" y="1666473"/>
            <a:ext cx="9144000" cy="167429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Você pode </a:t>
            </a:r>
            <a:r>
              <a:rPr lang="pt-BR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realizar ou </a:t>
            </a:r>
            <a:r>
              <a:rPr lang="pt-BR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refazer </a:t>
            </a:r>
            <a:r>
              <a:rPr lang="pt-BR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atividades o número de vezes que desejar </a:t>
            </a:r>
            <a:r>
              <a:rPr lang="pt-BR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</a:p>
          <a:p>
            <a:pPr lvl="0" algn="ctr"/>
            <a:r>
              <a:rPr lang="pt-BR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Aproveite! Treine e pratique! </a:t>
            </a:r>
          </a:p>
        </p:txBody>
      </p:sp>
      <p:pic>
        <p:nvPicPr>
          <p:cNvPr id="5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516" y="3931343"/>
            <a:ext cx="1301993" cy="1301993"/>
          </a:xfrm>
          <a:prstGeom prst="rect">
            <a:avLst/>
          </a:prstGeom>
        </p:spPr>
      </p:pic>
      <p:sp>
        <p:nvSpPr>
          <p:cNvPr id="6" name="Texto explicativo em elipse 5"/>
          <p:cNvSpPr/>
          <p:nvPr/>
        </p:nvSpPr>
        <p:spPr>
          <a:xfrm>
            <a:off x="5853557" y="3618745"/>
            <a:ext cx="1908453" cy="847182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TCHAU!!!</a:t>
            </a:r>
            <a:endParaRPr lang="pt-BR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7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1" y="2549465"/>
            <a:ext cx="9601196" cy="3697626"/>
          </a:xfrm>
        </p:spPr>
        <p:txBody>
          <a:bodyPr/>
          <a:lstStyle/>
          <a:p>
            <a:pPr marL="0" lvl="0" indent="0" algn="just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pt-BR" sz="28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pt-BR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pt-BR" sz="28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pt-BR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pt-BR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pt-BR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pt-BR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pt-BR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Leia, interprete os textos atentamente, registre as perguntas e responda em seu caderno. </a:t>
            </a:r>
            <a:endParaRPr lang="pt-BR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224396" y="794391"/>
            <a:ext cx="974320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FIQUE LIGADO !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 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 NECESSIDADE DE REALIZAR A IMPRESSÃO DESTE MATERIAL.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ATIVIDADES NÃO SÃO OBRIGATÓRIAS. </a:t>
            </a:r>
            <a:endParaRPr lang="pt-BR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 </a:t>
            </a:r>
            <a:r>
              <a:rPr lang="pt-BR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ALUNOS IRÃO REVER ESTAS ATIVIDADES NA VOLTA ÀS AULAS. </a:t>
            </a:r>
            <a:endParaRPr lang="pt-BR" sz="16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1600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2" name="Retângulo de cantos arredondados 1"/>
          <p:cNvSpPr/>
          <p:nvPr/>
        </p:nvSpPr>
        <p:spPr>
          <a:xfrm>
            <a:off x="1414895" y="2549465"/>
            <a:ext cx="9362208" cy="52778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FOLCLORE: MANIFESTAÇÕES DA CULTURA POPULAR</a:t>
            </a:r>
            <a:endParaRPr lang="pt-BR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www.canalgif.net/Gifs-animados/Personas/Folclore/Imagen-animada-Folclore-1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882" y="3234644"/>
            <a:ext cx="1434234" cy="183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 rot="16200000">
            <a:off x="-2791691" y="3103839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100" dirty="0" smtClean="0"/>
              <a:t>Fonte/Gif: http</a:t>
            </a:r>
            <a:r>
              <a:rPr lang="pt-BR" sz="1100" dirty="0"/>
              <a:t>://www.canalgif.net/Gifs-animados/Personas/Folclore/Imagen-animada-Folclore-18.gif</a:t>
            </a:r>
          </a:p>
        </p:txBody>
      </p:sp>
    </p:spTree>
    <p:extLst>
      <p:ext uri="{BB962C8B-B14F-4D97-AF65-F5344CB8AC3E}">
        <p14:creationId xmlns:p14="http://schemas.microsoft.com/office/powerpoint/2010/main" val="177186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08366" y="1104203"/>
            <a:ext cx="2975263" cy="358295"/>
          </a:xfrm>
        </p:spPr>
        <p:txBody>
          <a:bodyPr>
            <a:noAutofit/>
          </a:bodyPr>
          <a:lstStyle/>
          <a:p>
            <a:r>
              <a:rPr lang="pt-BR" sz="2400" b="1" dirty="0" smtClean="0"/>
              <a:t>ATENÇÃO!</a:t>
            </a:r>
            <a:endParaRPr lang="pt-BR" sz="2400" b="1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1274617" y="1796383"/>
            <a:ext cx="9642763" cy="396932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realizar as atividades leia atentamente a apostila com o conteúdo:</a:t>
            </a:r>
          </a:p>
          <a:p>
            <a:pPr algn="ctr"/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“Brasil Escola: Folclore”.</a:t>
            </a: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220" y="2154678"/>
            <a:ext cx="1927516" cy="773629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798803" y="6457891"/>
            <a:ext cx="105943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900" dirty="0">
                <a:solidFill>
                  <a:srgbClr val="000000"/>
                </a:solidFill>
                <a:latin typeface="Arial" panose="020B0604020202020204" pitchFamily="34" charset="0"/>
              </a:rPr>
              <a:t>ESCOLA, Equipe Brasil. “Folclore”. Brasil Escola. Disponível em: https://brasilescola.uol.com.br/folclore#:~:text=O%20Brasil%2C%20naturalmente%2C%20possui%20o,e%20tamb%C3%A9m%20ind%C3%ADgena%20e%20africana. Acesso: 06/08/2020. </a:t>
            </a:r>
            <a:endParaRPr lang="pt-BR" sz="900" dirty="0"/>
          </a:p>
        </p:txBody>
      </p:sp>
    </p:spTree>
    <p:extLst>
      <p:ext uri="{BB962C8B-B14F-4D97-AF65-F5344CB8AC3E}">
        <p14:creationId xmlns:p14="http://schemas.microsoft.com/office/powerpoint/2010/main" val="149085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hlinkClick r:id="rId2" action="ppaction://hlinksldjump"/>
            <a:extLst>
              <a:ext uri="{FF2B5EF4-FFF2-40B4-BE49-F238E27FC236}">
                <a16:creationId xmlns="" xmlns:a16="http://schemas.microsoft.com/office/drawing/2014/main" id="{70040930-3118-4B87-AFAE-85577E14F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2136" y="6114269"/>
            <a:ext cx="1304657" cy="676715"/>
          </a:xfrm>
          <a:prstGeom prst="rect">
            <a:avLst/>
          </a:prstGeom>
        </p:spPr>
      </p:pic>
      <p:sp>
        <p:nvSpPr>
          <p:cNvPr id="4" name="Seta: para a Esquerda 3">
            <a:hlinkClick r:id="rId4" action="ppaction://hlinksldjump"/>
            <a:extLst>
              <a:ext uri="{FF2B5EF4-FFF2-40B4-BE49-F238E27FC236}">
                <a16:creationId xmlns="" xmlns:a16="http://schemas.microsoft.com/office/drawing/2014/main" id="{DE63EEE1-2D11-4138-B43B-9AEEC98A6568}"/>
              </a:ext>
            </a:extLst>
          </p:cNvPr>
          <p:cNvSpPr/>
          <p:nvPr/>
        </p:nvSpPr>
        <p:spPr>
          <a:xfrm>
            <a:off x="154815" y="6146079"/>
            <a:ext cx="1304657" cy="613097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Página anterior</a:t>
            </a:r>
          </a:p>
        </p:txBody>
      </p:sp>
      <p:sp>
        <p:nvSpPr>
          <p:cNvPr id="8" name="Retângulo de cantos arredondados 7"/>
          <p:cNvSpPr/>
          <p:nvPr/>
        </p:nvSpPr>
        <p:spPr>
          <a:xfrm>
            <a:off x="2678110" y="700492"/>
            <a:ext cx="7745563" cy="100373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Leia atentamente o trecho: “As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manifestações do folclore dão-se por meio de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mitos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lendas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canções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danças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artesanatos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festas populares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brincadeiras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jogos, </a:t>
            </a:r>
            <a:r>
              <a:rPr lang="pt-B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pt-BR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ndulado 1"/>
          <p:cNvSpPr/>
          <p:nvPr/>
        </p:nvSpPr>
        <p:spPr>
          <a:xfrm rot="1058478">
            <a:off x="9719954" y="1870105"/>
            <a:ext cx="1619321" cy="1162535"/>
          </a:xfrm>
          <a:prstGeom prst="wave">
            <a:avLst>
              <a:gd name="adj1" fmla="val 12500"/>
              <a:gd name="adj2" fmla="val 67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Registre </a:t>
            </a: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perguntas e responda em seu caderno.</a:t>
            </a:r>
            <a:endParaRPr lang="pt-B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5508070" y="3800471"/>
            <a:ext cx="874102" cy="294615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pt-BR" sz="1600" dirty="0" smtClean="0">
                <a:ln>
                  <a:noFill/>
                </a:ln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Mitos:</a:t>
            </a:r>
            <a:endParaRPr lang="pt-BR" sz="2400" dirty="0"/>
          </a:p>
        </p:txBody>
      </p:sp>
      <p:sp>
        <p:nvSpPr>
          <p:cNvPr id="16" name="Retângulo de cantos arredondados 15"/>
          <p:cNvSpPr/>
          <p:nvPr/>
        </p:nvSpPr>
        <p:spPr>
          <a:xfrm>
            <a:off x="2271451" y="2053263"/>
            <a:ext cx="7120596" cy="48851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Agora, cite 1 (um) exemplo para cada manifestação folclórica.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o Explicativo 2 (Borda e Ênfase) 18"/>
          <p:cNvSpPr/>
          <p:nvPr/>
        </p:nvSpPr>
        <p:spPr>
          <a:xfrm>
            <a:off x="1366822" y="773893"/>
            <a:ext cx="1205346" cy="856932"/>
          </a:xfrm>
          <a:prstGeom prst="accentBorderCallout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ATIVIDADE: 01</a:t>
            </a:r>
            <a:endParaRPr lang="pt-B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tângulo de cantos arredondados 20"/>
          <p:cNvSpPr/>
          <p:nvPr/>
        </p:nvSpPr>
        <p:spPr>
          <a:xfrm>
            <a:off x="1584100" y="2996690"/>
            <a:ext cx="8839573" cy="7519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de cantos arredondados 24"/>
          <p:cNvSpPr/>
          <p:nvPr/>
        </p:nvSpPr>
        <p:spPr>
          <a:xfrm>
            <a:off x="1584100" y="5319023"/>
            <a:ext cx="8839573" cy="7952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de cantos arredondados 25"/>
          <p:cNvSpPr/>
          <p:nvPr/>
        </p:nvSpPr>
        <p:spPr>
          <a:xfrm>
            <a:off x="1584100" y="4092300"/>
            <a:ext cx="8839573" cy="8283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5374733" y="2713625"/>
            <a:ext cx="9140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Lendas: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5419977" y="4980525"/>
            <a:ext cx="10502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Canções: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5454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498221" y="739256"/>
            <a:ext cx="10517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Danças</a:t>
            </a:r>
            <a:r>
              <a:rPr lang="pt-BR" sz="1600" dirty="0" smtClean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1136574" y="1055516"/>
            <a:ext cx="9775065" cy="8757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de cantos arredondados 5"/>
          <p:cNvSpPr/>
          <p:nvPr/>
        </p:nvSpPr>
        <p:spPr>
          <a:xfrm>
            <a:off x="1136574" y="2424734"/>
            <a:ext cx="9775065" cy="8757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de cantos arredondados 6"/>
          <p:cNvSpPr/>
          <p:nvPr/>
        </p:nvSpPr>
        <p:spPr>
          <a:xfrm>
            <a:off x="1136573" y="3783662"/>
            <a:ext cx="9775065" cy="8757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1136572" y="5163792"/>
            <a:ext cx="9775065" cy="8757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5355492" y="2104141"/>
            <a:ext cx="13372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Artesanatos: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5105424" y="3466310"/>
            <a:ext cx="18373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Festas Populares: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5312212" y="4825238"/>
            <a:ext cx="13805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Brincadeiras:</a:t>
            </a:r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08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002971" y="896167"/>
            <a:ext cx="2389910" cy="696192"/>
          </a:xfrm>
        </p:spPr>
        <p:txBody>
          <a:bodyPr>
            <a:normAutofit/>
          </a:bodyPr>
          <a:lstStyle/>
          <a:p>
            <a:r>
              <a:rPr lang="pt-BR" sz="2000" b="1" dirty="0"/>
              <a:t>                        </a:t>
            </a:r>
          </a:p>
        </p:txBody>
      </p:sp>
      <p:sp>
        <p:nvSpPr>
          <p:cNvPr id="7" name="Seta: para a Esquerda 6">
            <a:hlinkClick r:id="rId3" action="ppaction://hlinksldjump"/>
            <a:extLst>
              <a:ext uri="{FF2B5EF4-FFF2-40B4-BE49-F238E27FC236}">
                <a16:creationId xmlns="" xmlns:a16="http://schemas.microsoft.com/office/drawing/2014/main" id="{59B1B3D6-CE24-4463-AAC3-52B028EF1198}"/>
              </a:ext>
            </a:extLst>
          </p:cNvPr>
          <p:cNvSpPr/>
          <p:nvPr/>
        </p:nvSpPr>
        <p:spPr>
          <a:xfrm>
            <a:off x="106411" y="6244903"/>
            <a:ext cx="1304657" cy="613097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Página anterior</a:t>
            </a:r>
          </a:p>
        </p:txBody>
      </p:sp>
      <p:pic>
        <p:nvPicPr>
          <p:cNvPr id="8" name="Imagem 7">
            <a:hlinkClick r:id="rId4" action="ppaction://hlinksldjump"/>
            <a:extLst>
              <a:ext uri="{FF2B5EF4-FFF2-40B4-BE49-F238E27FC236}">
                <a16:creationId xmlns="" xmlns:a16="http://schemas.microsoft.com/office/drawing/2014/main" id="{5A1F09AF-6676-45E5-9BFA-0A05827B38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4703" y="6213093"/>
            <a:ext cx="1304657" cy="676715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="" xmlns:a16="http://schemas.microsoft.com/office/drawing/2014/main" id="{47B67968-84E0-48E6-A1DA-6EFDD4F2A1B8}"/>
              </a:ext>
            </a:extLst>
          </p:cNvPr>
          <p:cNvSpPr/>
          <p:nvPr/>
        </p:nvSpPr>
        <p:spPr>
          <a:xfrm>
            <a:off x="3213363" y="5132352"/>
            <a:ext cx="5897181" cy="44744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Linguagem popular.</a:t>
            </a:r>
            <a:endParaRPr lang="pt-BR" sz="16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="" xmlns:a16="http://schemas.microsoft.com/office/drawing/2014/main" id="{8BB26271-313D-4DE2-9FC3-8050552B296E}"/>
              </a:ext>
            </a:extLst>
          </p:cNvPr>
          <p:cNvSpPr/>
          <p:nvPr/>
        </p:nvSpPr>
        <p:spPr>
          <a:xfrm>
            <a:off x="2583521" y="5158934"/>
            <a:ext cx="419450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="" xmlns:a16="http://schemas.microsoft.com/office/drawing/2014/main" id="{693D4622-879B-4877-97B6-5445A0DD8DAC}"/>
              </a:ext>
            </a:extLst>
          </p:cNvPr>
          <p:cNvSpPr/>
          <p:nvPr/>
        </p:nvSpPr>
        <p:spPr>
          <a:xfrm>
            <a:off x="3213364" y="3112888"/>
            <a:ext cx="5897180" cy="45685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Patrimônio Cultural e imaterial.</a:t>
            </a:r>
            <a:endParaRPr lang="pt-BR" sz="16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="" xmlns:a16="http://schemas.microsoft.com/office/drawing/2014/main" id="{208E340A-4B91-478B-86F4-44E107E65F50}"/>
              </a:ext>
            </a:extLst>
          </p:cNvPr>
          <p:cNvSpPr/>
          <p:nvPr/>
        </p:nvSpPr>
        <p:spPr>
          <a:xfrm>
            <a:off x="2583521" y="3144175"/>
            <a:ext cx="419450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="" xmlns:a16="http://schemas.microsoft.com/office/drawing/2014/main" id="{5E9F9D21-3F98-468B-BFAD-B712BC227215}"/>
              </a:ext>
            </a:extLst>
          </p:cNvPr>
          <p:cNvSpPr/>
          <p:nvPr/>
        </p:nvSpPr>
        <p:spPr>
          <a:xfrm>
            <a:off x="3213364" y="4435247"/>
            <a:ext cx="5897180" cy="4917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Manifestações populares.</a:t>
            </a:r>
            <a:endParaRPr lang="pt-BR" sz="16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="" xmlns:a16="http://schemas.microsoft.com/office/drawing/2014/main" id="{D29071DE-B718-44DE-9C3B-4AE43B8C30AF}"/>
              </a:ext>
            </a:extLst>
          </p:cNvPr>
          <p:cNvSpPr/>
          <p:nvPr/>
        </p:nvSpPr>
        <p:spPr>
          <a:xfrm>
            <a:off x="2583521" y="4483241"/>
            <a:ext cx="419450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="" xmlns:a16="http://schemas.microsoft.com/office/drawing/2014/main" id="{054CCB50-E41D-4D73-AD15-C3CBE08E8490}"/>
              </a:ext>
            </a:extLst>
          </p:cNvPr>
          <p:cNvSpPr/>
          <p:nvPr/>
        </p:nvSpPr>
        <p:spPr>
          <a:xfrm>
            <a:off x="3213364" y="3750559"/>
            <a:ext cx="5897180" cy="5363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Saber tradicional de um povo.</a:t>
            </a:r>
            <a:endParaRPr lang="pt-BR" sz="16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="" xmlns:a16="http://schemas.microsoft.com/office/drawing/2014/main" id="{6644F990-BAA9-4F9F-9201-1D6B05957FC3}"/>
              </a:ext>
            </a:extLst>
          </p:cNvPr>
          <p:cNvSpPr/>
          <p:nvPr/>
        </p:nvSpPr>
        <p:spPr>
          <a:xfrm>
            <a:off x="2583521" y="3822700"/>
            <a:ext cx="419450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3" name="Retângulo de cantos arredondados 2"/>
          <p:cNvSpPr/>
          <p:nvPr/>
        </p:nvSpPr>
        <p:spPr>
          <a:xfrm>
            <a:off x="2826327" y="1308150"/>
            <a:ext cx="7879737" cy="88544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expressão </a:t>
            </a:r>
            <a:r>
              <a:rPr lang="pt-BR" i="1" dirty="0">
                <a:solidFill>
                  <a:srgbClr val="000000"/>
                </a:solidFill>
                <a:latin typeface="Arial" panose="020B0604020202020204" pitchFamily="34" charset="0"/>
              </a:rPr>
              <a:t>folk-lore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</a:rPr>
              <a:t>foi criada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por um escritor chamado </a:t>
            </a:r>
            <a:r>
              <a:rPr lang="pt-BR" i="1" dirty="0">
                <a:solidFill>
                  <a:srgbClr val="000000"/>
                </a:solidFill>
                <a:latin typeface="Arial" panose="020B0604020202020204" pitchFamily="34" charset="0"/>
              </a:rPr>
              <a:t>William John Thoms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, em 1846. 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</a:rPr>
              <a:t>A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junção das duas palavras, conforme o próprio Thoms, 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</a:rPr>
              <a:t>significa:</a:t>
            </a:r>
            <a:endParaRPr lang="pt-BR" dirty="0">
              <a:solidFill>
                <a:prstClr val="black"/>
              </a:solidFill>
              <a:latin typeface="Lato"/>
            </a:endParaRPr>
          </a:p>
        </p:txBody>
      </p:sp>
      <p:sp>
        <p:nvSpPr>
          <p:cNvPr id="18" name="Texto Explicativo 2 (Borda e Ênfase) 17"/>
          <p:cNvSpPr/>
          <p:nvPr/>
        </p:nvSpPr>
        <p:spPr>
          <a:xfrm>
            <a:off x="1411068" y="1322406"/>
            <a:ext cx="1205346" cy="856932"/>
          </a:xfrm>
          <a:prstGeom prst="accentBorderCallout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ATIVIDADE: 02</a:t>
            </a:r>
            <a:endParaRPr lang="pt-B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67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: Cantos Arredondados 6">
            <a:extLst>
              <a:ext uri="{FF2B5EF4-FFF2-40B4-BE49-F238E27FC236}">
                <a16:creationId xmlns="" xmlns:a16="http://schemas.microsoft.com/office/drawing/2014/main" id="{9EB6A182-01AA-4C9B-ABEF-AF425D6C29A5}"/>
              </a:ext>
            </a:extLst>
          </p:cNvPr>
          <p:cNvSpPr/>
          <p:nvPr/>
        </p:nvSpPr>
        <p:spPr>
          <a:xfrm>
            <a:off x="2962228" y="2801788"/>
            <a:ext cx="7137731" cy="502326"/>
          </a:xfrm>
          <a:prstGeom prst="roundRect">
            <a:avLst>
              <a:gd name="adj" fmla="val 32356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Narrativas tradicionais, Costumes tradicionais, Crenças e superstições, linguagem formal.</a:t>
            </a:r>
            <a:endParaRPr lang="pt-BR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="" xmlns:a16="http://schemas.microsoft.com/office/drawing/2014/main" id="{A7678121-DB0D-4FEF-BB23-474E2832669B}"/>
              </a:ext>
            </a:extLst>
          </p:cNvPr>
          <p:cNvSpPr/>
          <p:nvPr/>
        </p:nvSpPr>
        <p:spPr>
          <a:xfrm>
            <a:off x="2137179" y="2853705"/>
            <a:ext cx="512534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="" xmlns:a16="http://schemas.microsoft.com/office/drawing/2014/main" id="{6D45E38E-63EE-4A1D-98FB-D411CC4FBCA5}"/>
              </a:ext>
            </a:extLst>
          </p:cNvPr>
          <p:cNvSpPr/>
          <p:nvPr/>
        </p:nvSpPr>
        <p:spPr>
          <a:xfrm>
            <a:off x="2962228" y="4231348"/>
            <a:ext cx="7137735" cy="53636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Narrativas </a:t>
            </a:r>
            <a:r>
              <a:rPr lang="pt-BR" sz="1400" dirty="0">
                <a:solidFill>
                  <a:srgbClr val="000000"/>
                </a:solidFill>
                <a:latin typeface="Arial" panose="020B0604020202020204" pitchFamily="34" charset="0"/>
              </a:rPr>
              <a:t>tradicionais, Costumes </a:t>
            </a:r>
            <a:r>
              <a:rPr lang="pt-BR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tradicionais</a:t>
            </a:r>
            <a:r>
              <a:rPr lang="pt-BR" sz="1400" dirty="0">
                <a:solidFill>
                  <a:srgbClr val="000000"/>
                </a:solidFill>
                <a:latin typeface="Arial" panose="020B0604020202020204" pitchFamily="34" charset="0"/>
              </a:rPr>
              <a:t>, Crenças e superstições, Linguagem </a:t>
            </a:r>
            <a:r>
              <a:rPr lang="pt-BR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popular.</a:t>
            </a:r>
            <a:endParaRPr lang="pt-BR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="" xmlns:a16="http://schemas.microsoft.com/office/drawing/2014/main" id="{894B84C5-9559-47F3-809B-32A7F250C000}"/>
              </a:ext>
            </a:extLst>
          </p:cNvPr>
          <p:cNvSpPr/>
          <p:nvPr/>
        </p:nvSpPr>
        <p:spPr>
          <a:xfrm>
            <a:off x="2137179" y="4297222"/>
            <a:ext cx="512534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="" xmlns:a16="http://schemas.microsoft.com/office/drawing/2014/main" id="{742691E0-763B-4FA8-9B51-DE4F4D97B730}"/>
              </a:ext>
            </a:extLst>
          </p:cNvPr>
          <p:cNvSpPr/>
          <p:nvPr/>
        </p:nvSpPr>
        <p:spPr>
          <a:xfrm>
            <a:off x="2962228" y="3532592"/>
            <a:ext cx="7137734" cy="5047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Narrativas contemporâneas, Costumes tradicionais, Crenças e superstições, Linguagem popular.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="" xmlns:a16="http://schemas.microsoft.com/office/drawing/2014/main" id="{1A97FAB2-27B2-4D49-9151-FF2EBBC09957}"/>
              </a:ext>
            </a:extLst>
          </p:cNvPr>
          <p:cNvSpPr/>
          <p:nvPr/>
        </p:nvSpPr>
        <p:spPr>
          <a:xfrm>
            <a:off x="2137179" y="3574189"/>
            <a:ext cx="512534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="" xmlns:a16="http://schemas.microsoft.com/office/drawing/2014/main" id="{F23C284D-E2BA-424B-8FC0-F9EAF362696A}"/>
              </a:ext>
            </a:extLst>
          </p:cNvPr>
          <p:cNvSpPr/>
          <p:nvPr/>
        </p:nvSpPr>
        <p:spPr>
          <a:xfrm>
            <a:off x="2962229" y="4984055"/>
            <a:ext cx="7137733" cy="45895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40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Narrativas tradicionais, Costumes contemporâneos, Crenças e superstições, Linguagem popular.</a:t>
            </a:r>
            <a:endParaRPr lang="pt-BR" sz="14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="" xmlns:a16="http://schemas.microsoft.com/office/drawing/2014/main" id="{B58FD407-D121-419B-9FAA-A40C4E239D03}"/>
              </a:ext>
            </a:extLst>
          </p:cNvPr>
          <p:cNvSpPr/>
          <p:nvPr/>
        </p:nvSpPr>
        <p:spPr>
          <a:xfrm>
            <a:off x="2137179" y="5016394"/>
            <a:ext cx="512534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15" name="Seta: para a Esquerda 14">
            <a:hlinkClick r:id="rId3" action="ppaction://hlinksldjump"/>
            <a:extLst>
              <a:ext uri="{FF2B5EF4-FFF2-40B4-BE49-F238E27FC236}">
                <a16:creationId xmlns="" xmlns:a16="http://schemas.microsoft.com/office/drawing/2014/main" id="{6BCC1A40-4022-4B70-B688-CB88F84A9BAA}"/>
              </a:ext>
            </a:extLst>
          </p:cNvPr>
          <p:cNvSpPr/>
          <p:nvPr/>
        </p:nvSpPr>
        <p:spPr>
          <a:xfrm>
            <a:off x="123642" y="6199397"/>
            <a:ext cx="1304657" cy="613097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Página anterior</a:t>
            </a:r>
          </a:p>
        </p:txBody>
      </p:sp>
      <p:pic>
        <p:nvPicPr>
          <p:cNvPr id="16" name="Imagem 15">
            <a:hlinkClick r:id="rId4" action="ppaction://hlinksldjump"/>
            <a:extLst>
              <a:ext uri="{FF2B5EF4-FFF2-40B4-BE49-F238E27FC236}">
                <a16:creationId xmlns="" xmlns:a16="http://schemas.microsoft.com/office/drawing/2014/main" id="{0CF8FDE7-B14D-4BA8-8B25-A7CCF5D338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01185" y="6167587"/>
            <a:ext cx="1304657" cy="676715"/>
          </a:xfrm>
          <a:prstGeom prst="rect">
            <a:avLst/>
          </a:prstGeom>
        </p:spPr>
      </p:pic>
      <p:sp>
        <p:nvSpPr>
          <p:cNvPr id="4" name="Retângulo de cantos arredondados 3"/>
          <p:cNvSpPr/>
          <p:nvPr/>
        </p:nvSpPr>
        <p:spPr>
          <a:xfrm>
            <a:off x="2784764" y="967402"/>
            <a:ext cx="8263102" cy="137076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b="0" i="0" dirty="0" smtClean="0">
                <a:solidFill>
                  <a:schemeClr val="tx1"/>
                </a:solidFill>
                <a:effectLst/>
                <a:latin typeface="Lato"/>
              </a:rPr>
              <a:t>Sobre a história do folclore, </a:t>
            </a:r>
            <a:r>
              <a:rPr lang="pt-BR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na </a:t>
            </a:r>
            <a:r>
              <a:rPr lang="pt-BR" sz="1600" dirty="0">
                <a:solidFill>
                  <a:srgbClr val="000000"/>
                </a:solidFill>
                <a:latin typeface="Arial" panose="020B0604020202020204" pitchFamily="34" charset="0"/>
              </a:rPr>
              <a:t>medida em que o interesse pelo assunto disseminou-se, começaram a surgir sociedades voltadas para o estudo do </a:t>
            </a:r>
            <a:r>
              <a:rPr lang="pt-BR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folclore. A </a:t>
            </a:r>
            <a:r>
              <a:rPr lang="pt-BR" sz="1600" dirty="0">
                <a:solidFill>
                  <a:srgbClr val="000000"/>
                </a:solidFill>
                <a:latin typeface="Arial" panose="020B0604020202020204" pitchFamily="34" charset="0"/>
              </a:rPr>
              <a:t>primeira </a:t>
            </a:r>
            <a:r>
              <a:rPr lang="pt-BR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sociedade, determinou </a:t>
            </a:r>
            <a:r>
              <a:rPr lang="pt-BR" sz="1600" dirty="0">
                <a:solidFill>
                  <a:srgbClr val="000000"/>
                </a:solidFill>
                <a:latin typeface="Arial" panose="020B0604020202020204" pitchFamily="34" charset="0"/>
              </a:rPr>
              <a:t>que dentro do folclore poderia </a:t>
            </a:r>
            <a:r>
              <a:rPr lang="pt-BR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incluir-se:</a:t>
            </a:r>
            <a:endParaRPr lang="pt-BR" sz="1600" b="0" i="0" dirty="0">
              <a:solidFill>
                <a:schemeClr val="tx1"/>
              </a:solidFill>
              <a:effectLst/>
              <a:latin typeface="Lato"/>
            </a:endParaRPr>
          </a:p>
        </p:txBody>
      </p:sp>
      <p:sp>
        <p:nvSpPr>
          <p:cNvPr id="20" name="Texto Explicativo 2 (Borda e Ênfase) 19"/>
          <p:cNvSpPr/>
          <p:nvPr/>
        </p:nvSpPr>
        <p:spPr>
          <a:xfrm>
            <a:off x="1334781" y="1224320"/>
            <a:ext cx="1205346" cy="856932"/>
          </a:xfrm>
          <a:prstGeom prst="accentBorderCallout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ATIVIDADE: 03</a:t>
            </a:r>
            <a:endParaRPr lang="pt-B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35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2874883" y="1300424"/>
            <a:ext cx="5995555" cy="85693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Lato"/>
              </a:rPr>
              <a:t>Explique:</a:t>
            </a:r>
            <a:endParaRPr lang="pt-BR" b="0" i="0" dirty="0">
              <a:solidFill>
                <a:schemeClr val="tx1"/>
              </a:solidFill>
              <a:effectLst/>
              <a:latin typeface="Lato"/>
            </a:endParaRPr>
          </a:p>
        </p:txBody>
      </p:sp>
      <p:sp>
        <p:nvSpPr>
          <p:cNvPr id="5" name="Ondulado 4"/>
          <p:cNvSpPr/>
          <p:nvPr/>
        </p:nvSpPr>
        <p:spPr>
          <a:xfrm rot="1050830">
            <a:off x="9466932" y="836164"/>
            <a:ext cx="1835206" cy="1221322"/>
          </a:xfrm>
          <a:prstGeom prst="wave">
            <a:avLst>
              <a:gd name="adj1" fmla="val 12500"/>
              <a:gd name="adj2" fmla="val 67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Registre </a:t>
            </a: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perguntas e responda em seu caderno.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343295" y="2748727"/>
            <a:ext cx="72182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Narrativas tradicionais são: </a:t>
            </a:r>
          </a:p>
          <a:p>
            <a:pPr marL="342900" indent="-342900" algn="just">
              <a:buAutoNum type="arabicPeriod"/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Costumes tradicionais são: </a:t>
            </a:r>
          </a:p>
          <a:p>
            <a:pPr marL="342900" indent="-342900" algn="just">
              <a:buAutoNum type="arabicPeriod"/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Crenças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superstições são:</a:t>
            </a:r>
          </a:p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algn="just">
              <a:buAutoNum type="arabicPeriod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4.   Linguagem popular é: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4683548" y="2724030"/>
            <a:ext cx="5658187" cy="5195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4683549" y="3530439"/>
            <a:ext cx="5658186" cy="5195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de cantos arredondados 8"/>
          <p:cNvSpPr/>
          <p:nvPr/>
        </p:nvSpPr>
        <p:spPr>
          <a:xfrm>
            <a:off x="4683549" y="4309861"/>
            <a:ext cx="5658186" cy="5195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4683547" y="5091504"/>
            <a:ext cx="5658188" cy="5195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exto Explicativo 2 (Borda e Ênfase) 10"/>
          <p:cNvSpPr/>
          <p:nvPr/>
        </p:nvSpPr>
        <p:spPr>
          <a:xfrm>
            <a:off x="1444338" y="1300424"/>
            <a:ext cx="1205346" cy="856932"/>
          </a:xfrm>
          <a:prstGeom prst="accentBorderCallout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ATIVIDADE: 04</a:t>
            </a:r>
            <a:endParaRPr lang="pt-B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05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: Cantos Arredondados 6">
            <a:extLst>
              <a:ext uri="{FF2B5EF4-FFF2-40B4-BE49-F238E27FC236}">
                <a16:creationId xmlns="" xmlns:a16="http://schemas.microsoft.com/office/drawing/2014/main" id="{9EB6A182-01AA-4C9B-ABEF-AF425D6C29A5}"/>
              </a:ext>
            </a:extLst>
          </p:cNvPr>
          <p:cNvSpPr/>
          <p:nvPr/>
        </p:nvSpPr>
        <p:spPr>
          <a:xfrm>
            <a:off x="3835351" y="2944473"/>
            <a:ext cx="5035087" cy="4092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Transmissão oral.</a:t>
            </a:r>
            <a:endParaRPr lang="pt-B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="" xmlns:a16="http://schemas.microsoft.com/office/drawing/2014/main" id="{A7678121-DB0D-4FEF-BB23-474E2832669B}"/>
              </a:ext>
            </a:extLst>
          </p:cNvPr>
          <p:cNvSpPr/>
          <p:nvPr/>
        </p:nvSpPr>
        <p:spPr>
          <a:xfrm>
            <a:off x="3045775" y="2959469"/>
            <a:ext cx="512534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A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="" xmlns:a16="http://schemas.microsoft.com/office/drawing/2014/main" id="{6D45E38E-63EE-4A1D-98FB-D411CC4FBCA5}"/>
              </a:ext>
            </a:extLst>
          </p:cNvPr>
          <p:cNvSpPr/>
          <p:nvPr/>
        </p:nvSpPr>
        <p:spPr>
          <a:xfrm>
            <a:off x="3835350" y="5234850"/>
            <a:ext cx="5035088" cy="33103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Popularização coletiva.</a:t>
            </a:r>
            <a:endParaRPr lang="pt-B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="" xmlns:a16="http://schemas.microsoft.com/office/drawing/2014/main" id="{894B84C5-9559-47F3-809B-32A7F250C000}"/>
              </a:ext>
            </a:extLst>
          </p:cNvPr>
          <p:cNvSpPr/>
          <p:nvPr/>
        </p:nvSpPr>
        <p:spPr>
          <a:xfrm>
            <a:off x="3045775" y="5207933"/>
            <a:ext cx="512534" cy="39657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D</a:t>
            </a:r>
            <a:endParaRPr lang="pt-BR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="" xmlns:a16="http://schemas.microsoft.com/office/drawing/2014/main" id="{742691E0-763B-4FA8-9B51-DE4F4D97B730}"/>
              </a:ext>
            </a:extLst>
          </p:cNvPr>
          <p:cNvSpPr/>
          <p:nvPr/>
        </p:nvSpPr>
        <p:spPr>
          <a:xfrm>
            <a:off x="3835350" y="4491120"/>
            <a:ext cx="5035087" cy="36046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Surgimento espontâneo.</a:t>
            </a:r>
            <a:endParaRPr lang="pt-B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="" xmlns:a16="http://schemas.microsoft.com/office/drawing/2014/main" id="{1A97FAB2-27B2-4D49-9151-FF2EBBC09957}"/>
              </a:ext>
            </a:extLst>
          </p:cNvPr>
          <p:cNvSpPr/>
          <p:nvPr/>
        </p:nvSpPr>
        <p:spPr>
          <a:xfrm>
            <a:off x="3079521" y="4474212"/>
            <a:ext cx="512534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C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="" xmlns:a16="http://schemas.microsoft.com/office/drawing/2014/main" id="{F23C284D-E2BA-424B-8FC0-F9EAF362696A}"/>
              </a:ext>
            </a:extLst>
          </p:cNvPr>
          <p:cNvSpPr/>
          <p:nvPr/>
        </p:nvSpPr>
        <p:spPr>
          <a:xfrm>
            <a:off x="3835351" y="3739489"/>
            <a:ext cx="5035087" cy="36836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 smtClean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Origem anônima.</a:t>
            </a:r>
            <a:endParaRPr lang="pt-BR" sz="1600" dirty="0">
              <a:ln w="0"/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="" xmlns:a16="http://schemas.microsoft.com/office/drawing/2014/main" id="{B58FD407-D121-419B-9FAA-A40C4E239D03}"/>
              </a:ext>
            </a:extLst>
          </p:cNvPr>
          <p:cNvSpPr/>
          <p:nvPr/>
        </p:nvSpPr>
        <p:spPr>
          <a:xfrm>
            <a:off x="3045775" y="3726531"/>
            <a:ext cx="512534" cy="39428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B</a:t>
            </a:r>
            <a:endParaRPr lang="pt-BR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Seta: para a Esquerda 14">
            <a:hlinkClick r:id="rId3" action="ppaction://hlinksldjump"/>
            <a:extLst>
              <a:ext uri="{FF2B5EF4-FFF2-40B4-BE49-F238E27FC236}">
                <a16:creationId xmlns="" xmlns:a16="http://schemas.microsoft.com/office/drawing/2014/main" id="{6BCC1A40-4022-4B70-B688-CB88F84A9BAA}"/>
              </a:ext>
            </a:extLst>
          </p:cNvPr>
          <p:cNvSpPr/>
          <p:nvPr/>
        </p:nvSpPr>
        <p:spPr>
          <a:xfrm>
            <a:off x="224280" y="6151228"/>
            <a:ext cx="1304657" cy="613097"/>
          </a:xfrm>
          <a:prstGeom prst="lef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Página anterior</a:t>
            </a:r>
          </a:p>
        </p:txBody>
      </p:sp>
      <p:pic>
        <p:nvPicPr>
          <p:cNvPr id="16" name="Imagem 15">
            <a:hlinkClick r:id="rId4" action="ppaction://hlinksldjump"/>
            <a:extLst>
              <a:ext uri="{FF2B5EF4-FFF2-40B4-BE49-F238E27FC236}">
                <a16:creationId xmlns="" xmlns:a16="http://schemas.microsoft.com/office/drawing/2014/main" id="{0CF8FDE7-B14D-4BA8-8B25-A7CCF5D338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70012" y="6043567"/>
            <a:ext cx="1304657" cy="676715"/>
          </a:xfrm>
          <a:prstGeom prst="rect">
            <a:avLst/>
          </a:prstGeom>
        </p:spPr>
      </p:pic>
      <p:sp>
        <p:nvSpPr>
          <p:cNvPr id="5" name="Retângulo de cantos arredondados 4"/>
          <p:cNvSpPr/>
          <p:nvPr/>
        </p:nvSpPr>
        <p:spPr>
          <a:xfrm>
            <a:off x="2701637" y="1290033"/>
            <a:ext cx="8385463" cy="85693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</a:rPr>
              <a:t>O folclore, possui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características 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</a:rPr>
              <a:t>que não </a:t>
            </a:r>
            <a:r>
              <a:rPr lang="pt-BR">
                <a:solidFill>
                  <a:srgbClr val="000000"/>
                </a:solidFill>
                <a:latin typeface="Arial" panose="020B0604020202020204" pitchFamily="34" charset="0"/>
              </a:rPr>
              <a:t>são </a:t>
            </a:r>
            <a:r>
              <a:rPr lang="pt-BR" smtClean="0">
                <a:solidFill>
                  <a:srgbClr val="000000"/>
                </a:solidFill>
                <a:latin typeface="Arial" panose="020B0604020202020204" pitchFamily="34" charset="0"/>
              </a:rPr>
              <a:t>unânimes, 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</a:rPr>
              <a:t>uma </a:t>
            </a:r>
            <a:r>
              <a:rPr lang="pt-BR" smtClean="0">
                <a:solidFill>
                  <a:srgbClr val="000000"/>
                </a:solidFill>
                <a:latin typeface="Arial" panose="020B0604020202020204" pitchFamily="34" charset="0"/>
              </a:rPr>
              <a:t>delas é a 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</a:rPr>
              <a:t>popularização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na cultura de um 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</a:rPr>
              <a:t>povo. Podemos chamar tal característica de:</a:t>
            </a:r>
            <a:endParaRPr lang="pt-BR" b="0" i="0" dirty="0">
              <a:solidFill>
                <a:schemeClr val="tx1"/>
              </a:solidFill>
              <a:effectLst/>
              <a:latin typeface="Lato"/>
            </a:endParaRPr>
          </a:p>
        </p:txBody>
      </p:sp>
      <p:sp>
        <p:nvSpPr>
          <p:cNvPr id="18" name="Texto Explicativo 2 (Borda e Ênfase) 17"/>
          <p:cNvSpPr/>
          <p:nvPr/>
        </p:nvSpPr>
        <p:spPr>
          <a:xfrm>
            <a:off x="1340427" y="1270811"/>
            <a:ext cx="1205346" cy="925254"/>
          </a:xfrm>
          <a:prstGeom prst="accentBorderCallout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ATIVIDADE: 05</a:t>
            </a:r>
            <a:endParaRPr lang="pt-B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81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â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â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â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1_Orgânico">
  <a:themeElements>
    <a:clrScheme name="Orgâ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â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â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1127</TotalTime>
  <Words>524</Words>
  <Application>Microsoft Office PowerPoint</Application>
  <PresentationFormat>Widescreen</PresentationFormat>
  <Paragraphs>105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12</vt:i4>
      </vt:variant>
    </vt:vector>
  </HeadingPairs>
  <TitlesOfParts>
    <vt:vector size="19" baseType="lpstr">
      <vt:lpstr>Arial</vt:lpstr>
      <vt:lpstr>Century Gothic</vt:lpstr>
      <vt:lpstr>Garamond</vt:lpstr>
      <vt:lpstr>Lato</vt:lpstr>
      <vt:lpstr>Times New Roman</vt:lpstr>
      <vt:lpstr>Orgânico</vt:lpstr>
      <vt:lpstr>1_Orgânico</vt:lpstr>
      <vt:lpstr>Apresentação do PowerPoint</vt:lpstr>
      <vt:lpstr>Apresentação do PowerPoint</vt:lpstr>
      <vt:lpstr>ATENÇÃO!</vt:lpstr>
      <vt:lpstr>Mitos:</vt:lpstr>
      <vt:lpstr>Apresentação do PowerPoint</vt:lpstr>
      <vt:lpstr>                      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smec26</dc:creator>
  <cp:lastModifiedBy>smec01</cp:lastModifiedBy>
  <cp:revision>187</cp:revision>
  <dcterms:created xsi:type="dcterms:W3CDTF">2020-06-03T11:56:49Z</dcterms:created>
  <dcterms:modified xsi:type="dcterms:W3CDTF">2020-08-14T15:26:35Z</dcterms:modified>
</cp:coreProperties>
</file>