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3" r:id="rId3"/>
    <p:sldId id="284" r:id="rId4"/>
    <p:sldId id="285" r:id="rId5"/>
    <p:sldId id="286" r:id="rId6"/>
    <p:sldId id="287" r:id="rId7"/>
    <p:sldId id="294" r:id="rId8"/>
    <p:sldId id="288" r:id="rId9"/>
    <p:sldId id="296" r:id="rId10"/>
    <p:sldId id="295" r:id="rId11"/>
    <p:sldId id="290" r:id="rId12"/>
    <p:sldId id="291" r:id="rId13"/>
    <p:sldId id="292" r:id="rId14"/>
    <p:sldId id="293" r:id="rId15"/>
    <p:sldId id="267" r:id="rId1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1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Espaço Reservado para o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arredond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09/01/2016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09/01/2016</a:t>
            </a:r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1.bp.blogspot.com/-dO99uj6rcP4/XgZH5qZGaXI/AAAAAAABIto/Bf4kwv-I3NYxbYAAsfb8QkIU307ppLJwQCLcBGAsYHQ/s1600/vamos-combater-a-dengue+(13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aonoticias.com/mobile/noticia/13715/todos-contra-a-dengue-conseg-da-zona-oeste-vai-promover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hyperlink" Target="https://br.pinterest.com/pin/265571709265294874/" TargetMode="External"/><Relationship Id="rId4" Type="http://schemas.openxmlformats.org/officeDocument/2006/relationships/hyperlink" Target="https://m.gifanimados.com/Gifs-Tecnologia/Animaciones-Equipos-Sonido/Megafonos/Animadora-Con-Megafono-90620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5.ensp.fiocruz.br/biblioteca/dados/txt_131368485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s0h5uoOnTSg/XgZH8UY74EI/AAAAAAABIuA/PDEVXetS2KcQ4rKZY-Q_FDbz2hL3ZVDJgCLcBGAsYHQ/s1600/vamos-combater-a-dengue+(4)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1H7WUsMj2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moveconhecimento.blogspot.com/2017/04/genero-reportagem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4535" y="1375840"/>
            <a:ext cx="7556025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3º ano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1270" y="5883001"/>
            <a:ext cx="8342553" cy="838200"/>
          </a:xfrm>
        </p:spPr>
        <p:txBody>
          <a:bodyPr rtlCol="0"/>
          <a:lstStyle/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 rtl="0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68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>
            <a:extLst>
              <a:ext uri="{FF2B5EF4-FFF2-40B4-BE49-F238E27FC236}">
                <a16:creationId xmlns:a16="http://schemas.microsoft.com/office/drawing/2014/main" xmlns="" id="{5BEDDC96-C8FA-4AEB-BB3D-4BA576E744B0}"/>
              </a:ext>
            </a:extLst>
          </p:cNvPr>
          <p:cNvSpPr/>
          <p:nvPr/>
        </p:nvSpPr>
        <p:spPr>
          <a:xfrm>
            <a:off x="1015188" y="152224"/>
            <a:ext cx="7618675" cy="91522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Faça uma reportagem com os cuidados que devemos ter com a dengue lendo  as dicas  da </a:t>
            </a:r>
            <a:r>
              <a:rPr lang="pt-BR" sz="1600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cartilha. </a:t>
            </a:r>
            <a:endParaRPr lang="pt-BR" sz="1600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: Cantos Arredondados 1">
            <a:extLst>
              <a:ext uri="{FF2B5EF4-FFF2-40B4-BE49-F238E27FC236}">
                <a16:creationId xmlns:a16="http://schemas.microsoft.com/office/drawing/2014/main" xmlns="" id="{C3F45A57-9644-402B-AA15-47E78C68FC69}"/>
              </a:ext>
            </a:extLst>
          </p:cNvPr>
          <p:cNvSpPr/>
          <p:nvPr/>
        </p:nvSpPr>
        <p:spPr>
          <a:xfrm>
            <a:off x="1576526" y="1144963"/>
            <a:ext cx="6699128" cy="40601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Cartilha Dengue">
            <a:hlinkClick r:id="rId2"/>
            <a:extLst>
              <a:ext uri="{FF2B5EF4-FFF2-40B4-BE49-F238E27FC236}">
                <a16:creationId xmlns:a16="http://schemas.microsoft.com/office/drawing/2014/main" xmlns="" id="{E755DB51-B3F4-4A04-A5E4-F69AEE3125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34899" r="12069" b="11740"/>
          <a:stretch/>
        </p:blipFill>
        <p:spPr bwMode="auto">
          <a:xfrm>
            <a:off x="1929911" y="1290838"/>
            <a:ext cx="4134925" cy="3768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F19ED3D-3208-42CA-A6D9-84B04236F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796" y="2788453"/>
            <a:ext cx="1273037" cy="1429688"/>
          </a:xfrm>
          <a:prstGeom prst="rect">
            <a:avLst/>
          </a:prstGeom>
        </p:spPr>
      </p:pic>
      <p:sp>
        <p:nvSpPr>
          <p:cNvPr id="8" name="Retângulo Arredondado 5">
            <a:extLst>
              <a:ext uri="{FF2B5EF4-FFF2-40B4-BE49-F238E27FC236}">
                <a16:creationId xmlns:a16="http://schemas.microsoft.com/office/drawing/2014/main" xmlns="" id="{5B6642B5-701D-4B13-9E2D-81D1B690D85C}"/>
              </a:ext>
            </a:extLst>
          </p:cNvPr>
          <p:cNvSpPr/>
          <p:nvPr/>
        </p:nvSpPr>
        <p:spPr>
          <a:xfrm rot="558941">
            <a:off x="8948550" y="453195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sp>
        <p:nvSpPr>
          <p:cNvPr id="9" name="Retângulo Arredondado 39"/>
          <p:cNvSpPr/>
          <p:nvPr/>
        </p:nvSpPr>
        <p:spPr>
          <a:xfrm>
            <a:off x="185995" y="481131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07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Explosão 1 9"/>
          <p:cNvSpPr/>
          <p:nvPr/>
        </p:nvSpPr>
        <p:spPr>
          <a:xfrm rot="735713">
            <a:off x="8657945" y="1732836"/>
            <a:ext cx="3212390" cy="39451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 quiser, registre esse momento para apresentarmos no site!</a:t>
            </a:r>
          </a:p>
          <a:p>
            <a:pPr algn="ctr"/>
            <a:r>
              <a:rPr lang="pt-BR" dirty="0" smtClean="0"/>
              <a:t>Vamos adorar!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7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1160059" y="493989"/>
            <a:ext cx="10335253" cy="7912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Soletre  as letras que formam o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desenho e responda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palavra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 o maior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letras.</a:t>
            </a:r>
            <a:endParaRPr lang="pt-BR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tângulo de cantos arredondados 5"/>
          <p:cNvSpPr/>
          <p:nvPr/>
        </p:nvSpPr>
        <p:spPr>
          <a:xfrm>
            <a:off x="894751" y="2171061"/>
            <a:ext cx="1973581" cy="160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0" name="Elipse 39"/>
          <p:cNvSpPr/>
          <p:nvPr/>
        </p:nvSpPr>
        <p:spPr>
          <a:xfrm>
            <a:off x="202695" y="2171062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4" name="Elipse 43"/>
          <p:cNvSpPr/>
          <p:nvPr/>
        </p:nvSpPr>
        <p:spPr>
          <a:xfrm>
            <a:off x="3191539" y="2231133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208913" y="620349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08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B75ECCD9-6F3C-4099-8174-96C8C7A85EA1}"/>
              </a:ext>
            </a:extLst>
          </p:cNvPr>
          <p:cNvSpPr/>
          <p:nvPr/>
        </p:nvSpPr>
        <p:spPr>
          <a:xfrm rot="16200000">
            <a:off x="10025627" y="2486606"/>
            <a:ext cx="38266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https://www.google.com/url?sa=i&amp;url=https%3A%2F%2Fproduto.mercadolivre.com.br</a:t>
            </a:r>
            <a:endParaRPr lang="pt-BR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37BCA406-DDDF-4068-B591-55AD351958BE}"/>
              </a:ext>
            </a:extLst>
          </p:cNvPr>
          <p:cNvSpPr/>
          <p:nvPr/>
        </p:nvSpPr>
        <p:spPr>
          <a:xfrm>
            <a:off x="1584786" y="3065133"/>
            <a:ext cx="720862" cy="480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xmlns="" id="{68A08CB7-E19B-458D-B6C8-003B27060336}"/>
              </a:ext>
            </a:extLst>
          </p:cNvPr>
          <p:cNvSpPr/>
          <p:nvPr/>
        </p:nvSpPr>
        <p:spPr>
          <a:xfrm>
            <a:off x="1427058" y="2594329"/>
            <a:ext cx="986729" cy="370826"/>
          </a:xfrm>
          <a:prstGeom prst="triangle">
            <a:avLst>
              <a:gd name="adj" fmla="val 51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82399C75-387D-4947-87EF-6ABD8DAEEA12}"/>
              </a:ext>
            </a:extLst>
          </p:cNvPr>
          <p:cNvSpPr/>
          <p:nvPr/>
        </p:nvSpPr>
        <p:spPr>
          <a:xfrm>
            <a:off x="1851142" y="2952443"/>
            <a:ext cx="18200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5">
            <a:extLst>
              <a:ext uri="{FF2B5EF4-FFF2-40B4-BE49-F238E27FC236}">
                <a16:creationId xmlns:a16="http://schemas.microsoft.com/office/drawing/2014/main" xmlns="" id="{541C4867-6C5A-4379-8D9C-D864CA0633AB}"/>
              </a:ext>
            </a:extLst>
          </p:cNvPr>
          <p:cNvSpPr/>
          <p:nvPr/>
        </p:nvSpPr>
        <p:spPr>
          <a:xfrm rot="558941">
            <a:off x="8857534" y="4624803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sp>
        <p:nvSpPr>
          <p:cNvPr id="27" name="Retângulo de cantos arredondados 5"/>
          <p:cNvSpPr/>
          <p:nvPr/>
        </p:nvSpPr>
        <p:spPr>
          <a:xfrm>
            <a:off x="3872044" y="2231133"/>
            <a:ext cx="1973581" cy="160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0" name="Retângulo de cantos arredondados 5"/>
          <p:cNvSpPr/>
          <p:nvPr/>
        </p:nvSpPr>
        <p:spPr>
          <a:xfrm>
            <a:off x="6887957" y="2277325"/>
            <a:ext cx="1973581" cy="160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2" name="Retângulo de cantos arredondados 5"/>
          <p:cNvSpPr/>
          <p:nvPr/>
        </p:nvSpPr>
        <p:spPr>
          <a:xfrm>
            <a:off x="9749946" y="2171062"/>
            <a:ext cx="1973581" cy="160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3" name="Elipse 32"/>
          <p:cNvSpPr/>
          <p:nvPr/>
        </p:nvSpPr>
        <p:spPr>
          <a:xfrm>
            <a:off x="6176751" y="2242690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8" name="Elipse 37"/>
          <p:cNvSpPr/>
          <p:nvPr/>
        </p:nvSpPr>
        <p:spPr>
          <a:xfrm>
            <a:off x="9118712" y="2261774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1026" name="Picture 2" descr="Kit 6x Suporte Para Vaso Planta De Chão ( Pmg) Descrição - R$ 185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91" y="2364652"/>
            <a:ext cx="919685" cy="14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upa de aumento grande lente manual 100mm leitura esté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6" descr="lupa de aumento grande lente manual 100mm leitura estét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lupa de aumento grande lente manual 100mm leitura estéti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Pneus | Baixe Vetores, Fotos e arquivos PSD Grá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231" y="2439660"/>
            <a:ext cx="1117520" cy="11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136 ilustrações de stock, clip art, desenhos animados e ícones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35" y="2518003"/>
            <a:ext cx="1200424" cy="12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2033911" y="281905"/>
            <a:ext cx="4722490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figura abaixo, há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</a:t>
            </a:r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pessoas?</a:t>
            </a:r>
            <a:endParaRPr lang="pt-BR" sz="16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de cantos arredondados 5"/>
          <p:cNvSpPr/>
          <p:nvPr/>
        </p:nvSpPr>
        <p:spPr>
          <a:xfrm>
            <a:off x="7888351" y="3631781"/>
            <a:ext cx="1755063" cy="50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7230276" y="3631781"/>
            <a:ext cx="525913" cy="5053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Retângulo de cantos arredondados 6"/>
          <p:cNvSpPr/>
          <p:nvPr/>
        </p:nvSpPr>
        <p:spPr>
          <a:xfrm>
            <a:off x="7888350" y="2943681"/>
            <a:ext cx="1755063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7247462" y="2916280"/>
            <a:ext cx="525913" cy="50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5" name="Retângulo de cantos arredondados 8"/>
          <p:cNvSpPr/>
          <p:nvPr/>
        </p:nvSpPr>
        <p:spPr>
          <a:xfrm>
            <a:off x="7835924" y="1472197"/>
            <a:ext cx="1753100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 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258751" y="1529142"/>
            <a:ext cx="514624" cy="50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7" name="Retângulo de cantos arredondados 10"/>
          <p:cNvSpPr/>
          <p:nvPr/>
        </p:nvSpPr>
        <p:spPr>
          <a:xfrm>
            <a:off x="7835924" y="2205638"/>
            <a:ext cx="1755063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7252854" y="2205638"/>
            <a:ext cx="503335" cy="51257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0" name="Retângulo Arredondado 29"/>
          <p:cNvSpPr/>
          <p:nvPr/>
        </p:nvSpPr>
        <p:spPr>
          <a:xfrm>
            <a:off x="1130424" y="297833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09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983568A-9A6F-4A87-BE3D-DEADA7AE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343" y="1165685"/>
            <a:ext cx="5566929" cy="4003215"/>
          </a:xfrm>
          <a:prstGeom prst="rect">
            <a:avLst/>
          </a:prstGeom>
        </p:spPr>
      </p:pic>
      <p:sp>
        <p:nvSpPr>
          <p:cNvPr id="15" name="Retângulo Arredondado 5">
            <a:extLst>
              <a:ext uri="{FF2B5EF4-FFF2-40B4-BE49-F238E27FC236}">
                <a16:creationId xmlns:a16="http://schemas.microsoft.com/office/drawing/2014/main" xmlns="" id="{AC2C648F-7DC0-4744-862A-67CF99064461}"/>
              </a:ext>
            </a:extLst>
          </p:cNvPr>
          <p:cNvSpPr/>
          <p:nvPr/>
        </p:nvSpPr>
        <p:spPr>
          <a:xfrm rot="558941">
            <a:off x="8500503" y="5142334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42715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/>
          <p:cNvSpPr/>
          <p:nvPr/>
        </p:nvSpPr>
        <p:spPr>
          <a:xfrm>
            <a:off x="1715910" y="484843"/>
            <a:ext cx="9955390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crianças estão concentradas no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 e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precisam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chegar até a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escola.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o caminho  mais próximo que devem seguir? Veja no mapa abaixo. </a:t>
            </a:r>
          </a:p>
        </p:txBody>
      </p:sp>
      <p:sp>
        <p:nvSpPr>
          <p:cNvPr id="43" name="Retângulo de cantos arredondados 5"/>
          <p:cNvSpPr/>
          <p:nvPr/>
        </p:nvSpPr>
        <p:spPr>
          <a:xfrm>
            <a:off x="9121573" y="4240838"/>
            <a:ext cx="2754499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 4, Rua 11 e Rua 8.</a:t>
            </a:r>
          </a:p>
        </p:txBody>
      </p:sp>
      <p:sp>
        <p:nvSpPr>
          <p:cNvPr id="44" name="Elipse 43"/>
          <p:cNvSpPr/>
          <p:nvPr/>
        </p:nvSpPr>
        <p:spPr>
          <a:xfrm>
            <a:off x="8617249" y="4216741"/>
            <a:ext cx="546847" cy="5766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45" name="Retângulo de cantos arredondados 6"/>
          <p:cNvSpPr/>
          <p:nvPr/>
        </p:nvSpPr>
        <p:spPr>
          <a:xfrm>
            <a:off x="9157977" y="2952609"/>
            <a:ext cx="2762332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 </a:t>
            </a:r>
            <a:r>
              <a:rPr lang="pt-BR" sz="1600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Avenida </a:t>
            </a:r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e Rua A.</a:t>
            </a:r>
          </a:p>
        </p:txBody>
      </p:sp>
      <p:sp>
        <p:nvSpPr>
          <p:cNvPr id="46" name="Elipse 45"/>
          <p:cNvSpPr/>
          <p:nvPr/>
        </p:nvSpPr>
        <p:spPr>
          <a:xfrm>
            <a:off x="8611813" y="2919594"/>
            <a:ext cx="557721" cy="5201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7" name="Retângulo de cantos arredondados 8"/>
          <p:cNvSpPr/>
          <p:nvPr/>
        </p:nvSpPr>
        <p:spPr>
          <a:xfrm>
            <a:off x="9113740" y="2291905"/>
            <a:ext cx="2762332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 2</a:t>
            </a:r>
            <a:r>
              <a:rPr lang="pt-BR" sz="1600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Rua </a:t>
            </a:r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e Avenida A.</a:t>
            </a:r>
          </a:p>
        </p:txBody>
      </p:sp>
      <p:sp>
        <p:nvSpPr>
          <p:cNvPr id="48" name="Elipse 47"/>
          <p:cNvSpPr/>
          <p:nvPr/>
        </p:nvSpPr>
        <p:spPr>
          <a:xfrm>
            <a:off x="8578915" y="2271772"/>
            <a:ext cx="534825" cy="5424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9" name="Retângulo de cantos arredondados 10"/>
          <p:cNvSpPr/>
          <p:nvPr/>
        </p:nvSpPr>
        <p:spPr>
          <a:xfrm>
            <a:off x="9113741" y="3610331"/>
            <a:ext cx="2762332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 4</a:t>
            </a:r>
            <a:r>
              <a:rPr lang="pt-BR" sz="1600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Rua </a:t>
            </a:r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e Rua 11.</a:t>
            </a:r>
          </a:p>
        </p:txBody>
      </p:sp>
      <p:sp>
        <p:nvSpPr>
          <p:cNvPr id="50" name="Elipse 49"/>
          <p:cNvSpPr/>
          <p:nvPr/>
        </p:nvSpPr>
        <p:spPr>
          <a:xfrm>
            <a:off x="8602047" y="3550876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927083" y="511402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10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A5571A40-E39C-495F-A5FA-15A723D5E293}"/>
              </a:ext>
            </a:extLst>
          </p:cNvPr>
          <p:cNvSpPr/>
          <p:nvPr/>
        </p:nvSpPr>
        <p:spPr>
          <a:xfrm>
            <a:off x="48810" y="1676439"/>
            <a:ext cx="8453888" cy="48718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Todas as crianças contra o mosquito">
            <a:extLst>
              <a:ext uri="{FF2B5EF4-FFF2-40B4-BE49-F238E27FC236}">
                <a16:creationId xmlns:a16="http://schemas.microsoft.com/office/drawing/2014/main" xmlns="" id="{BE23FFD8-B1E1-464A-A8A9-FF44176664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8" y="2793928"/>
            <a:ext cx="2410098" cy="319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 descr="Simulado 01 -D1 (9º ANO - Mat.)">
            <a:extLst>
              <a:ext uri="{FF2B5EF4-FFF2-40B4-BE49-F238E27FC236}">
                <a16:creationId xmlns:a16="http://schemas.microsoft.com/office/drawing/2014/main" xmlns="" id="{820621B6-DB9D-4B74-B45B-08B8075428F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56" y="2793928"/>
            <a:ext cx="5067700" cy="31994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ângulo Arredondado 5">
            <a:extLst>
              <a:ext uri="{FF2B5EF4-FFF2-40B4-BE49-F238E27FC236}">
                <a16:creationId xmlns:a16="http://schemas.microsoft.com/office/drawing/2014/main" xmlns="" id="{E89B4BEF-05C2-4C18-B84C-9C6B1DCEB060}"/>
              </a:ext>
            </a:extLst>
          </p:cNvPr>
          <p:cNvSpPr/>
          <p:nvPr/>
        </p:nvSpPr>
        <p:spPr>
          <a:xfrm rot="558941">
            <a:off x="8903445" y="5222688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39503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de cantos arredondados 12"/>
          <p:cNvSpPr/>
          <p:nvPr/>
        </p:nvSpPr>
        <p:spPr>
          <a:xfrm>
            <a:off x="1447743" y="451524"/>
            <a:ext cx="6821614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letra que representa os antecessores de Marina. </a:t>
            </a:r>
          </a:p>
        </p:txBody>
      </p:sp>
      <p:sp>
        <p:nvSpPr>
          <p:cNvPr id="37" name="Retângulo de cantos arredondados 5"/>
          <p:cNvSpPr/>
          <p:nvPr/>
        </p:nvSpPr>
        <p:spPr>
          <a:xfrm>
            <a:off x="9296883" y="4148827"/>
            <a:ext cx="1992830" cy="5089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Marina e Bolacha</a:t>
            </a:r>
          </a:p>
        </p:txBody>
      </p:sp>
      <p:sp>
        <p:nvSpPr>
          <p:cNvPr id="38" name="Elipse 37"/>
          <p:cNvSpPr/>
          <p:nvPr/>
        </p:nvSpPr>
        <p:spPr>
          <a:xfrm>
            <a:off x="8712734" y="4145596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9" name="Retângulo de cantos arredondados 6"/>
          <p:cNvSpPr/>
          <p:nvPr/>
        </p:nvSpPr>
        <p:spPr>
          <a:xfrm>
            <a:off x="9252408" y="3504732"/>
            <a:ext cx="2081785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Amanda e Otelo</a:t>
            </a:r>
          </a:p>
        </p:txBody>
      </p:sp>
      <p:sp>
        <p:nvSpPr>
          <p:cNvPr id="40" name="Elipse 39"/>
          <p:cNvSpPr/>
          <p:nvPr/>
        </p:nvSpPr>
        <p:spPr>
          <a:xfrm>
            <a:off x="8660320" y="3495154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41" name="Retângulo de cantos arredondados 8"/>
          <p:cNvSpPr/>
          <p:nvPr/>
        </p:nvSpPr>
        <p:spPr>
          <a:xfrm>
            <a:off x="9252407" y="2186086"/>
            <a:ext cx="2081785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Otelo e </a:t>
            </a:r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Bolacha</a:t>
            </a:r>
          </a:p>
        </p:txBody>
      </p:sp>
      <p:sp>
        <p:nvSpPr>
          <p:cNvPr id="42" name="Elipse 41"/>
          <p:cNvSpPr/>
          <p:nvPr/>
        </p:nvSpPr>
        <p:spPr>
          <a:xfrm>
            <a:off x="8660320" y="2150228"/>
            <a:ext cx="546847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3" name="Retângulo de cantos arredondados 10"/>
          <p:cNvSpPr/>
          <p:nvPr/>
        </p:nvSpPr>
        <p:spPr>
          <a:xfrm>
            <a:off x="9252406" y="2838562"/>
            <a:ext cx="2081785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Amanda e Bolacha</a:t>
            </a:r>
          </a:p>
        </p:txBody>
      </p:sp>
      <p:sp>
        <p:nvSpPr>
          <p:cNvPr id="44" name="Elipse 43"/>
          <p:cNvSpPr/>
          <p:nvPr/>
        </p:nvSpPr>
        <p:spPr>
          <a:xfrm>
            <a:off x="8668963" y="2823568"/>
            <a:ext cx="561971" cy="5737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579821" y="464804"/>
            <a:ext cx="685838" cy="565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11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DD10B5D1-096D-4CD5-B39F-B6C9F4D2B4DE}"/>
              </a:ext>
            </a:extLst>
          </p:cNvPr>
          <p:cNvSpPr/>
          <p:nvPr/>
        </p:nvSpPr>
        <p:spPr>
          <a:xfrm>
            <a:off x="130032" y="1299351"/>
            <a:ext cx="8394896" cy="496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Historia Infantil Sobre a Dengue para Imprimir">
            <a:extLst>
              <a:ext uri="{FF2B5EF4-FFF2-40B4-BE49-F238E27FC236}">
                <a16:creationId xmlns:a16="http://schemas.microsoft.com/office/drawing/2014/main" xmlns="" id="{6859A142-C3E0-445D-A51F-31A194964F4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29687" r="2241" b="18398"/>
          <a:stretch/>
        </p:blipFill>
        <p:spPr bwMode="auto">
          <a:xfrm>
            <a:off x="1030768" y="1749197"/>
            <a:ext cx="6593424" cy="3439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F61D6358-240F-4312-8222-92B4DB0A67D4}"/>
              </a:ext>
            </a:extLst>
          </p:cNvPr>
          <p:cNvSpPr/>
          <p:nvPr/>
        </p:nvSpPr>
        <p:spPr>
          <a:xfrm>
            <a:off x="1265658" y="5154015"/>
            <a:ext cx="1065543" cy="3878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Otelo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04ECDD87-0AAF-4FE9-B879-C776AC8E5155}"/>
              </a:ext>
            </a:extLst>
          </p:cNvPr>
          <p:cNvSpPr/>
          <p:nvPr/>
        </p:nvSpPr>
        <p:spPr>
          <a:xfrm>
            <a:off x="2445501" y="5133724"/>
            <a:ext cx="1199399" cy="45145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Amanda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xmlns="" id="{11E25E91-86D8-43C3-8314-C99BF6687281}"/>
              </a:ext>
            </a:extLst>
          </p:cNvPr>
          <p:cNvSpPr/>
          <p:nvPr/>
        </p:nvSpPr>
        <p:spPr>
          <a:xfrm>
            <a:off x="3823126" y="5133725"/>
            <a:ext cx="1065543" cy="4464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Marina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xmlns="" id="{EB7BE80E-1906-44AF-8D58-74D47393D1FD}"/>
              </a:ext>
            </a:extLst>
          </p:cNvPr>
          <p:cNvSpPr/>
          <p:nvPr/>
        </p:nvSpPr>
        <p:spPr>
          <a:xfrm>
            <a:off x="5079203" y="5133724"/>
            <a:ext cx="1254867" cy="4533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Bolacha</a:t>
            </a:r>
          </a:p>
        </p:txBody>
      </p:sp>
      <p:sp>
        <p:nvSpPr>
          <p:cNvPr id="20" name="Retângulo Arredondado 5">
            <a:extLst>
              <a:ext uri="{FF2B5EF4-FFF2-40B4-BE49-F238E27FC236}">
                <a16:creationId xmlns:a16="http://schemas.microsoft.com/office/drawing/2014/main" xmlns="" id="{1C318F38-090C-45AE-ADE4-9C8223B89047}"/>
              </a:ext>
            </a:extLst>
          </p:cNvPr>
          <p:cNvSpPr/>
          <p:nvPr/>
        </p:nvSpPr>
        <p:spPr>
          <a:xfrm rot="558941">
            <a:off x="8982343" y="4986495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7670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6600" y="5385516"/>
            <a:ext cx="8373975" cy="77273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4000" dirty="0" smtClean="0"/>
              <a:t>SIGA AS DICAS QUE VOCÊ APRENDEU E SE CUIDE! TCHAU!</a:t>
            </a:r>
            <a:endParaRPr lang="pt-BR" sz="4000" dirty="0"/>
          </a:p>
        </p:txBody>
      </p:sp>
      <p:pic>
        <p:nvPicPr>
          <p:cNvPr id="4098" name="Picture 2" descr="BARRA DO CORDA NOTÍCIA - Blog do Leonilson Mo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08" y="224308"/>
            <a:ext cx="680936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874576" y="6611779"/>
            <a:ext cx="84465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hlinkClick r:id="rId3"/>
              </a:rPr>
              <a:t>Imagem disponível em: http</a:t>
            </a:r>
            <a:r>
              <a:rPr lang="pt-BR" sz="1000" dirty="0">
                <a:hlinkClick r:id="rId3"/>
              </a:rPr>
              <a:t>://www.visaonoticias.com/mobile/noticia/13715/todos-contra-a-dengue-conseg-da-zona-oeste-vai-promover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0294" y="1327651"/>
            <a:ext cx="10350500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</a:t>
            </a:r>
            <a:r>
              <a:rPr lang="pt-BR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OBRIGATÓRIAS</a:t>
            </a: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pt-B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OS(AS) ALUNOS (AS) IRÃO REVER ESTAS ATIVIDADES NA VOLTA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ÀS AULAS</a:t>
            </a: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Animadora con megáfono">
            <a:extLst>
              <a:ext uri="{FF2B5EF4-FFF2-40B4-BE49-F238E27FC236}">
                <a16:creationId xmlns:a16="http://schemas.microsoft.com/office/drawing/2014/main" xmlns="" id="{156FF151-6DD4-412A-8B92-3F7FC7B7E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27651"/>
            <a:ext cx="2445456" cy="27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69F40CC-0301-4515-84CE-07FBFB8664C2}"/>
              </a:ext>
            </a:extLst>
          </p:cNvPr>
          <p:cNvSpPr/>
          <p:nvPr/>
        </p:nvSpPr>
        <p:spPr>
          <a:xfrm rot="20589152">
            <a:off x="2161720" y="567096"/>
            <a:ext cx="4078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ATENÇÃO!!!</a:t>
            </a:r>
          </a:p>
        </p:txBody>
      </p:sp>
      <p:pic>
        <p:nvPicPr>
          <p:cNvPr id="1030" name="Picture 6" descr="Image associée em 2020 (com imagens) | Emoticons engraçados ...">
            <a:extLst>
              <a:ext uri="{FF2B5EF4-FFF2-40B4-BE49-F238E27FC236}">
                <a16:creationId xmlns:a16="http://schemas.microsoft.com/office/drawing/2014/main" xmlns="" id="{85EB9E66-0339-4559-8D5F-AE0E07B6BE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209" y="3801334"/>
            <a:ext cx="1303939" cy="13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7043548-C78B-420F-B06A-3F3E26EE974B}"/>
              </a:ext>
            </a:extLst>
          </p:cNvPr>
          <p:cNvSpPr txBox="1"/>
          <p:nvPr/>
        </p:nvSpPr>
        <p:spPr>
          <a:xfrm rot="16200000" flipH="1" flipV="1">
            <a:off x="8553917" y="3445094"/>
            <a:ext cx="697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https://m.gifanimados.com/Gifs-Tecnologia/Animaciones-Equipos-Sonido/Megafonos/Animadora-Con-Megafono-90620.php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F850443-80DF-4ACE-AE4D-50B4532F6100}"/>
              </a:ext>
            </a:extLst>
          </p:cNvPr>
          <p:cNvSpPr/>
          <p:nvPr/>
        </p:nvSpPr>
        <p:spPr>
          <a:xfrm>
            <a:off x="10241280" y="5033077"/>
            <a:ext cx="1801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https://br.pinterest.com/pin/265571709265294874/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BB67835-C594-470F-A44B-9FC74988EC98}"/>
              </a:ext>
            </a:extLst>
          </p:cNvPr>
          <p:cNvSpPr txBox="1"/>
          <p:nvPr/>
        </p:nvSpPr>
        <p:spPr>
          <a:xfrm>
            <a:off x="3260294" y="1710975"/>
            <a:ext cx="64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 PAIS, ALUNOS E/OU </a:t>
            </a:r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RESPONSÁVEIS: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A70E894-EF2F-44DD-8BF1-BA074715D877}"/>
              </a:ext>
            </a:extLst>
          </p:cNvPr>
          <p:cNvSpPr txBox="1"/>
          <p:nvPr/>
        </p:nvSpPr>
        <p:spPr>
          <a:xfrm>
            <a:off x="609600" y="61552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12299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vertical 1"/>
          <p:cNvSpPr/>
          <p:nvPr/>
        </p:nvSpPr>
        <p:spPr>
          <a:xfrm>
            <a:off x="2574178" y="273623"/>
            <a:ext cx="6508861" cy="599049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</a:rPr>
              <a:t>Orientação: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just"/>
            <a:r>
              <a:rPr lang="pt-BR" dirty="0">
                <a:solidFill>
                  <a:schemeClr val="tx2"/>
                </a:solidFill>
              </a:rPr>
              <a:t>Apresentaremos, a seguir, </a:t>
            </a:r>
            <a:r>
              <a:rPr lang="pt-BR" dirty="0" smtClean="0">
                <a:solidFill>
                  <a:schemeClr val="tx2"/>
                </a:solidFill>
              </a:rPr>
              <a:t>a cartilha: Vamos combater a Dengue!, </a:t>
            </a:r>
            <a:r>
              <a:rPr lang="pt-BR" dirty="0">
                <a:solidFill>
                  <a:schemeClr val="tx2"/>
                </a:solidFill>
              </a:rPr>
              <a:t>em que explica às crianças como elas podem se proteger e proteger suas famílias e amigos contra </a:t>
            </a:r>
            <a:r>
              <a:rPr lang="pt-BR" dirty="0" smtClean="0">
                <a:solidFill>
                  <a:schemeClr val="tx2"/>
                </a:solidFill>
              </a:rPr>
              <a:t>a Dengue.</a:t>
            </a:r>
            <a:endParaRPr lang="pt-BR" dirty="0">
              <a:solidFill>
                <a:schemeClr val="tx2"/>
              </a:solidFill>
            </a:endParaRPr>
          </a:p>
          <a:p>
            <a:pPr algn="just"/>
            <a:r>
              <a:rPr lang="pt-BR" dirty="0">
                <a:solidFill>
                  <a:schemeClr val="tx2"/>
                </a:solidFill>
              </a:rPr>
              <a:t>Pai ou responsável, leia junto com a criança e, em seguida, realize as atividades propostas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2"/>
              </a:solidFill>
            </a:endParaRPr>
          </a:p>
          <a:p>
            <a:pPr algn="just"/>
            <a:r>
              <a:rPr lang="pt-BR" b="1" dirty="0">
                <a:solidFill>
                  <a:schemeClr val="tx2"/>
                </a:solidFill>
              </a:rPr>
              <a:t>Link para acesso do livro: </a:t>
            </a:r>
            <a:endParaRPr lang="pt-BR" dirty="0" smtClean="0">
              <a:solidFill>
                <a:schemeClr val="tx2"/>
              </a:solidFill>
              <a:hlinkClick r:id="rId2"/>
            </a:endParaRPr>
          </a:p>
          <a:p>
            <a:r>
              <a:rPr lang="pt-BR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pt-BR" dirty="0">
                <a:solidFill>
                  <a:schemeClr val="tx2"/>
                </a:solidFill>
                <a:hlinkClick r:id="rId2"/>
              </a:rPr>
              <a:t>://www5.ensp.fiocruz.br/biblioteca/dados/txt_131368485.pdf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50" name="Picture 2" descr="Professor De Desenho Animado, Ilustração, Personagens De Desenh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240"/>
            <a:ext cx="2912223" cy="29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21423" y="6069566"/>
            <a:ext cx="2895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/>
              <a:t>Fonte da imagem: </a:t>
            </a:r>
            <a:r>
              <a:rPr lang="pt-BR" sz="1050" dirty="0" err="1"/>
              <a:t>pt</a:t>
            </a:r>
            <a:r>
              <a:rPr lang="pt-BR" sz="1050" dirty="0"/>
              <a:t>. Pngtree.com</a:t>
            </a:r>
          </a:p>
        </p:txBody>
      </p:sp>
      <p:pic>
        <p:nvPicPr>
          <p:cNvPr id="7" name="Imagem 6" descr="Historia Infantil Sobre a Dengue para Imprimir">
            <a:extLst>
              <a:ext uri="{FF2B5EF4-FFF2-40B4-BE49-F238E27FC236}">
                <a16:creationId xmlns:a16="http://schemas.microsoft.com/office/drawing/2014/main" xmlns="" id="{6EC93F9F-F9F5-4C2E-B3F2-C9E4AA956B9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3988" r="2516" b="2330"/>
          <a:stretch/>
        </p:blipFill>
        <p:spPr bwMode="auto">
          <a:xfrm>
            <a:off x="8428952" y="1139282"/>
            <a:ext cx="3548518" cy="32960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4158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2">
            <a:extLst>
              <a:ext uri="{FF2B5EF4-FFF2-40B4-BE49-F238E27FC236}">
                <a16:creationId xmlns:a16="http://schemas.microsoft.com/office/drawing/2014/main" xmlns="" id="{B2074943-4826-4A9C-83A9-B848BE6650BF}"/>
              </a:ext>
            </a:extLst>
          </p:cNvPr>
          <p:cNvSpPr/>
          <p:nvPr/>
        </p:nvSpPr>
        <p:spPr>
          <a:xfrm>
            <a:off x="1245704" y="430740"/>
            <a:ext cx="8416911" cy="534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abaixo,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o combate  à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Dengue,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entrevista exclusiva  é  com  quem?</a:t>
            </a:r>
          </a:p>
        </p:txBody>
      </p:sp>
      <p:sp>
        <p:nvSpPr>
          <p:cNvPr id="13" name="Retângulo Arredondado 2">
            <a:extLst>
              <a:ext uri="{FF2B5EF4-FFF2-40B4-BE49-F238E27FC236}">
                <a16:creationId xmlns:a16="http://schemas.microsoft.com/office/drawing/2014/main" xmlns="" id="{6CDADFC9-2EEA-4BBA-909B-F1574F161079}"/>
              </a:ext>
            </a:extLst>
          </p:cNvPr>
          <p:cNvSpPr/>
          <p:nvPr/>
        </p:nvSpPr>
        <p:spPr>
          <a:xfrm>
            <a:off x="348666" y="412533"/>
            <a:ext cx="680636" cy="486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6" name="Retângulo de cantos arredondados 5">
            <a:extLst>
              <a:ext uri="{FF2B5EF4-FFF2-40B4-BE49-F238E27FC236}">
                <a16:creationId xmlns:a16="http://schemas.microsoft.com/office/drawing/2014/main" xmlns="" id="{237C4105-63D8-4010-953D-3502B85F888F}"/>
              </a:ext>
            </a:extLst>
          </p:cNvPr>
          <p:cNvSpPr/>
          <p:nvPr/>
        </p:nvSpPr>
        <p:spPr>
          <a:xfrm>
            <a:off x="9230224" y="3277009"/>
            <a:ext cx="2290255" cy="467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Mosquito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Pernilongo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8A9CD74B-2704-433C-B4CB-D548214E59A0}"/>
              </a:ext>
            </a:extLst>
          </p:cNvPr>
          <p:cNvSpPr/>
          <p:nvPr/>
        </p:nvSpPr>
        <p:spPr>
          <a:xfrm>
            <a:off x="8620620" y="3244049"/>
            <a:ext cx="609603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Retângulo de cantos arredondados 6">
            <a:extLst>
              <a:ext uri="{FF2B5EF4-FFF2-40B4-BE49-F238E27FC236}">
                <a16:creationId xmlns:a16="http://schemas.microsoft.com/office/drawing/2014/main" xmlns="" id="{4C3D7A20-40E2-4A71-B52B-0D311A313441}"/>
              </a:ext>
            </a:extLst>
          </p:cNvPr>
          <p:cNvSpPr/>
          <p:nvPr/>
        </p:nvSpPr>
        <p:spPr>
          <a:xfrm>
            <a:off x="9247935" y="2667479"/>
            <a:ext cx="2290255" cy="467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Mosquito da dengue.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22952138-4573-4E8A-A18C-7C590F38CB69}"/>
              </a:ext>
            </a:extLst>
          </p:cNvPr>
          <p:cNvSpPr/>
          <p:nvPr/>
        </p:nvSpPr>
        <p:spPr>
          <a:xfrm>
            <a:off x="8647637" y="2620018"/>
            <a:ext cx="609603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0" name="Retângulo de cantos arredondados 8">
            <a:extLst>
              <a:ext uri="{FF2B5EF4-FFF2-40B4-BE49-F238E27FC236}">
                <a16:creationId xmlns:a16="http://schemas.microsoft.com/office/drawing/2014/main" xmlns="" id="{A2834C16-5CDA-4669-87B5-60A052EC4E4C}"/>
              </a:ext>
            </a:extLst>
          </p:cNvPr>
          <p:cNvSpPr/>
          <p:nvPr/>
        </p:nvSpPr>
        <p:spPr>
          <a:xfrm>
            <a:off x="9257240" y="2066847"/>
            <a:ext cx="2271647" cy="467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Mosquito borrachudo 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9BB840C8-3E1E-4DDD-AB3A-8F2221BA15A4}"/>
              </a:ext>
            </a:extLst>
          </p:cNvPr>
          <p:cNvSpPr/>
          <p:nvPr/>
        </p:nvSpPr>
        <p:spPr>
          <a:xfrm>
            <a:off x="8612212" y="2013572"/>
            <a:ext cx="618011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2" name="Retângulo de cantos arredondados 10">
            <a:extLst>
              <a:ext uri="{FF2B5EF4-FFF2-40B4-BE49-F238E27FC236}">
                <a16:creationId xmlns:a16="http://schemas.microsoft.com/office/drawing/2014/main" xmlns="" id="{2827AD42-EB25-42AD-9585-6848CBB7E6F1}"/>
              </a:ext>
            </a:extLst>
          </p:cNvPr>
          <p:cNvSpPr/>
          <p:nvPr/>
        </p:nvSpPr>
        <p:spPr>
          <a:xfrm>
            <a:off x="9257240" y="3886539"/>
            <a:ext cx="2299628" cy="467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Mosquito </a:t>
            </a:r>
            <a:r>
              <a:rPr lang="pt-BR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9B633ADD-C096-4762-BCA7-00FBDE50D2C0}"/>
              </a:ext>
            </a:extLst>
          </p:cNvPr>
          <p:cNvSpPr/>
          <p:nvPr/>
        </p:nvSpPr>
        <p:spPr>
          <a:xfrm>
            <a:off x="8620621" y="3886539"/>
            <a:ext cx="609603" cy="5346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25" name="Imagem 24" descr="Historia Infantil Sobre a Dengue para Imprimir">
            <a:extLst>
              <a:ext uri="{FF2B5EF4-FFF2-40B4-BE49-F238E27FC236}">
                <a16:creationId xmlns:a16="http://schemas.microsoft.com/office/drawing/2014/main" xmlns="" id="{E2F8CA29-BF6E-4B4F-9F11-BB095741BEB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3988" r="2516" b="2330"/>
          <a:stretch/>
        </p:blipFill>
        <p:spPr bwMode="auto">
          <a:xfrm>
            <a:off x="2011679" y="1371399"/>
            <a:ext cx="6373633" cy="42543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940F878-760D-4E4D-B15A-35A1AEE1BD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77" y="223982"/>
            <a:ext cx="1026913" cy="861424"/>
          </a:xfrm>
          <a:prstGeom prst="rect">
            <a:avLst/>
          </a:prstGeom>
        </p:spPr>
      </p:pic>
      <p:sp>
        <p:nvSpPr>
          <p:cNvPr id="24" name="Retângulo Arredondado 5">
            <a:extLst>
              <a:ext uri="{FF2B5EF4-FFF2-40B4-BE49-F238E27FC236}">
                <a16:creationId xmlns:a16="http://schemas.microsoft.com/office/drawing/2014/main" xmlns="" id="{CCCD6716-3027-4B8A-B289-69F0A898178F}"/>
              </a:ext>
            </a:extLst>
          </p:cNvPr>
          <p:cNvSpPr/>
          <p:nvPr/>
        </p:nvSpPr>
        <p:spPr>
          <a:xfrm rot="558941">
            <a:off x="8848621" y="5098788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6052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466402" y="208693"/>
            <a:ext cx="8835838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De acordo com o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texto, a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 é sempre transmitida por um mosquito chamado:  </a:t>
            </a:r>
          </a:p>
        </p:txBody>
      </p:sp>
      <p:sp>
        <p:nvSpPr>
          <p:cNvPr id="15" name="Retângulo de cantos arredondados 5"/>
          <p:cNvSpPr/>
          <p:nvPr/>
        </p:nvSpPr>
        <p:spPr>
          <a:xfrm>
            <a:off x="9461849" y="3789950"/>
            <a:ext cx="2278363" cy="4824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8873639" y="3763284"/>
            <a:ext cx="518532" cy="53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Retângulo de cantos arredondados 6"/>
          <p:cNvSpPr/>
          <p:nvPr/>
        </p:nvSpPr>
        <p:spPr>
          <a:xfrm>
            <a:off x="9370768" y="2046037"/>
            <a:ext cx="2369445" cy="4639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Aedes </a:t>
            </a:r>
            <a:r>
              <a:rPr lang="pt-BR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aegypti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836915" y="2046037"/>
            <a:ext cx="504577" cy="46394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Retângulo de cantos arredondados 8"/>
          <p:cNvSpPr/>
          <p:nvPr/>
        </p:nvSpPr>
        <p:spPr>
          <a:xfrm>
            <a:off x="9413775" y="2608052"/>
            <a:ext cx="2326438" cy="5239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Anopheles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gambiae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852236" y="2626203"/>
            <a:ext cx="518532" cy="4658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Retângulo de cantos arredondados 10"/>
          <p:cNvSpPr/>
          <p:nvPr/>
        </p:nvSpPr>
        <p:spPr>
          <a:xfrm>
            <a:off x="9448272" y="3243276"/>
            <a:ext cx="2291939" cy="46581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Sciaridae</a:t>
            </a:r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8852236" y="3208231"/>
            <a:ext cx="518532" cy="4658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695961" y="275008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02</a:t>
            </a:r>
          </a:p>
        </p:txBody>
      </p:sp>
      <p:pic>
        <p:nvPicPr>
          <p:cNvPr id="29" name="Imagem 28" descr="Historia Infantil Sobre a Dengue para Imprimir">
            <a:hlinkClick r:id="rId3"/>
            <a:extLst>
              <a:ext uri="{FF2B5EF4-FFF2-40B4-BE49-F238E27FC236}">
                <a16:creationId xmlns:a16="http://schemas.microsoft.com/office/drawing/2014/main" xmlns="" id="{E1783CA9-D9A1-48BC-AFDB-4ACF1A49B3A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6404" r="8934" b="9925"/>
          <a:stretch/>
        </p:blipFill>
        <p:spPr bwMode="auto">
          <a:xfrm>
            <a:off x="2179320" y="977793"/>
            <a:ext cx="5630202" cy="5174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236F959D-F33D-4A00-B930-DA2FDB7F36E6}"/>
              </a:ext>
            </a:extLst>
          </p:cNvPr>
          <p:cNvSpPr/>
          <p:nvPr/>
        </p:nvSpPr>
        <p:spPr>
          <a:xfrm rot="10800000" flipH="1" flipV="1">
            <a:off x="9650580" y="3762122"/>
            <a:ext cx="2053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Flebótomo 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tângulo Arredondado 5">
            <a:extLst>
              <a:ext uri="{FF2B5EF4-FFF2-40B4-BE49-F238E27FC236}">
                <a16:creationId xmlns:a16="http://schemas.microsoft.com/office/drawing/2014/main" xmlns="" id="{CCCD6716-3027-4B8A-B289-69F0A898178F}"/>
              </a:ext>
            </a:extLst>
          </p:cNvPr>
          <p:cNvSpPr/>
          <p:nvPr/>
        </p:nvSpPr>
        <p:spPr>
          <a:xfrm rot="558941">
            <a:off x="8532116" y="4915199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33653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2"/>
          <p:cNvSpPr/>
          <p:nvPr/>
        </p:nvSpPr>
        <p:spPr>
          <a:xfrm>
            <a:off x="1141511" y="272740"/>
            <a:ext cx="8459689" cy="5916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 no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caça palavras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diminutivo das palavras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abaixo e as escreva em seu caderno. </a:t>
            </a:r>
            <a:endParaRPr lang="pt-BR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Arredondado 17"/>
          <p:cNvSpPr/>
          <p:nvPr/>
        </p:nvSpPr>
        <p:spPr>
          <a:xfrm>
            <a:off x="205104" y="310781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95CCE77D-03B9-4BBA-85D4-CFCFBDE8738E}"/>
              </a:ext>
            </a:extLst>
          </p:cNvPr>
          <p:cNvSpPr/>
          <p:nvPr/>
        </p:nvSpPr>
        <p:spPr>
          <a:xfrm>
            <a:off x="3464088" y="2457884"/>
            <a:ext cx="5614605" cy="43543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de cantos arredondados 12">
            <a:extLst>
              <a:ext uri="{FF2B5EF4-FFF2-40B4-BE49-F238E27FC236}">
                <a16:creationId xmlns:a16="http://schemas.microsoft.com/office/drawing/2014/main" xmlns="" id="{1F6F84CD-0309-48D3-B0EA-0DC124833272}"/>
              </a:ext>
            </a:extLst>
          </p:cNvPr>
          <p:cNvSpPr/>
          <p:nvPr/>
        </p:nvSpPr>
        <p:spPr>
          <a:xfrm>
            <a:off x="-13407" y="1678049"/>
            <a:ext cx="1630680" cy="739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Dedo</a:t>
            </a:r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Tabela 57">
            <a:extLst>
              <a:ext uri="{FF2B5EF4-FFF2-40B4-BE49-F238E27FC236}">
                <a16:creationId xmlns:a16="http://schemas.microsoft.com/office/drawing/2014/main" xmlns="" id="{06448244-7EBE-4F42-93D2-A12325F4F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36623"/>
              </p:ext>
            </p:extLst>
          </p:nvPr>
        </p:nvGraphicFramePr>
        <p:xfrm>
          <a:off x="4104770" y="2609153"/>
          <a:ext cx="4333240" cy="4051808"/>
        </p:xfrm>
        <a:graphic>
          <a:graphicData uri="http://schemas.openxmlformats.org/drawingml/2006/table">
            <a:tbl>
              <a:tblPr firstRow="1" firstCol="1" bandRow="1"/>
              <a:tblGrid>
                <a:gridCol w="440690">
                  <a:extLst>
                    <a:ext uri="{9D8B030D-6E8A-4147-A177-3AD203B41FA5}">
                      <a16:colId xmlns:a16="http://schemas.microsoft.com/office/drawing/2014/main" xmlns="" val="1718609885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xmlns="" val="47957034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xmlns="" val="3118664111"/>
                    </a:ext>
                  </a:extLst>
                </a:gridCol>
                <a:gridCol w="404495">
                  <a:extLst>
                    <a:ext uri="{9D8B030D-6E8A-4147-A177-3AD203B41FA5}">
                      <a16:colId xmlns:a16="http://schemas.microsoft.com/office/drawing/2014/main" xmlns="" val="961048532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xmlns="" val="1288976303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xmlns="" val="1047567380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xmlns="" val="3602906953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xmlns="" val="166320510"/>
                    </a:ext>
                  </a:extLst>
                </a:gridCol>
                <a:gridCol w="429895">
                  <a:extLst>
                    <a:ext uri="{9D8B030D-6E8A-4147-A177-3AD203B41FA5}">
                      <a16:colId xmlns:a16="http://schemas.microsoft.com/office/drawing/2014/main" xmlns="" val="287844735"/>
                    </a:ext>
                  </a:extLst>
                </a:gridCol>
                <a:gridCol w="467360">
                  <a:extLst>
                    <a:ext uri="{9D8B030D-6E8A-4147-A177-3AD203B41FA5}">
                      <a16:colId xmlns:a16="http://schemas.microsoft.com/office/drawing/2014/main" xmlns="" val="1198391148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8149451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60794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9174832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76071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2969937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427871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796071"/>
                  </a:ext>
                </a:extLst>
              </a:tr>
              <a:tr h="48059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pt-BR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651203"/>
                  </a:ext>
                </a:extLst>
              </a:tr>
            </a:tbl>
          </a:graphicData>
        </a:graphic>
      </p:graphicFrame>
      <p:sp>
        <p:nvSpPr>
          <p:cNvPr id="10" name="Retângulo de cantos arredondados 12">
            <a:extLst>
              <a:ext uri="{FF2B5EF4-FFF2-40B4-BE49-F238E27FC236}">
                <a16:creationId xmlns:a16="http://schemas.microsoft.com/office/drawing/2014/main" xmlns="" id="{1F6F84CD-0309-48D3-B0EA-0DC124833272}"/>
              </a:ext>
            </a:extLst>
          </p:cNvPr>
          <p:cNvSpPr/>
          <p:nvPr/>
        </p:nvSpPr>
        <p:spPr>
          <a:xfrm>
            <a:off x="1838985" y="1009761"/>
            <a:ext cx="1630680" cy="739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Cão</a:t>
            </a:r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de cantos arredondados 12">
            <a:extLst>
              <a:ext uri="{FF2B5EF4-FFF2-40B4-BE49-F238E27FC236}">
                <a16:creationId xmlns:a16="http://schemas.microsoft.com/office/drawing/2014/main" xmlns="" id="{1F6F84CD-0309-48D3-B0EA-0DC124833272}"/>
              </a:ext>
            </a:extLst>
          </p:cNvPr>
          <p:cNvSpPr/>
          <p:nvPr/>
        </p:nvSpPr>
        <p:spPr>
          <a:xfrm>
            <a:off x="3635473" y="1546010"/>
            <a:ext cx="1630680" cy="739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Otelo</a:t>
            </a:r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de cantos arredondados 12">
            <a:extLst>
              <a:ext uri="{FF2B5EF4-FFF2-40B4-BE49-F238E27FC236}">
                <a16:creationId xmlns:a16="http://schemas.microsoft.com/office/drawing/2014/main" xmlns="" id="{1F6F84CD-0309-48D3-B0EA-0DC124833272}"/>
              </a:ext>
            </a:extLst>
          </p:cNvPr>
          <p:cNvSpPr/>
          <p:nvPr/>
        </p:nvSpPr>
        <p:spPr>
          <a:xfrm>
            <a:off x="5909009" y="1079826"/>
            <a:ext cx="1630680" cy="739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12">
            <a:extLst>
              <a:ext uri="{FF2B5EF4-FFF2-40B4-BE49-F238E27FC236}">
                <a16:creationId xmlns:a16="http://schemas.microsoft.com/office/drawing/2014/main" xmlns="" id="{1F6F84CD-0309-48D3-B0EA-0DC124833272}"/>
              </a:ext>
            </a:extLst>
          </p:cNvPr>
          <p:cNvSpPr/>
          <p:nvPr/>
        </p:nvSpPr>
        <p:spPr>
          <a:xfrm>
            <a:off x="8182545" y="1467621"/>
            <a:ext cx="1630680" cy="739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</a:t>
            </a:r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de cantos arredondados 12">
            <a:extLst>
              <a:ext uri="{FF2B5EF4-FFF2-40B4-BE49-F238E27FC236}">
                <a16:creationId xmlns:a16="http://schemas.microsoft.com/office/drawing/2014/main" xmlns="" id="{1F6F84CD-0309-48D3-B0EA-0DC124833272}"/>
              </a:ext>
            </a:extLst>
          </p:cNvPr>
          <p:cNvSpPr/>
          <p:nvPr/>
        </p:nvSpPr>
        <p:spPr>
          <a:xfrm>
            <a:off x="10373229" y="948793"/>
            <a:ext cx="1630680" cy="7392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Tampa</a:t>
            </a:r>
            <a:endParaRPr lang="pt-B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12">
            <a:extLst>
              <a:ext uri="{FF2B5EF4-FFF2-40B4-BE49-F238E27FC236}">
                <a16:creationId xmlns:a16="http://schemas.microsoft.com/office/drawing/2014/main" xmlns="" id="{3988D82A-20EF-47A0-83B2-4E2F3F0095D0}"/>
              </a:ext>
            </a:extLst>
          </p:cNvPr>
          <p:cNvSpPr/>
          <p:nvPr/>
        </p:nvSpPr>
        <p:spPr>
          <a:xfrm>
            <a:off x="1077070" y="268169"/>
            <a:ext cx="8295208" cy="632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Responda qual a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sílaba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mediana 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palavra </a:t>
            </a:r>
            <a:r>
              <a:rPr lang="pt-BR" b="1" u="sng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BOLACHA</a:t>
            </a:r>
            <a:r>
              <a:rPr lang="pt-BR" b="1" u="sng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03772" y="1399860"/>
            <a:ext cx="573298" cy="50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346282" y="1403695"/>
            <a:ext cx="1506477" cy="502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</a:p>
        </p:txBody>
      </p:sp>
      <p:sp>
        <p:nvSpPr>
          <p:cNvPr id="7" name="Elipse 6"/>
          <p:cNvSpPr/>
          <p:nvPr/>
        </p:nvSpPr>
        <p:spPr>
          <a:xfrm>
            <a:off x="3306405" y="1398449"/>
            <a:ext cx="546847" cy="52385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tângulo de cantos arredondados 8">
            <a:extLst>
              <a:ext uri="{FF2B5EF4-FFF2-40B4-BE49-F238E27FC236}">
                <a16:creationId xmlns:a16="http://schemas.microsoft.com/office/drawing/2014/main" xmlns="" id="{D1828D51-18ED-4641-A35B-DCA418488BA8}"/>
              </a:ext>
            </a:extLst>
          </p:cNvPr>
          <p:cNvSpPr/>
          <p:nvPr/>
        </p:nvSpPr>
        <p:spPr>
          <a:xfrm>
            <a:off x="4119225" y="1418611"/>
            <a:ext cx="1460612" cy="5296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</a:p>
        </p:txBody>
      </p:sp>
      <p:sp>
        <p:nvSpPr>
          <p:cNvPr id="9" name="Elipse 8"/>
          <p:cNvSpPr/>
          <p:nvPr/>
        </p:nvSpPr>
        <p:spPr>
          <a:xfrm>
            <a:off x="530223" y="2397529"/>
            <a:ext cx="546847" cy="5443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tângulo de cantos arredondados 8"/>
          <p:cNvSpPr/>
          <p:nvPr/>
        </p:nvSpPr>
        <p:spPr>
          <a:xfrm>
            <a:off x="1346281" y="2326556"/>
            <a:ext cx="1506477" cy="52964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</a:p>
        </p:txBody>
      </p:sp>
      <p:sp>
        <p:nvSpPr>
          <p:cNvPr id="11" name="Elipse 10"/>
          <p:cNvSpPr/>
          <p:nvPr/>
        </p:nvSpPr>
        <p:spPr>
          <a:xfrm>
            <a:off x="3293267" y="2285796"/>
            <a:ext cx="559985" cy="5136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  <p:sp>
        <p:nvSpPr>
          <p:cNvPr id="12" name="Retângulo de cantos arredondados 6"/>
          <p:cNvSpPr/>
          <p:nvPr/>
        </p:nvSpPr>
        <p:spPr>
          <a:xfrm>
            <a:off x="4119225" y="2331374"/>
            <a:ext cx="1445256" cy="4680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</p:txBody>
      </p:sp>
      <p:sp>
        <p:nvSpPr>
          <p:cNvPr id="13" name="Retângulo de cantos arredondados 12">
            <a:extLst>
              <a:ext uri="{FF2B5EF4-FFF2-40B4-BE49-F238E27FC236}">
                <a16:creationId xmlns:a16="http://schemas.microsoft.com/office/drawing/2014/main" xmlns="" id="{F60AEBF6-CA8B-4660-8BD7-F722E17DFD89}"/>
              </a:ext>
            </a:extLst>
          </p:cNvPr>
          <p:cNvSpPr/>
          <p:nvPr/>
        </p:nvSpPr>
        <p:spPr>
          <a:xfrm>
            <a:off x="1077070" y="3308994"/>
            <a:ext cx="5319113" cy="402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o desenho e forme uma frase.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: Cantos Arredondados 48">
            <a:extLst>
              <a:ext uri="{FF2B5EF4-FFF2-40B4-BE49-F238E27FC236}">
                <a16:creationId xmlns:a16="http://schemas.microsoft.com/office/drawing/2014/main" xmlns="" id="{E6F7ED39-E260-4405-B347-0758E80FB8E1}"/>
              </a:ext>
            </a:extLst>
          </p:cNvPr>
          <p:cNvSpPr/>
          <p:nvPr/>
        </p:nvSpPr>
        <p:spPr>
          <a:xfrm>
            <a:off x="1070854" y="3824264"/>
            <a:ext cx="5530199" cy="1091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F601DBF-8750-45F2-8DA4-7E25C17A2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13" y="3878299"/>
            <a:ext cx="1514412" cy="982968"/>
          </a:xfrm>
          <a:prstGeom prst="rect">
            <a:avLst/>
          </a:prstGeom>
        </p:spPr>
      </p:pic>
      <p:sp>
        <p:nvSpPr>
          <p:cNvPr id="16" name="Retângulo Arredondado 5">
            <a:extLst>
              <a:ext uri="{FF2B5EF4-FFF2-40B4-BE49-F238E27FC236}">
                <a16:creationId xmlns:a16="http://schemas.microsoft.com/office/drawing/2014/main" xmlns="" id="{69607344-5276-450B-863E-27EE56257A3C}"/>
              </a:ext>
            </a:extLst>
          </p:cNvPr>
          <p:cNvSpPr/>
          <p:nvPr/>
        </p:nvSpPr>
        <p:spPr>
          <a:xfrm rot="21050436">
            <a:off x="2053097" y="5475256"/>
            <a:ext cx="3053460" cy="594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BD92D81A-92D2-44A0-B51A-553ABFE4978C}"/>
              </a:ext>
            </a:extLst>
          </p:cNvPr>
          <p:cNvSpPr/>
          <p:nvPr/>
        </p:nvSpPr>
        <p:spPr>
          <a:xfrm>
            <a:off x="1070854" y="4943665"/>
            <a:ext cx="23374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https://www.youtube.com/watch?v=1H7WUsMj260</a:t>
            </a: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tângulo Arredondado 22"/>
          <p:cNvSpPr/>
          <p:nvPr/>
        </p:nvSpPr>
        <p:spPr>
          <a:xfrm>
            <a:off x="187304" y="297269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04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9" name="Retângulo Arredondado 22"/>
          <p:cNvSpPr/>
          <p:nvPr/>
        </p:nvSpPr>
        <p:spPr>
          <a:xfrm>
            <a:off x="187304" y="3248163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05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0" name="Texto explicativo em forma de nuvem 19"/>
          <p:cNvSpPr/>
          <p:nvPr/>
        </p:nvSpPr>
        <p:spPr>
          <a:xfrm>
            <a:off x="7115322" y="835820"/>
            <a:ext cx="4967558" cy="39094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Vamos recordar?</a:t>
            </a:r>
          </a:p>
          <a:p>
            <a:pPr algn="ctr"/>
            <a:r>
              <a:rPr lang="pt-BR" b="1" u="sng" dirty="0" smtClean="0">
                <a:solidFill>
                  <a:schemeClr val="bg1"/>
                </a:solidFill>
              </a:rPr>
              <a:t>Sílaba inicial: </a:t>
            </a:r>
            <a:r>
              <a:rPr lang="pt-BR" dirty="0" smtClean="0">
                <a:solidFill>
                  <a:schemeClr val="bg1"/>
                </a:solidFill>
              </a:rPr>
              <a:t>Sílaba que se encontra no início da palavra;</a:t>
            </a:r>
          </a:p>
          <a:p>
            <a:pPr algn="ctr"/>
            <a:r>
              <a:rPr lang="pt-BR" b="1" u="sng" dirty="0" smtClean="0">
                <a:solidFill>
                  <a:schemeClr val="bg1"/>
                </a:solidFill>
              </a:rPr>
              <a:t>Sílaba mediana: </a:t>
            </a:r>
            <a:r>
              <a:rPr lang="pt-BR" dirty="0" smtClean="0">
                <a:solidFill>
                  <a:schemeClr val="bg1"/>
                </a:solidFill>
              </a:rPr>
              <a:t>Sílaba que se encontra no meio da palavra;</a:t>
            </a:r>
          </a:p>
          <a:p>
            <a:pPr algn="ctr"/>
            <a:r>
              <a:rPr lang="pt-BR" b="1" u="sng" dirty="0" smtClean="0">
                <a:solidFill>
                  <a:schemeClr val="bg1"/>
                </a:solidFill>
              </a:rPr>
              <a:t>Sílaba final: </a:t>
            </a:r>
            <a:r>
              <a:rPr lang="pt-BR" dirty="0" smtClean="0">
                <a:solidFill>
                  <a:schemeClr val="bg1"/>
                </a:solidFill>
              </a:rPr>
              <a:t>Sílaba que se encontra no final da palavra.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018" y="4915302"/>
            <a:ext cx="11334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Arredondado 39"/>
          <p:cNvSpPr/>
          <p:nvPr/>
        </p:nvSpPr>
        <p:spPr>
          <a:xfrm>
            <a:off x="2737270" y="637693"/>
            <a:ext cx="685838" cy="538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06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4172D6A9-D742-4234-9F35-9A4AF748D533}"/>
              </a:ext>
            </a:extLst>
          </p:cNvPr>
          <p:cNvSpPr/>
          <p:nvPr/>
        </p:nvSpPr>
        <p:spPr>
          <a:xfrm>
            <a:off x="1760606" y="1600201"/>
            <a:ext cx="10269380" cy="39736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Retângulo de cantos arredondados 12">
            <a:extLst>
              <a:ext uri="{FF2B5EF4-FFF2-40B4-BE49-F238E27FC236}">
                <a16:creationId xmlns:a16="http://schemas.microsoft.com/office/drawing/2014/main" xmlns="" id="{4BD46F95-9F79-4E69-90F4-2CCD00BEDBA6}"/>
              </a:ext>
            </a:extLst>
          </p:cNvPr>
          <p:cNvSpPr/>
          <p:nvPr/>
        </p:nvSpPr>
        <p:spPr>
          <a:xfrm>
            <a:off x="3637497" y="453415"/>
            <a:ext cx="7813703" cy="9071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suas “ideias  brilhantes</a:t>
            </a:r>
            <a:r>
              <a:rPr lang="pt-BR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faça </a:t>
            </a:r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produção de texto sobre a dengue . Não esqueça de dar um título para sua história.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F4F6866-7462-474F-A4DD-363B20A35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55" r="7488"/>
          <a:stretch/>
        </p:blipFill>
        <p:spPr>
          <a:xfrm>
            <a:off x="3820377" y="1774516"/>
            <a:ext cx="2293522" cy="16183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BB6111-2E97-4AA4-9611-BC4A5A559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7" t="9747" r="4090"/>
          <a:stretch/>
        </p:blipFill>
        <p:spPr>
          <a:xfrm>
            <a:off x="7126942" y="1774515"/>
            <a:ext cx="3119715" cy="1618329"/>
          </a:xfrm>
          <a:prstGeom prst="rect">
            <a:avLst/>
          </a:prstGeom>
        </p:spPr>
      </p:pic>
      <p:sp>
        <p:nvSpPr>
          <p:cNvPr id="18" name="Retângulo Arredondado 5">
            <a:extLst>
              <a:ext uri="{FF2B5EF4-FFF2-40B4-BE49-F238E27FC236}">
                <a16:creationId xmlns:a16="http://schemas.microsoft.com/office/drawing/2014/main" xmlns="" id="{5B6642B5-701D-4B13-9E2D-81D1B690D85C}"/>
              </a:ext>
            </a:extLst>
          </p:cNvPr>
          <p:cNvSpPr/>
          <p:nvPr/>
        </p:nvSpPr>
        <p:spPr>
          <a:xfrm rot="20564969">
            <a:off x="-15461" y="776582"/>
            <a:ext cx="2732767" cy="5491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Resolva as atividades em seu caderno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97609"/>
              </p:ext>
            </p:extLst>
          </p:nvPr>
        </p:nvGraphicFramePr>
        <p:xfrm>
          <a:off x="3037956" y="3567156"/>
          <a:ext cx="8128000" cy="1828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128000"/>
              </a:tblGrid>
              <a:tr h="33645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3645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645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6454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645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19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3333" y="0"/>
            <a:ext cx="9372600" cy="80772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O que é uma reportagem?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3" name="Picture 4" descr="Nas Asas das Letras: GÊNERO REPORTAGEM">
            <a:extLst>
              <a:ext uri="{FF2B5EF4-FFF2-40B4-BE49-F238E27FC236}">
                <a16:creationId xmlns="" xmlns:a16="http://schemas.microsoft.com/office/drawing/2014/main" id="{2B3C9A9C-C6D4-4391-B4C5-6261BE16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45" y="955626"/>
            <a:ext cx="8177526" cy="503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56606" y="5989320"/>
            <a:ext cx="467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>
                <a:hlinkClick r:id="rId3"/>
              </a:rPr>
              <a:t>http://promoveconhecimento.blogspot.com/2017/04/genero-reportagem.html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96992120"/>
      </p:ext>
    </p:extLst>
  </p:cSld>
  <p:clrMapOvr>
    <a:masterClrMapping/>
  </p:clrMapOvr>
</p:sld>
</file>

<file path=ppt/theme/theme1.xml><?xml version="1.0" encoding="utf-8"?>
<a:theme xmlns:a="http://schemas.openxmlformats.org/drawingml/2006/main" name="Crianças Brinc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6_TF03461883" id="{6449B3C5-2203-4501-962E-68B0116A1444}" vid="{0DA8D797-226C-44FE-AE98-F105D6E93FD8}"/>
    </a:ext>
  </a:extLst>
</a:theme>
</file>

<file path=ppt/theme/theme2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de apresentação de educação com crianças brincando (ilustração com quadrinhos, widescreen)</Template>
  <TotalTime>1093</TotalTime>
  <Words>670</Words>
  <Application>Microsoft Office PowerPoint</Application>
  <PresentationFormat>Widescreen</PresentationFormat>
  <Paragraphs>225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Euphemia</vt:lpstr>
      <vt:lpstr>Times New Roman</vt:lpstr>
      <vt:lpstr>Wingdings</vt:lpstr>
      <vt:lpstr>Crianças Brincando 16X9</vt:lpstr>
      <vt:lpstr>Ensino Fundamental I 3º ano Língua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uma reportagem?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SIGA AS DICAS QUE VOCÊ APRENDEU E SE CUIDE! TCHAU!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smec01</dc:creator>
  <cp:lastModifiedBy>smec01</cp:lastModifiedBy>
  <cp:revision>121</cp:revision>
  <dcterms:created xsi:type="dcterms:W3CDTF">2020-06-15T16:38:06Z</dcterms:created>
  <dcterms:modified xsi:type="dcterms:W3CDTF">2020-06-29T12:25:34Z</dcterms:modified>
</cp:coreProperties>
</file>