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75" r:id="rId5"/>
    <p:sldId id="276" r:id="rId6"/>
    <p:sldId id="277" r:id="rId7"/>
    <p:sldId id="269" r:id="rId8"/>
    <p:sldId id="285" r:id="rId9"/>
    <p:sldId id="273" r:id="rId10"/>
    <p:sldId id="289" r:id="rId11"/>
    <p:sldId id="258" r:id="rId12"/>
    <p:sldId id="288" r:id="rId13"/>
    <p:sldId id="279" r:id="rId14"/>
    <p:sldId id="287" r:id="rId15"/>
    <p:sldId id="283" r:id="rId16"/>
    <p:sldId id="286" r:id="rId17"/>
    <p:sldId id="292" r:id="rId18"/>
    <p:sldId id="257" r:id="rId19"/>
    <p:sldId id="280" r:id="rId20"/>
    <p:sldId id="290" r:id="rId21"/>
    <p:sldId id="278" r:id="rId22"/>
    <p:sldId id="284" r:id="rId23"/>
    <p:sldId id="270" r:id="rId24"/>
    <p:sldId id="294" r:id="rId25"/>
    <p:sldId id="295" r:id="rId26"/>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E0F07D37-4498-4319-B983-32C40070BB1B}">
          <p14:sldIdLst>
            <p14:sldId id="275"/>
            <p14:sldId id="276"/>
            <p14:sldId id="277"/>
          </p14:sldIdLst>
        </p14:section>
        <p14:section name="Seção sem Título" id="{875E1AEA-78BB-42BF-A482-A8821E51124A}">
          <p14:sldIdLst>
            <p14:sldId id="269"/>
            <p14:sldId id="285"/>
            <p14:sldId id="273"/>
            <p14:sldId id="289"/>
            <p14:sldId id="258"/>
            <p14:sldId id="288"/>
          </p14:sldIdLst>
        </p14:section>
        <p14:section name="Seção sem Título" id="{4DBC5754-2B5C-48FE-B9AC-83029AF18C38}">
          <p14:sldIdLst>
            <p14:sldId id="279"/>
            <p14:sldId id="287"/>
            <p14:sldId id="283"/>
            <p14:sldId id="286"/>
            <p14:sldId id="292"/>
            <p14:sldId id="257"/>
            <p14:sldId id="280"/>
            <p14:sldId id="290"/>
            <p14:sldId id="278"/>
            <p14:sldId id="284"/>
            <p14:sldId id="270"/>
            <p14:sldId id="294"/>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6F631"/>
    <a:srgbClr val="EE1ED0"/>
    <a:srgbClr val="FFFF99"/>
    <a:srgbClr val="F90718"/>
    <a:srgbClr val="70E7F4"/>
    <a:srgbClr val="6AFA85"/>
    <a:srgbClr val="30CCDC"/>
    <a:srgbClr val="398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4660"/>
  </p:normalViewPr>
  <p:slideViewPr>
    <p:cSldViewPr>
      <p:cViewPr varScale="1">
        <p:scale>
          <a:sx n="59" d="100"/>
          <a:sy n="59" d="100"/>
        </p:scale>
        <p:origin x="48" y="39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3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9659673292866E-2"/>
          <c:y val="3.4198033355498883E-2"/>
          <c:w val="0.91285352217107651"/>
          <c:h val="0.90685646223209526"/>
        </c:manualLayout>
      </c:layout>
      <c:barChart>
        <c:barDir val="col"/>
        <c:grouping val="clustered"/>
        <c:varyColors val="0"/>
        <c:ser>
          <c:idx val="0"/>
          <c:order val="0"/>
          <c:tx>
            <c:strRef>
              <c:f>Plan1!$B$1</c:f>
              <c:strCache>
                <c:ptCount val="1"/>
                <c:pt idx="0">
                  <c:v>Série 1</c:v>
                </c:pt>
              </c:strCache>
            </c:strRef>
          </c:tx>
          <c:spPr>
            <a:solidFill>
              <a:schemeClr val="accent1"/>
            </a:solidFill>
            <a:ln>
              <a:noFill/>
            </a:ln>
            <a:effectLst/>
          </c:spPr>
          <c:invertIfNegative val="0"/>
          <c:cat>
            <c:strRef>
              <c:f>Plan1!$A$2:$A$5</c:f>
              <c:strCache>
                <c:ptCount val="4"/>
                <c:pt idx="0">
                  <c:v>Categoria 1</c:v>
                </c:pt>
                <c:pt idx="1">
                  <c:v>Categoria 2</c:v>
                </c:pt>
                <c:pt idx="2">
                  <c:v>Categoria 3</c:v>
                </c:pt>
                <c:pt idx="3">
                  <c:v>Categoria 4</c:v>
                </c:pt>
              </c:strCache>
            </c:strRef>
          </c:cat>
          <c:val>
            <c:numRef>
              <c:f>Plan1!$B$2:$B$5</c:f>
              <c:numCache>
                <c:formatCode>General</c:formatCode>
                <c:ptCount val="4"/>
                <c:pt idx="0">
                  <c:v>4</c:v>
                </c:pt>
                <c:pt idx="1">
                  <c:v>1</c:v>
                </c:pt>
                <c:pt idx="2">
                  <c:v>2</c:v>
                </c:pt>
                <c:pt idx="3">
                  <c:v>5</c:v>
                </c:pt>
              </c:numCache>
            </c:numRef>
          </c:val>
        </c:ser>
        <c:dLbls>
          <c:showLegendKey val="0"/>
          <c:showVal val="0"/>
          <c:showCatName val="0"/>
          <c:showSerName val="0"/>
          <c:showPercent val="0"/>
          <c:showBubbleSize val="0"/>
        </c:dLbls>
        <c:gapWidth val="219"/>
        <c:overlap val="-27"/>
        <c:axId val="278622824"/>
        <c:axId val="414251360"/>
      </c:barChart>
      <c:catAx>
        <c:axId val="278622824"/>
        <c:scaling>
          <c:orientation val="minMax"/>
        </c:scaling>
        <c:delete val="1"/>
        <c:axPos val="b"/>
        <c:numFmt formatCode="General" sourceLinked="1"/>
        <c:majorTickMark val="none"/>
        <c:minorTickMark val="none"/>
        <c:tickLblPos val="nextTo"/>
        <c:crossAx val="414251360"/>
        <c:crosses val="autoZero"/>
        <c:auto val="1"/>
        <c:lblAlgn val="ctr"/>
        <c:lblOffset val="100"/>
        <c:noMultiLvlLbl val="0"/>
      </c:catAx>
      <c:valAx>
        <c:axId val="41425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pt-BR"/>
          </a:p>
        </c:txPr>
        <c:crossAx val="27862282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988597-0D2B-4D9B-875C-C07C90A297DA}" type="datetime1">
              <a:rPr lang="pt-BR" smtClean="0"/>
              <a:t>13/07/2020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pt-BR" smtClean="0"/>
              <a:t>‹nº›</a:t>
            </a:fld>
            <a:endParaRPr lang="pt-B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DDA0-C85B-4FC8-9EC9-8CAFA2783410}" type="datetime1">
              <a:rPr lang="pt-BR" smtClean="0"/>
              <a:pPr/>
              <a:t>13/07/2020</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pt-BR" noProof="0" smtClean="0"/>
              <a:t>‹nº›</a:t>
            </a:fld>
            <a:endParaRPr lang="pt-B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a:t>
            </a:fld>
            <a:endParaRPr lang="pt-BR" dirty="0"/>
          </a:p>
        </p:txBody>
      </p:sp>
    </p:spTree>
    <p:extLst>
      <p:ext uri="{BB962C8B-B14F-4D97-AF65-F5344CB8AC3E}">
        <p14:creationId xmlns:p14="http://schemas.microsoft.com/office/powerpoint/2010/main" val="118403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4</a:t>
            </a:fld>
            <a:endParaRPr lang="pt-BR" dirty="0"/>
          </a:p>
        </p:txBody>
      </p:sp>
    </p:spTree>
    <p:extLst>
      <p:ext uri="{BB962C8B-B14F-4D97-AF65-F5344CB8AC3E}">
        <p14:creationId xmlns:p14="http://schemas.microsoft.com/office/powerpoint/2010/main" val="138720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6</a:t>
            </a:fld>
            <a:endParaRPr lang="pt-BR" dirty="0"/>
          </a:p>
        </p:txBody>
      </p:sp>
    </p:spTree>
    <p:extLst>
      <p:ext uri="{BB962C8B-B14F-4D97-AF65-F5344CB8AC3E}">
        <p14:creationId xmlns:p14="http://schemas.microsoft.com/office/powerpoint/2010/main" val="300381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8</a:t>
            </a:fld>
            <a:endParaRPr lang="pt-BR" dirty="0"/>
          </a:p>
        </p:txBody>
      </p:sp>
    </p:spTree>
    <p:extLst>
      <p:ext uri="{BB962C8B-B14F-4D97-AF65-F5344CB8AC3E}">
        <p14:creationId xmlns:p14="http://schemas.microsoft.com/office/powerpoint/2010/main" val="410689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10</a:t>
            </a:fld>
            <a:endParaRPr lang="pt-BR" dirty="0"/>
          </a:p>
        </p:txBody>
      </p:sp>
    </p:spTree>
    <p:extLst>
      <p:ext uri="{BB962C8B-B14F-4D97-AF65-F5344CB8AC3E}">
        <p14:creationId xmlns:p14="http://schemas.microsoft.com/office/powerpoint/2010/main" val="422843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15</a:t>
            </a:fld>
            <a:endParaRPr lang="pt-BR" dirty="0"/>
          </a:p>
        </p:txBody>
      </p:sp>
    </p:spTree>
    <p:extLst>
      <p:ext uri="{BB962C8B-B14F-4D97-AF65-F5344CB8AC3E}">
        <p14:creationId xmlns:p14="http://schemas.microsoft.com/office/powerpoint/2010/main" val="70339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18</a:t>
            </a:fld>
            <a:endParaRPr lang="pt-BR" dirty="0"/>
          </a:p>
        </p:txBody>
      </p:sp>
    </p:spTree>
    <p:extLst>
      <p:ext uri="{BB962C8B-B14F-4D97-AF65-F5344CB8AC3E}">
        <p14:creationId xmlns:p14="http://schemas.microsoft.com/office/powerpoint/2010/main" val="114113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20</a:t>
            </a:fld>
            <a:endParaRPr lang="pt-BR" dirty="0"/>
          </a:p>
        </p:txBody>
      </p:sp>
    </p:spTree>
    <p:extLst>
      <p:ext uri="{BB962C8B-B14F-4D97-AF65-F5344CB8AC3E}">
        <p14:creationId xmlns:p14="http://schemas.microsoft.com/office/powerpoint/2010/main" val="3379994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ítul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ua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pt-BR" noProof="0"/>
              <a:t>Clique para editar o título mestre</a:t>
            </a:r>
            <a:endParaRPr lang="pt-BR" noProof="0" dirty="0"/>
          </a:p>
        </p:txBody>
      </p:sp>
      <p:sp>
        <p:nvSpPr>
          <p:cNvPr id="7" name="Forma Liv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a:t>Clique no ícone para adicionar uma imagem</a:t>
            </a:r>
            <a:endParaRPr lang="pt-BR" noProof="0" dirty="0"/>
          </a:p>
        </p:txBody>
      </p:sp>
      <p:sp>
        <p:nvSpPr>
          <p:cNvPr id="17" name="Espaço Reservado para Texto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a:t>Clique para editar o texto mestre</a:t>
            </a:r>
          </a:p>
        </p:txBody>
      </p:sp>
      <p:sp>
        <p:nvSpPr>
          <p:cNvPr id="18" name="Forma Liv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a:t>Clique no ícone para adicionar uma imagem</a:t>
            </a:r>
            <a:endParaRPr lang="pt-BR" noProof="0" dirty="0"/>
          </a:p>
        </p:txBody>
      </p:sp>
      <p:sp>
        <p:nvSpPr>
          <p:cNvPr id="20" name="Espaço Reservado para Texto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a:t>Clique para editar o texto mestre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ê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pt-BR" noProof="0"/>
              <a:t>Clique para editar o título mestre</a:t>
            </a:r>
            <a:endParaRPr lang="pt-BR" noProof="0" dirty="0"/>
          </a:p>
        </p:txBody>
      </p:sp>
      <p:sp>
        <p:nvSpPr>
          <p:cNvPr id="7" name="Forma Liv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a:t>Clique no ícone para adicionar uma imagem</a:t>
            </a:r>
            <a:endParaRPr lang="pt-BR" noProof="0" dirty="0"/>
          </a:p>
        </p:txBody>
      </p:sp>
      <p:sp>
        <p:nvSpPr>
          <p:cNvPr id="18" name="Forma Liv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a:t>Clique no ícone para adicionar uma imagem</a:t>
            </a:r>
            <a:endParaRPr lang="pt-BR" noProof="0" dirty="0"/>
          </a:p>
        </p:txBody>
      </p:sp>
      <p:sp>
        <p:nvSpPr>
          <p:cNvPr id="12" name="Forma Liv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a:t>Clique no ícone para adicionar uma imagem</a:t>
            </a:r>
            <a:endParaRPr lang="pt-BR" noProof="0" dirty="0"/>
          </a:p>
        </p:txBody>
      </p:sp>
      <p:sp>
        <p:nvSpPr>
          <p:cNvPr id="17" name="Espaço Reservado para Texto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a:t>Clique para editar o texto mestre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co Imagens">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ítul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pt-BR" noProof="0"/>
              <a:t>Clique para editar o título mestre</a:t>
            </a:r>
            <a:endParaRPr lang="pt-BR" noProof="0" dirty="0"/>
          </a:p>
        </p:txBody>
      </p:sp>
      <p:sp>
        <p:nvSpPr>
          <p:cNvPr id="8" name="Forma Liv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9" name="Espaço Reservado para Imagem 8" descr="Um espaço reservado vazio para adicionar uma imagem. Clique no espaço reservado e selecione a imagem que você deseja adiciona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a:t>Clique no ícone para adicionar uma imagem</a:t>
            </a:r>
            <a:endParaRPr lang="pt-BR" noProof="0" dirty="0"/>
          </a:p>
        </p:txBody>
      </p:sp>
      <p:sp>
        <p:nvSpPr>
          <p:cNvPr id="10" name="Forma Liv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1" name="Espaço Reservado para Imagem 10" descr="Um espaço reservado vazio para adicionar uma imagem. Clique no espaço reservado e selecione a imagem que você deseja adiciona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a:t>Clique no ícone para adicionar uma imagem</a:t>
            </a:r>
            <a:endParaRPr lang="pt-BR" noProof="0" dirty="0"/>
          </a:p>
        </p:txBody>
      </p:sp>
      <p:sp>
        <p:nvSpPr>
          <p:cNvPr id="12" name="Forma Liv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a:t>Clique no ícone para adicionar uma imagem</a:t>
            </a:r>
            <a:endParaRPr lang="pt-BR" noProof="0" dirty="0"/>
          </a:p>
        </p:txBody>
      </p:sp>
      <p:sp>
        <p:nvSpPr>
          <p:cNvPr id="14" name="Forma Liv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a:t>Clique no ícone para adicionar uma imagem</a:t>
            </a:r>
            <a:endParaRPr lang="pt-BR" noProof="0" dirty="0"/>
          </a:p>
        </p:txBody>
      </p:sp>
      <p:sp>
        <p:nvSpPr>
          <p:cNvPr id="20" name="Forma Liv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1" name="Espaço Reservado para Imagem 20" descr="Um espaço reservado vazio para adicionar uma imagem. Clique no espaço reservado e selecione a imagem que você deseja adiciona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a:t>Clique no ícone para adicionar uma imagem</a:t>
            </a:r>
            <a:endParaRPr lang="pt-B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7F1EE913-EB6C-49FE-896A-DC5C09AC5099}" type="datetime1">
              <a:rPr lang="pt-BR" noProof="0" smtClean="0"/>
              <a:t>13/07/2020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65125"/>
            <a:ext cx="1828799" cy="4940300"/>
          </a:xfrm>
        </p:spPr>
        <p:txBody>
          <a:bodyPr vert="eaVert"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524000" y="365125"/>
            <a:ext cx="6858000" cy="4940300"/>
          </a:xfrm>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02D05F3E-783B-4EC3-B97B-7E802FFC7948}" type="datetime1">
              <a:rPr lang="pt-BR" noProof="0" smtClean="0"/>
              <a:t>13/07/2020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11E60A32-2AE6-465A-9F55-1C7E94995FDA}" type="datetime1">
              <a:rPr lang="pt-BR" noProof="0" smtClean="0"/>
              <a:t>13/07/2020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ítulo 1"/>
          <p:cNvSpPr>
            <a:spLocks noGrp="1"/>
          </p:cNvSpPr>
          <p:nvPr>
            <p:ph type="title"/>
          </p:nvPr>
        </p:nvSpPr>
        <p:spPr>
          <a:xfrm>
            <a:off x="3352800" y="533400"/>
            <a:ext cx="7315200" cy="1828800"/>
          </a:xfrm>
        </p:spPr>
        <p:txBody>
          <a:bodyPr rtlCol="0" anchor="b">
            <a:normAutofit/>
          </a:bodyPr>
          <a:lstStyle>
            <a:lvl1pPr>
              <a:defRPr sz="4400"/>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Clique para editar o texto mestre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524000" y="1825625"/>
            <a:ext cx="4389120" cy="3474720"/>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278880" y="1825625"/>
            <a:ext cx="4389120" cy="3474720"/>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0232CF8E-4A55-4E41-BAED-3495281D7486}" type="datetime1">
              <a:rPr lang="pt-BR" noProof="0" smtClean="0"/>
              <a:t>13/07/2020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4" name="Espaço Reservado para Conteúdo 3"/>
          <p:cNvSpPr>
            <a:spLocks noGrp="1"/>
          </p:cNvSpPr>
          <p:nvPr>
            <p:ph sz="half" idx="2"/>
          </p:nvPr>
        </p:nvSpPr>
        <p:spPr>
          <a:xfrm>
            <a:off x="1524000" y="2624666"/>
            <a:ext cx="4389120" cy="267546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6" name="Espaço Reservado para Conteúdo 5"/>
          <p:cNvSpPr>
            <a:spLocks noGrp="1"/>
          </p:cNvSpPr>
          <p:nvPr>
            <p:ph sz="quarter" idx="4"/>
          </p:nvPr>
        </p:nvSpPr>
        <p:spPr>
          <a:xfrm>
            <a:off x="6278880" y="2624666"/>
            <a:ext cx="4389120" cy="267546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a:t>Adicionar um rodapé</a:t>
            </a:r>
          </a:p>
        </p:txBody>
      </p:sp>
      <p:sp>
        <p:nvSpPr>
          <p:cNvPr id="7" name="Espaço Reservado para Data 6"/>
          <p:cNvSpPr>
            <a:spLocks noGrp="1"/>
          </p:cNvSpPr>
          <p:nvPr>
            <p:ph type="dt" sz="half" idx="10"/>
          </p:nvPr>
        </p:nvSpPr>
        <p:spPr/>
        <p:txBody>
          <a:bodyPr rtlCol="0"/>
          <a:lstStyle/>
          <a:p>
            <a:pPr rtl="0"/>
            <a:fld id="{7917D8D7-0AF7-4111-9E6A-8C12A2F2113A}" type="datetime1">
              <a:rPr lang="pt-BR" noProof="0" smtClean="0"/>
              <a:t>13/07/2020</a:t>
            </a:fld>
            <a:endParaRPr lang="pt-BR" noProof="0" dirty="0"/>
          </a:p>
        </p:txBody>
      </p:sp>
      <p:sp>
        <p:nvSpPr>
          <p:cNvPr id="9" name="Espaço Reservado para Número do Slide 8"/>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a:t>Adicionar um rodapé</a:t>
            </a:r>
          </a:p>
        </p:txBody>
      </p:sp>
      <p:sp>
        <p:nvSpPr>
          <p:cNvPr id="3" name="Espaço Reservado para Data 2"/>
          <p:cNvSpPr>
            <a:spLocks noGrp="1"/>
          </p:cNvSpPr>
          <p:nvPr>
            <p:ph type="dt" sz="half" idx="10"/>
          </p:nvPr>
        </p:nvSpPr>
        <p:spPr/>
        <p:txBody>
          <a:bodyPr rtlCol="0"/>
          <a:lstStyle/>
          <a:p>
            <a:pPr rtl="0"/>
            <a:fld id="{B8AB14AD-F6C2-4D44-8E9D-36AB0134B210}" type="datetime1">
              <a:rPr lang="pt-BR" noProof="0" smtClean="0"/>
              <a:t>13/07/2020</a:t>
            </a:fld>
            <a:endParaRPr lang="pt-BR" noProof="0" dirty="0"/>
          </a:p>
        </p:txBody>
      </p:sp>
      <p:sp>
        <p:nvSpPr>
          <p:cNvPr id="5" name="Espaço Reservado para Número do Slide 4"/>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a:t>Adicionar um rodapé</a:t>
            </a:r>
          </a:p>
        </p:txBody>
      </p:sp>
      <p:sp>
        <p:nvSpPr>
          <p:cNvPr id="2" name="Espaço Reservado para Data 1"/>
          <p:cNvSpPr>
            <a:spLocks noGrp="1"/>
          </p:cNvSpPr>
          <p:nvPr>
            <p:ph type="dt" sz="half" idx="10"/>
          </p:nvPr>
        </p:nvSpPr>
        <p:spPr/>
        <p:txBody>
          <a:bodyPr rtlCol="0"/>
          <a:lstStyle/>
          <a:p>
            <a:pPr rtl="0"/>
            <a:fld id="{B68A9F91-49DE-438C-8D21-EB10724BBB87}" type="datetime1">
              <a:rPr lang="pt-BR" noProof="0" smtClean="0"/>
              <a:t>13/07/2020</a:t>
            </a:fld>
            <a:endParaRPr lang="pt-BR" noProof="0" dirty="0"/>
          </a:p>
        </p:txBody>
      </p:sp>
      <p:sp>
        <p:nvSpPr>
          <p:cNvPr id="4" name="Espaço Reservado para Número do Slide 3"/>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C895AE04-6D0F-47DB-8DD3-3DB2A7680FEA}" type="datetime1">
              <a:rPr lang="pt-BR" noProof="0" smtClean="0"/>
              <a:t>13/07/2020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m com Legenda">
    <p:spTree>
      <p:nvGrpSpPr>
        <p:cNvPr id="1" name=""/>
        <p:cNvGrpSpPr/>
        <p:nvPr/>
      </p:nvGrpSpPr>
      <p:grpSpPr>
        <a:xfrm>
          <a:off x="0" y="0"/>
          <a:ext cx="0" cy="0"/>
          <a:chOff x="0" y="0"/>
          <a:chExt cx="0" cy="0"/>
        </a:xfrm>
      </p:grpSpPr>
      <p:sp>
        <p:nvSpPr>
          <p:cNvPr id="8" name="Forma Liv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 name="Título 1"/>
          <p:cNvSpPr>
            <a:spLocks noGrp="1"/>
          </p:cNvSpPr>
          <p:nvPr>
            <p:ph type="title"/>
          </p:nvPr>
        </p:nvSpPr>
        <p:spPr/>
        <p:txBody>
          <a:bodyPr rtlCol="0" anchor="b"/>
          <a:lstStyle>
            <a:lvl1pPr>
              <a:defRPr sz="3200"/>
            </a:lvl1pPr>
          </a:lstStyle>
          <a:p>
            <a:pPr rtl="0"/>
            <a:r>
              <a:rPr lang="pt-BR" noProof="0"/>
              <a:t>Clique para editar o título mestre</a:t>
            </a:r>
            <a:endParaRPr lang="pt-BR" noProof="0" dirty="0"/>
          </a:p>
        </p:txBody>
      </p:sp>
      <p:sp>
        <p:nvSpPr>
          <p:cNvPr id="12" name="Espaço Reservado para Imagem 11" descr="Um espaço reservado vazio para adicionar uma imagem. Clique no espaço reservado e selecione a imagem que você deseja adiciona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73FDFC78-E75E-4493-9CCC-A2111FDE55E8}" type="datetime1">
              <a:rPr lang="pt-BR" noProof="0" smtClean="0"/>
              <a:t>13/07/2020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ço Reservado para Títu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pt-BR" noProof="0" dirty="0"/>
              <a:t>Adicionar um rodapé</a:t>
            </a:r>
          </a:p>
        </p:txBody>
      </p:sp>
      <p:sp>
        <p:nvSpPr>
          <p:cNvPr id="4" name="Espaço Reservado para Dat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9ECD4BF1-404F-4190-9800-037DC8B78598}" type="datetime1">
              <a:rPr lang="pt-BR" noProof="0" smtClean="0"/>
              <a:t>13/07/2020</a:t>
            </a:fld>
            <a:endParaRPr lang="pt-BR" noProof="0" dirty="0"/>
          </a:p>
        </p:txBody>
      </p:sp>
      <p:sp>
        <p:nvSpPr>
          <p:cNvPr id="6" name="Espaço Reservado para Número do Slid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pt-BR" noProof="0" smtClean="0"/>
              <a:pPr rtl="0"/>
              <a:t>‹nº›</a:t>
            </a:fld>
            <a:endParaRPr lang="pt-B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9496" y="1501745"/>
            <a:ext cx="8458200" cy="1828800"/>
          </a:xfrm>
        </p:spPr>
        <p:txBody>
          <a:bodyPr rtlCol="0">
            <a:normAutofit fontScale="90000"/>
          </a:bodyPr>
          <a:lstStyle/>
          <a:p>
            <a:pPr algn="ctr"/>
            <a:r>
              <a:rPr lang="pt-BR" b="1" dirty="0">
                <a:solidFill>
                  <a:schemeClr val="tx2"/>
                </a:solidFill>
                <a:latin typeface="Times New Roman" panose="02020603050405020304" pitchFamily="18" charset="0"/>
                <a:cs typeface="Times New Roman" panose="02020603050405020304" pitchFamily="18" charset="0"/>
              </a:rPr>
              <a:t>Ensino Fundamental I</a:t>
            </a:r>
            <a:br>
              <a:rPr lang="pt-BR" b="1" dirty="0">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3º ano</a:t>
            </a:r>
            <a:br>
              <a:rPr lang="pt-BR" b="1" dirty="0">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Língua Portuguesa</a:t>
            </a:r>
            <a:endParaRPr lang="pt-BR" dirty="0"/>
          </a:p>
        </p:txBody>
      </p:sp>
      <p:sp>
        <p:nvSpPr>
          <p:cNvPr id="3" name="Subtítulo 2"/>
          <p:cNvSpPr>
            <a:spLocks noGrp="1"/>
          </p:cNvSpPr>
          <p:nvPr>
            <p:ph type="subTitle" idx="1"/>
          </p:nvPr>
        </p:nvSpPr>
        <p:spPr>
          <a:xfrm>
            <a:off x="2245296" y="3900312"/>
            <a:ext cx="7086600" cy="914400"/>
          </a:xfrm>
        </p:spPr>
        <p:txBody>
          <a:bodyPr rtlCol="0">
            <a:normAutofit fontScale="92500"/>
          </a:bodyPr>
          <a:lstStyle/>
          <a:p>
            <a:pPr algn="ctr"/>
            <a:r>
              <a:rPr lang="pt-BR" b="1" dirty="0">
                <a:solidFill>
                  <a:schemeClr val="tx2"/>
                </a:solidFill>
                <a:latin typeface="Times New Roman" panose="02020603050405020304" pitchFamily="18" charset="0"/>
                <a:cs typeface="Times New Roman" panose="02020603050405020304" pitchFamily="18" charset="0"/>
              </a:rPr>
              <a:t>Secretaria Municipal de Educação e Cultura de Alfenas</a:t>
            </a:r>
          </a:p>
          <a:p>
            <a:pPr algn="ctr"/>
            <a:r>
              <a:rPr lang="pt-BR" b="1" dirty="0">
                <a:solidFill>
                  <a:schemeClr val="tx2"/>
                </a:solidFill>
                <a:latin typeface="Times New Roman" panose="02020603050405020304" pitchFamily="18" charset="0"/>
                <a:cs typeface="Times New Roman" panose="02020603050405020304" pitchFamily="18" charset="0"/>
              </a:rPr>
              <a:t>2020</a:t>
            </a:r>
          </a:p>
        </p:txBody>
      </p:sp>
      <p:pic>
        <p:nvPicPr>
          <p:cNvPr id="4" name="Imagem 3" descr="Brasã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315" y="0"/>
            <a:ext cx="1398561" cy="1546322"/>
          </a:xfrm>
          <a:prstGeom prst="rect">
            <a:avLst/>
          </a:prstGeom>
          <a:noFill/>
          <a:ln>
            <a:noFill/>
          </a:ln>
        </p:spPr>
      </p:pic>
      <p:pic>
        <p:nvPicPr>
          <p:cNvPr id="6" name="Imagem 5">
            <a:extLst>
              <a:ext uri="{FF2B5EF4-FFF2-40B4-BE49-F238E27FC236}">
                <a16:creationId xmlns:a16="http://schemas.microsoft.com/office/drawing/2014/main" xmlns="" id="{B2C62671-4B07-4A6C-9ED6-703E771F6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8" y="106388"/>
            <a:ext cx="1026913" cy="861424"/>
          </a:xfrm>
          <a:prstGeom prst="rect">
            <a:avLst/>
          </a:prstGeom>
        </p:spPr>
      </p:pic>
    </p:spTree>
    <p:extLst>
      <p:ext uri="{BB962C8B-B14F-4D97-AF65-F5344CB8AC3E}">
        <p14:creationId xmlns:p14="http://schemas.microsoft.com/office/powerpoint/2010/main" val="9193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2">
            <a:extLst>
              <a:ext uri="{FF2B5EF4-FFF2-40B4-BE49-F238E27FC236}">
                <a16:creationId xmlns:a16="http://schemas.microsoft.com/office/drawing/2014/main" xmlns="" id="{B4AB1782-E97F-494B-AF6A-1EAA17869B20}"/>
              </a:ext>
            </a:extLst>
          </p:cNvPr>
          <p:cNvSpPr/>
          <p:nvPr/>
        </p:nvSpPr>
        <p:spPr>
          <a:xfrm>
            <a:off x="1412577" y="639850"/>
            <a:ext cx="9001000"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Lili </a:t>
            </a:r>
            <a:r>
              <a:rPr lang="pt-BR" dirty="0" smtClean="0">
                <a:ln w="0"/>
                <a:solidFill>
                  <a:schemeClr val="tx2"/>
                </a:solidFill>
                <a:latin typeface="Times New Roman" panose="02020603050405020304" pitchFamily="18" charset="0"/>
                <a:cs typeface="Times New Roman" panose="02020603050405020304" pitchFamily="18" charset="0"/>
              </a:rPr>
              <a:t>pergunta para seus amigos: Qual é a </a:t>
            </a:r>
            <a:r>
              <a:rPr lang="pt-BR" dirty="0">
                <a:ln w="0"/>
                <a:solidFill>
                  <a:schemeClr val="tx2"/>
                </a:solidFill>
                <a:latin typeface="Times New Roman" panose="02020603050405020304" pitchFamily="18" charset="0"/>
                <a:cs typeface="Times New Roman" panose="02020603050405020304" pitchFamily="18" charset="0"/>
              </a:rPr>
              <a:t>palavra que rima com </a:t>
            </a:r>
            <a:r>
              <a:rPr lang="pt-BR" dirty="0" smtClean="0">
                <a:ln w="0"/>
                <a:solidFill>
                  <a:schemeClr val="tx2"/>
                </a:solidFill>
                <a:latin typeface="Times New Roman" panose="02020603050405020304" pitchFamily="18" charset="0"/>
                <a:cs typeface="Times New Roman" panose="02020603050405020304" pitchFamily="18" charset="0"/>
              </a:rPr>
              <a:t>coelho?</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3" name="Retângulo Arredondado 2">
            <a:extLst>
              <a:ext uri="{FF2B5EF4-FFF2-40B4-BE49-F238E27FC236}">
                <a16:creationId xmlns:a16="http://schemas.microsoft.com/office/drawing/2014/main" xmlns="" id="{92357F1A-0789-47CE-8E0E-CEA7B197F876}"/>
              </a:ext>
            </a:extLst>
          </p:cNvPr>
          <p:cNvSpPr/>
          <p:nvPr/>
        </p:nvSpPr>
        <p:spPr>
          <a:xfrm>
            <a:off x="551384" y="63985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04</a:t>
            </a:r>
          </a:p>
        </p:txBody>
      </p:sp>
      <p:sp>
        <p:nvSpPr>
          <p:cNvPr id="4" name="Retângulo de cantos arredondados 5">
            <a:extLst>
              <a:ext uri="{FF2B5EF4-FFF2-40B4-BE49-F238E27FC236}">
                <a16:creationId xmlns:a16="http://schemas.microsoft.com/office/drawing/2014/main" xmlns="" id="{2BE93115-EA1C-4C26-A320-0B631CAD164C}"/>
              </a:ext>
            </a:extLst>
          </p:cNvPr>
          <p:cNvSpPr/>
          <p:nvPr/>
        </p:nvSpPr>
        <p:spPr>
          <a:xfrm>
            <a:off x="9268450" y="3263577"/>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w="0"/>
              <a:solidFill>
                <a:schemeClr val="tx2"/>
              </a:solidFill>
              <a:latin typeface="Times New Roman" panose="02020603050405020304" pitchFamily="18" charset="0"/>
              <a:cs typeface="Times New Roman" panose="02020603050405020304" pitchFamily="18" charset="0"/>
            </a:endParaRPr>
          </a:p>
          <a:p>
            <a:pPr algn="ctr"/>
            <a:r>
              <a:rPr lang="pt-BR" sz="1200" dirty="0">
                <a:ln w="0"/>
                <a:solidFill>
                  <a:schemeClr val="tx2"/>
                </a:solidFill>
                <a:latin typeface="Times New Roman" panose="02020603050405020304" pitchFamily="18" charset="0"/>
                <a:cs typeface="Times New Roman" panose="02020603050405020304" pitchFamily="18" charset="0"/>
              </a:rPr>
              <a:t>JORNAL</a:t>
            </a:r>
          </a:p>
          <a:p>
            <a:pPr algn="ctr"/>
            <a:r>
              <a:rPr lang="pt-BR" dirty="0">
                <a:ln w="0"/>
                <a:solidFill>
                  <a:schemeClr val="tx1"/>
                </a:solidFill>
                <a:latin typeface="Times New Roman" panose="02020603050405020304" pitchFamily="18" charset="0"/>
                <a:cs typeface="Times New Roman" panose="02020603050405020304" pitchFamily="18" charset="0"/>
              </a:rPr>
              <a:t>.</a:t>
            </a:r>
          </a:p>
        </p:txBody>
      </p:sp>
      <p:sp>
        <p:nvSpPr>
          <p:cNvPr id="5" name="Elipse 4">
            <a:extLst>
              <a:ext uri="{FF2B5EF4-FFF2-40B4-BE49-F238E27FC236}">
                <a16:creationId xmlns:a16="http://schemas.microsoft.com/office/drawing/2014/main" xmlns="" id="{E6B33251-ACAC-4A54-893D-0029D5F662F0}"/>
              </a:ext>
            </a:extLst>
          </p:cNvPr>
          <p:cNvSpPr/>
          <p:nvPr/>
        </p:nvSpPr>
        <p:spPr>
          <a:xfrm>
            <a:off x="8620620" y="3244049"/>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6" name="Retângulo de cantos arredondados 6">
            <a:extLst>
              <a:ext uri="{FF2B5EF4-FFF2-40B4-BE49-F238E27FC236}">
                <a16:creationId xmlns:a16="http://schemas.microsoft.com/office/drawing/2014/main" xmlns="" id="{6CEB56C5-1207-4DC9-8983-1249DDC1512E}"/>
              </a:ext>
            </a:extLst>
          </p:cNvPr>
          <p:cNvSpPr/>
          <p:nvPr/>
        </p:nvSpPr>
        <p:spPr>
          <a:xfrm>
            <a:off x="9229920" y="2032928"/>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200" dirty="0">
                <a:ln w="0"/>
                <a:solidFill>
                  <a:schemeClr val="tx2"/>
                </a:solidFill>
                <a:latin typeface="Times New Roman" panose="02020603050405020304" pitchFamily="18" charset="0"/>
                <a:cs typeface="Times New Roman" panose="02020603050405020304" pitchFamily="18" charset="0"/>
              </a:rPr>
              <a:t>ESPELHO</a:t>
            </a:r>
          </a:p>
        </p:txBody>
      </p:sp>
      <p:sp>
        <p:nvSpPr>
          <p:cNvPr id="7" name="Elipse 6">
            <a:extLst>
              <a:ext uri="{FF2B5EF4-FFF2-40B4-BE49-F238E27FC236}">
                <a16:creationId xmlns:a16="http://schemas.microsoft.com/office/drawing/2014/main" xmlns="" id="{1AC72D28-6593-4F8E-9CA4-D020DDF2ADDC}"/>
              </a:ext>
            </a:extLst>
          </p:cNvPr>
          <p:cNvSpPr/>
          <p:nvPr/>
        </p:nvSpPr>
        <p:spPr>
          <a:xfrm>
            <a:off x="8588898" y="1994422"/>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8" name="Retângulo de cantos arredondados 8">
            <a:extLst>
              <a:ext uri="{FF2B5EF4-FFF2-40B4-BE49-F238E27FC236}">
                <a16:creationId xmlns:a16="http://schemas.microsoft.com/office/drawing/2014/main" xmlns="" id="{D4E16EDC-576B-4C32-BF27-A3C281D4E893}"/>
              </a:ext>
            </a:extLst>
          </p:cNvPr>
          <p:cNvSpPr/>
          <p:nvPr/>
        </p:nvSpPr>
        <p:spPr>
          <a:xfrm>
            <a:off x="9257239" y="2651385"/>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200" dirty="0">
                <a:ln w="0"/>
                <a:solidFill>
                  <a:schemeClr val="tx2"/>
                </a:solidFill>
                <a:latin typeface="Times New Roman" panose="02020603050405020304" pitchFamily="18" charset="0"/>
                <a:cs typeface="Times New Roman" panose="02020603050405020304" pitchFamily="18" charset="0"/>
              </a:rPr>
              <a:t>SORVETE</a:t>
            </a:r>
          </a:p>
        </p:txBody>
      </p:sp>
      <p:sp>
        <p:nvSpPr>
          <p:cNvPr id="9" name="Elipse 8">
            <a:extLst>
              <a:ext uri="{FF2B5EF4-FFF2-40B4-BE49-F238E27FC236}">
                <a16:creationId xmlns:a16="http://schemas.microsoft.com/office/drawing/2014/main" xmlns="" id="{58CB6A93-5A70-4E9B-83E1-8136C136A5B1}"/>
              </a:ext>
            </a:extLst>
          </p:cNvPr>
          <p:cNvSpPr/>
          <p:nvPr/>
        </p:nvSpPr>
        <p:spPr>
          <a:xfrm>
            <a:off x="8588898" y="2614582"/>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10" name="Retângulo de cantos arredondados 10">
            <a:extLst>
              <a:ext uri="{FF2B5EF4-FFF2-40B4-BE49-F238E27FC236}">
                <a16:creationId xmlns:a16="http://schemas.microsoft.com/office/drawing/2014/main" xmlns="" id="{5BE0F9DF-414F-46B4-8F78-4972C1F08FE8}"/>
              </a:ext>
            </a:extLst>
          </p:cNvPr>
          <p:cNvSpPr/>
          <p:nvPr/>
        </p:nvSpPr>
        <p:spPr>
          <a:xfrm>
            <a:off x="9257240" y="3864209"/>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200" dirty="0">
                <a:ln w="0"/>
                <a:solidFill>
                  <a:schemeClr val="tx2"/>
                </a:solidFill>
                <a:latin typeface="Times New Roman" panose="02020603050405020304" pitchFamily="18" charset="0"/>
                <a:cs typeface="Times New Roman" panose="02020603050405020304" pitchFamily="18" charset="0"/>
              </a:rPr>
              <a:t>PIÃO</a:t>
            </a:r>
          </a:p>
        </p:txBody>
      </p:sp>
      <p:sp>
        <p:nvSpPr>
          <p:cNvPr id="11" name="Elipse 10">
            <a:extLst>
              <a:ext uri="{FF2B5EF4-FFF2-40B4-BE49-F238E27FC236}">
                <a16:creationId xmlns:a16="http://schemas.microsoft.com/office/drawing/2014/main" xmlns="" id="{D8694319-0B57-4964-997F-35759811EE66}"/>
              </a:ext>
            </a:extLst>
          </p:cNvPr>
          <p:cNvSpPr/>
          <p:nvPr/>
        </p:nvSpPr>
        <p:spPr>
          <a:xfrm>
            <a:off x="8647636" y="3864209"/>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pic>
        <p:nvPicPr>
          <p:cNvPr id="9218" name="Picture 2">
            <a:extLst>
              <a:ext uri="{FF2B5EF4-FFF2-40B4-BE49-F238E27FC236}">
                <a16:creationId xmlns:a16="http://schemas.microsoft.com/office/drawing/2014/main" xmlns="" id="{6EB33B01-1DE3-47FB-A7D9-64AA35ED279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126" y="1936450"/>
            <a:ext cx="5327269" cy="4791153"/>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pic>
      <p:cxnSp>
        <p:nvCxnSpPr>
          <p:cNvPr id="13" name="Conector reto 12">
            <a:extLst>
              <a:ext uri="{FF2B5EF4-FFF2-40B4-BE49-F238E27FC236}">
                <a16:creationId xmlns:a16="http://schemas.microsoft.com/office/drawing/2014/main" xmlns="" id="{348127B2-757E-49CF-A3B1-A12372E004C7}"/>
              </a:ext>
            </a:extLst>
          </p:cNvPr>
          <p:cNvCxnSpPr/>
          <p:nvPr/>
        </p:nvCxnSpPr>
        <p:spPr>
          <a:xfrm>
            <a:off x="7134860" y="8029091"/>
            <a:ext cx="587813" cy="62320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bo 24">
            <a:extLst>
              <a:ext uri="{FF2B5EF4-FFF2-40B4-BE49-F238E27FC236}">
                <a16:creationId xmlns:a16="http://schemas.microsoft.com/office/drawing/2014/main" xmlns="" id="{779D4247-24DC-42A7-BCC7-28E600A748A3}"/>
              </a:ext>
            </a:extLst>
          </p:cNvPr>
          <p:cNvSpPr/>
          <p:nvPr/>
        </p:nvSpPr>
        <p:spPr>
          <a:xfrm>
            <a:off x="1962653" y="3557471"/>
            <a:ext cx="1944216" cy="1148123"/>
          </a:xfrm>
          <a:prstGeom prst="cube">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COELHO</a:t>
            </a:r>
          </a:p>
        </p:txBody>
      </p:sp>
      <p:sp>
        <p:nvSpPr>
          <p:cNvPr id="17" name="Retângulo Arredondado 5">
            <a:extLst>
              <a:ext uri="{FF2B5EF4-FFF2-40B4-BE49-F238E27FC236}">
                <a16:creationId xmlns:a16="http://schemas.microsoft.com/office/drawing/2014/main" xmlns="" id="{6843F0B2-38CE-4FC1-8B78-F5A54D5360E2}"/>
              </a:ext>
            </a:extLst>
          </p:cNvPr>
          <p:cNvSpPr/>
          <p:nvPr/>
        </p:nvSpPr>
        <p:spPr>
          <a:xfrm rot="558941">
            <a:off x="9121363" y="4612853"/>
            <a:ext cx="2825756" cy="2231270"/>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Tree>
    <p:extLst>
      <p:ext uri="{BB962C8B-B14F-4D97-AF65-F5344CB8AC3E}">
        <p14:creationId xmlns:p14="http://schemas.microsoft.com/office/powerpoint/2010/main" val="14872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
                                        </p:tgtEl>
                                        <p:attrNameLst>
                                          <p:attrName>fillcolor</p:attrName>
                                        </p:attrNameLst>
                                      </p:cBhvr>
                                      <p:to>
                                        <a:srgbClr val="00B050"/>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6"/>
                                        </p:tgtEl>
                                        <p:attrNameLst>
                                          <p:attrName>fillcolor</p:attrName>
                                        </p:attrNameLst>
                                      </p:cBhvr>
                                      <p:to>
                                        <a:srgbClr val="00B05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rgbClr val="FF0000"/>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0"/>
                                        </p:tgtEl>
                                        <p:attrNameLst>
                                          <p:attrName>fillcolor</p:attrName>
                                        </p:attrNameLst>
                                      </p:cBhvr>
                                      <p:to>
                                        <a:srgbClr val="FF0000"/>
                                      </p:to>
                                    </p:animClr>
                                    <p:set>
                                      <p:cBhvr>
                                        <p:cTn id="33" dur="2000" fill="hold"/>
                                        <p:tgtEl>
                                          <p:spTgt spid="10"/>
                                        </p:tgtEl>
                                        <p:attrNameLst>
                                          <p:attrName>fill.type</p:attrName>
                                        </p:attrNameLst>
                                      </p:cBhvr>
                                      <p:to>
                                        <p:strVal val="solid"/>
                                      </p:to>
                                    </p:set>
                                    <p:set>
                                      <p:cBhvr>
                                        <p:cTn id="34" dur="20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
                                        </p:tgtEl>
                                        <p:attrNameLst>
                                          <p:attrName>fillcolor</p:attrName>
                                        </p:attrNameLst>
                                      </p:cBhvr>
                                      <p:to>
                                        <a:srgbClr val="FF0000"/>
                                      </p:to>
                                    </p:animClr>
                                    <p:set>
                                      <p:cBhvr>
                                        <p:cTn id="40" dur="2000" fill="hold"/>
                                        <p:tgtEl>
                                          <p:spTgt spid="5"/>
                                        </p:tgtEl>
                                        <p:attrNameLst>
                                          <p:attrName>fill.type</p:attrName>
                                        </p:attrNameLst>
                                      </p:cBhvr>
                                      <p:to>
                                        <p:strVal val="solid"/>
                                      </p:to>
                                    </p:set>
                                    <p:set>
                                      <p:cBhvr>
                                        <p:cTn id="41" dur="2000" fill="hold"/>
                                        <p:tgtEl>
                                          <p:spTgt spid="5"/>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4"/>
                                        </p:tgtEl>
                                        <p:attrNameLst>
                                          <p:attrName>fillcolor</p:attrName>
                                        </p:attrNameLst>
                                      </p:cBhvr>
                                      <p:to>
                                        <a:srgbClr val="FF0000"/>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12">
            <a:extLst>
              <a:ext uri="{FF2B5EF4-FFF2-40B4-BE49-F238E27FC236}">
                <a16:creationId xmlns:a16="http://schemas.microsoft.com/office/drawing/2014/main" xmlns="" id="{B4AB1782-E97F-494B-AF6A-1EAA17869B20}"/>
              </a:ext>
            </a:extLst>
          </p:cNvPr>
          <p:cNvSpPr/>
          <p:nvPr/>
        </p:nvSpPr>
        <p:spPr>
          <a:xfrm>
            <a:off x="698751" y="116611"/>
            <a:ext cx="10518598" cy="340407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endPar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r>
              <a:rPr lang="pt-BR"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b="1" dirty="0">
                <a:ln w="0"/>
                <a:solidFill>
                  <a:schemeClr val="tx2"/>
                </a:solidFill>
                <a:latin typeface="Times New Roman" panose="02020603050405020304" pitchFamily="18" charset="0"/>
                <a:cs typeface="Times New Roman" panose="02020603050405020304" pitchFamily="18" charset="0"/>
              </a:rPr>
              <a:t>Dado das Rimas</a:t>
            </a:r>
          </a:p>
          <a:p>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Escrever no dado diversas </a:t>
            </a:r>
            <a:r>
              <a:rPr lang="pt-BR" dirty="0" smtClean="0">
                <a:ln w="0"/>
                <a:solidFill>
                  <a:schemeClr val="tx2"/>
                </a:solidFill>
                <a:latin typeface="Times New Roman" panose="02020603050405020304" pitchFamily="18" charset="0"/>
                <a:cs typeface="Times New Roman" panose="02020603050405020304" pitchFamily="18" charset="0"/>
              </a:rPr>
              <a:t>palavras;</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Em </a:t>
            </a:r>
            <a:r>
              <a:rPr lang="pt-BR" dirty="0" smtClean="0">
                <a:ln w="0"/>
                <a:solidFill>
                  <a:schemeClr val="tx2"/>
                </a:solidFill>
                <a:latin typeface="Times New Roman" panose="02020603050405020304" pitchFamily="18" charset="0"/>
                <a:cs typeface="Times New Roman" panose="02020603050405020304" pitchFamily="18" charset="0"/>
              </a:rPr>
              <a:t>roda</a:t>
            </a:r>
            <a:r>
              <a:rPr lang="pt-BR" dirty="0" smtClean="0">
                <a:ln w="0"/>
                <a:solidFill>
                  <a:schemeClr val="tx2"/>
                </a:solidFill>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passar o </a:t>
            </a:r>
            <a:r>
              <a:rPr lang="pt-BR" dirty="0" smtClean="0">
                <a:ln w="0"/>
                <a:solidFill>
                  <a:schemeClr val="tx2"/>
                </a:solidFill>
                <a:latin typeface="Times New Roman" panose="02020603050405020304" pitchFamily="18" charset="0"/>
                <a:cs typeface="Times New Roman" panose="02020603050405020304" pitchFamily="18" charset="0"/>
              </a:rPr>
              <a:t>dado, cantando a canção:</a:t>
            </a:r>
            <a:endParaRPr lang="pt-BR" dirty="0">
              <a:ln w="0"/>
              <a:solidFill>
                <a:schemeClr val="tx2"/>
              </a:solidFill>
              <a:latin typeface="Times New Roman" panose="02020603050405020304" pitchFamily="18" charset="0"/>
              <a:cs typeface="Times New Roman" panose="02020603050405020304" pitchFamily="18" charset="0"/>
            </a:endParaRPr>
          </a:p>
          <a:p>
            <a:r>
              <a:rPr lang="pt-BR" dirty="0" smtClean="0">
                <a:ln w="0"/>
                <a:solidFill>
                  <a:schemeClr val="tx2"/>
                </a:solidFill>
                <a:latin typeface="Times New Roman" panose="02020603050405020304" pitchFamily="18" charset="0"/>
                <a:cs typeface="Times New Roman" panose="02020603050405020304" pitchFamily="18" charset="0"/>
              </a:rPr>
              <a:t>Lá </a:t>
            </a:r>
            <a:r>
              <a:rPr lang="pt-BR" dirty="0">
                <a:ln w="0"/>
                <a:solidFill>
                  <a:schemeClr val="tx2"/>
                </a:solidFill>
                <a:latin typeface="Times New Roman" panose="02020603050405020304" pitchFamily="18" charset="0"/>
                <a:cs typeface="Times New Roman" panose="02020603050405020304" pitchFamily="18" charset="0"/>
              </a:rPr>
              <a:t>vai o dado passar na roda</a:t>
            </a:r>
          </a:p>
          <a:p>
            <a:r>
              <a:rPr lang="pt-BR" dirty="0">
                <a:ln w="0"/>
                <a:solidFill>
                  <a:schemeClr val="tx2"/>
                </a:solidFill>
                <a:latin typeface="Times New Roman" panose="02020603050405020304" pitchFamily="18" charset="0"/>
                <a:cs typeface="Times New Roman" panose="02020603050405020304" pitchFamily="18" charset="0"/>
              </a:rPr>
              <a:t>Passar de pressa  e sem demora</a:t>
            </a:r>
          </a:p>
          <a:p>
            <a:r>
              <a:rPr lang="pt-BR" dirty="0">
                <a:ln w="0"/>
                <a:solidFill>
                  <a:schemeClr val="tx2"/>
                </a:solidFill>
                <a:latin typeface="Times New Roman" panose="02020603050405020304" pitchFamily="18" charset="0"/>
                <a:cs typeface="Times New Roman" panose="02020603050405020304" pitchFamily="18" charset="0"/>
              </a:rPr>
              <a:t>Quem estiver com o dado na mão </a:t>
            </a:r>
          </a:p>
          <a:p>
            <a:r>
              <a:rPr lang="pt-BR" dirty="0">
                <a:ln w="0"/>
                <a:solidFill>
                  <a:schemeClr val="tx2"/>
                </a:solidFill>
                <a:latin typeface="Times New Roman" panose="02020603050405020304" pitchFamily="18" charset="0"/>
                <a:cs typeface="Times New Roman" panose="02020603050405020304" pitchFamily="18" charset="0"/>
              </a:rPr>
              <a:t>Escolha  uma palavra que rime então</a:t>
            </a:r>
          </a:p>
          <a:p>
            <a:pPr marL="285750" indent="-285750">
              <a:buFont typeface="Wingdings" panose="05000000000000000000" pitchFamily="2" charset="2"/>
              <a:buChar char="§"/>
            </a:pPr>
            <a:r>
              <a:rPr lang="pt-BR" dirty="0" smtClean="0">
                <a:ln w="0"/>
                <a:solidFill>
                  <a:schemeClr val="tx2"/>
                </a:solidFill>
                <a:latin typeface="Times New Roman" panose="02020603050405020304" pitchFamily="18" charset="0"/>
                <a:cs typeface="Times New Roman" panose="02020603050405020304" pitchFamily="18" charset="0"/>
              </a:rPr>
              <a:t>A </a:t>
            </a:r>
            <a:r>
              <a:rPr lang="pt-BR" dirty="0">
                <a:ln w="0"/>
                <a:solidFill>
                  <a:schemeClr val="tx2"/>
                </a:solidFill>
                <a:latin typeface="Times New Roman" panose="02020603050405020304" pitchFamily="18" charset="0"/>
                <a:cs typeface="Times New Roman" panose="02020603050405020304" pitchFamily="18" charset="0"/>
              </a:rPr>
              <a:t>criança que ficar com o dado na </a:t>
            </a:r>
            <a:r>
              <a:rPr lang="pt-BR" dirty="0" smtClean="0">
                <a:ln w="0"/>
                <a:solidFill>
                  <a:schemeClr val="tx2"/>
                </a:solidFill>
                <a:latin typeface="Times New Roman" panose="02020603050405020304" pitchFamily="18" charset="0"/>
                <a:cs typeface="Times New Roman" panose="02020603050405020304" pitchFamily="18" charset="0"/>
              </a:rPr>
              <a:t>mão, deverá </a:t>
            </a:r>
            <a:r>
              <a:rPr lang="pt-BR" dirty="0">
                <a:ln w="0"/>
                <a:solidFill>
                  <a:schemeClr val="tx2"/>
                </a:solidFill>
                <a:latin typeface="Times New Roman" panose="02020603050405020304" pitchFamily="18" charset="0"/>
                <a:cs typeface="Times New Roman" panose="02020603050405020304" pitchFamily="18" charset="0"/>
              </a:rPr>
              <a:t>escolher </a:t>
            </a:r>
            <a:r>
              <a:rPr lang="pt-BR" dirty="0" smtClean="0">
                <a:ln w="0"/>
                <a:solidFill>
                  <a:schemeClr val="tx2"/>
                </a:solidFill>
                <a:latin typeface="Times New Roman" panose="02020603050405020304" pitchFamily="18" charset="0"/>
                <a:cs typeface="Times New Roman" panose="02020603050405020304" pitchFamily="18" charset="0"/>
              </a:rPr>
              <a:t>uma palavra do dado e falar outra palavra que rime com a palavra escolhida. Exemplo: </a:t>
            </a:r>
            <a:r>
              <a:rPr lang="pt-BR" b="1" dirty="0" smtClean="0">
                <a:ln w="0"/>
                <a:solidFill>
                  <a:schemeClr val="tx2"/>
                </a:solidFill>
                <a:latin typeface="Times New Roman" panose="02020603050405020304" pitchFamily="18" charset="0"/>
                <a:cs typeface="Times New Roman" panose="02020603050405020304" pitchFamily="18" charset="0"/>
              </a:rPr>
              <a:t>FLANELA</a:t>
            </a:r>
            <a:r>
              <a:rPr lang="pt-BR" dirty="0" smtClean="0">
                <a:ln w="0"/>
                <a:solidFill>
                  <a:schemeClr val="tx2"/>
                </a:solidFill>
                <a:latin typeface="Times New Roman" panose="02020603050405020304" pitchFamily="18" charset="0"/>
                <a:cs typeface="Times New Roman" panose="02020603050405020304" pitchFamily="18" charset="0"/>
              </a:rPr>
              <a:t> RIMA COM </a:t>
            </a:r>
            <a:r>
              <a:rPr lang="pt-BR" b="1" dirty="0" smtClean="0">
                <a:ln w="0"/>
                <a:solidFill>
                  <a:schemeClr val="tx2"/>
                </a:solidFill>
                <a:latin typeface="Times New Roman" panose="02020603050405020304" pitchFamily="18" charset="0"/>
                <a:cs typeface="Times New Roman" panose="02020603050405020304" pitchFamily="18" charset="0"/>
              </a:rPr>
              <a:t>PANELA.</a:t>
            </a:r>
            <a:endParaRPr lang="pt-BR" sz="1400" b="1"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Retângulo 17">
            <a:extLst>
              <a:ext uri="{FF2B5EF4-FFF2-40B4-BE49-F238E27FC236}">
                <a16:creationId xmlns:a16="http://schemas.microsoft.com/office/drawing/2014/main" xmlns="" id="{C9B0AE75-24E7-4A69-A4E5-A4F9F6F89600}"/>
              </a:ext>
            </a:extLst>
          </p:cNvPr>
          <p:cNvSpPr/>
          <p:nvPr/>
        </p:nvSpPr>
        <p:spPr>
          <a:xfrm>
            <a:off x="2927648" y="3789040"/>
            <a:ext cx="946107" cy="91440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BEZERRO</a:t>
            </a:r>
          </a:p>
        </p:txBody>
      </p:sp>
      <p:sp>
        <p:nvSpPr>
          <p:cNvPr id="21" name="Retângulo 20">
            <a:extLst>
              <a:ext uri="{FF2B5EF4-FFF2-40B4-BE49-F238E27FC236}">
                <a16:creationId xmlns:a16="http://schemas.microsoft.com/office/drawing/2014/main" xmlns="" id="{452E368C-61F2-4A4D-B528-98D3B5B87CAF}"/>
              </a:ext>
            </a:extLst>
          </p:cNvPr>
          <p:cNvSpPr/>
          <p:nvPr/>
        </p:nvSpPr>
        <p:spPr>
          <a:xfrm>
            <a:off x="2949481" y="4693604"/>
            <a:ext cx="943609" cy="9144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CARROÇA</a:t>
            </a:r>
          </a:p>
        </p:txBody>
      </p:sp>
      <p:sp>
        <p:nvSpPr>
          <p:cNvPr id="22" name="Retângulo 21">
            <a:extLst>
              <a:ext uri="{FF2B5EF4-FFF2-40B4-BE49-F238E27FC236}">
                <a16:creationId xmlns:a16="http://schemas.microsoft.com/office/drawing/2014/main" xmlns="" id="{5F5B8CA2-0A5C-45A0-9747-278994B9C5F3}"/>
              </a:ext>
            </a:extLst>
          </p:cNvPr>
          <p:cNvSpPr/>
          <p:nvPr/>
        </p:nvSpPr>
        <p:spPr>
          <a:xfrm>
            <a:off x="3854080" y="4705427"/>
            <a:ext cx="914400" cy="9144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GIFARA</a:t>
            </a:r>
          </a:p>
        </p:txBody>
      </p:sp>
      <p:sp>
        <p:nvSpPr>
          <p:cNvPr id="23" name="Retângulo 22">
            <a:extLst>
              <a:ext uri="{FF2B5EF4-FFF2-40B4-BE49-F238E27FC236}">
                <a16:creationId xmlns:a16="http://schemas.microsoft.com/office/drawing/2014/main" xmlns="" id="{A59AF9C6-9FAF-493D-8B80-7622E1CF09E0}"/>
              </a:ext>
            </a:extLst>
          </p:cNvPr>
          <p:cNvSpPr/>
          <p:nvPr/>
        </p:nvSpPr>
        <p:spPr>
          <a:xfrm>
            <a:off x="2939680" y="5623838"/>
            <a:ext cx="914400" cy="914400"/>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AMEIXA</a:t>
            </a:r>
          </a:p>
        </p:txBody>
      </p:sp>
      <p:sp>
        <p:nvSpPr>
          <p:cNvPr id="24" name="Retângulo 23">
            <a:extLst>
              <a:ext uri="{FF2B5EF4-FFF2-40B4-BE49-F238E27FC236}">
                <a16:creationId xmlns:a16="http://schemas.microsoft.com/office/drawing/2014/main" xmlns="" id="{A1D51786-403E-4034-8A84-30FDA4C2074C}"/>
              </a:ext>
            </a:extLst>
          </p:cNvPr>
          <p:cNvSpPr/>
          <p:nvPr/>
        </p:nvSpPr>
        <p:spPr>
          <a:xfrm>
            <a:off x="2025280" y="4675606"/>
            <a:ext cx="914400" cy="9144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FLANELA</a:t>
            </a:r>
          </a:p>
        </p:txBody>
      </p:sp>
      <p:sp>
        <p:nvSpPr>
          <p:cNvPr id="25" name="Retângulo 24">
            <a:extLst>
              <a:ext uri="{FF2B5EF4-FFF2-40B4-BE49-F238E27FC236}">
                <a16:creationId xmlns:a16="http://schemas.microsoft.com/office/drawing/2014/main" xmlns="" id="{1E5E6E2F-EE97-4994-B540-4A17571F2D0A}"/>
              </a:ext>
            </a:extLst>
          </p:cNvPr>
          <p:cNvSpPr/>
          <p:nvPr/>
        </p:nvSpPr>
        <p:spPr>
          <a:xfrm>
            <a:off x="4789860" y="4716909"/>
            <a:ext cx="914400" cy="91440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latin typeface="+mj-lt"/>
              </a:rPr>
              <a:t>PALHAÇO</a:t>
            </a:r>
          </a:p>
        </p:txBody>
      </p:sp>
      <p:cxnSp>
        <p:nvCxnSpPr>
          <p:cNvPr id="28" name="Conector reto 27">
            <a:extLst>
              <a:ext uri="{FF2B5EF4-FFF2-40B4-BE49-F238E27FC236}">
                <a16:creationId xmlns:a16="http://schemas.microsoft.com/office/drawing/2014/main" xmlns="" id="{579022D3-0E8B-44A3-9A26-2ADA892A159C}"/>
              </a:ext>
            </a:extLst>
          </p:cNvPr>
          <p:cNvCxnSpPr>
            <a:cxnSpLocks/>
          </p:cNvCxnSpPr>
          <p:nvPr/>
        </p:nvCxnSpPr>
        <p:spPr>
          <a:xfrm flipV="1">
            <a:off x="2037101" y="4488478"/>
            <a:ext cx="222491" cy="224590"/>
          </a:xfrm>
          <a:prstGeom prst="line">
            <a:avLst/>
          </a:prstGeom>
        </p:spPr>
        <p:style>
          <a:lnRef idx="2">
            <a:schemeClr val="dk1"/>
          </a:lnRef>
          <a:fillRef idx="1">
            <a:schemeClr val="lt1"/>
          </a:fillRef>
          <a:effectRef idx="0">
            <a:schemeClr val="dk1"/>
          </a:effectRef>
          <a:fontRef idx="minor">
            <a:schemeClr val="dk1"/>
          </a:fontRef>
        </p:style>
      </p:cxnSp>
      <p:cxnSp>
        <p:nvCxnSpPr>
          <p:cNvPr id="31" name="Conector reto 30">
            <a:extLst>
              <a:ext uri="{FF2B5EF4-FFF2-40B4-BE49-F238E27FC236}">
                <a16:creationId xmlns:a16="http://schemas.microsoft.com/office/drawing/2014/main" xmlns="" id="{4FCC20C7-B729-480D-891B-DA8B8D9BC188}"/>
              </a:ext>
            </a:extLst>
          </p:cNvPr>
          <p:cNvCxnSpPr>
            <a:cxnSpLocks/>
          </p:cNvCxnSpPr>
          <p:nvPr/>
        </p:nvCxnSpPr>
        <p:spPr>
          <a:xfrm flipH="1" flipV="1">
            <a:off x="2785040" y="4493561"/>
            <a:ext cx="132366" cy="215876"/>
          </a:xfrm>
          <a:prstGeom prst="line">
            <a:avLst/>
          </a:prstGeom>
        </p:spPr>
        <p:style>
          <a:lnRef idx="2">
            <a:schemeClr val="dk1"/>
          </a:lnRef>
          <a:fillRef idx="1">
            <a:schemeClr val="lt1"/>
          </a:fillRef>
          <a:effectRef idx="0">
            <a:schemeClr val="dk1"/>
          </a:effectRef>
          <a:fontRef idx="minor">
            <a:schemeClr val="dk1"/>
          </a:fontRef>
        </p:style>
      </p:cxnSp>
      <p:cxnSp>
        <p:nvCxnSpPr>
          <p:cNvPr id="33" name="Conector reto 32">
            <a:extLst>
              <a:ext uri="{FF2B5EF4-FFF2-40B4-BE49-F238E27FC236}">
                <a16:creationId xmlns:a16="http://schemas.microsoft.com/office/drawing/2014/main" xmlns="" id="{D1913C55-EE64-4DC5-A211-84C2D3CEB881}"/>
              </a:ext>
            </a:extLst>
          </p:cNvPr>
          <p:cNvCxnSpPr>
            <a:cxnSpLocks/>
          </p:cNvCxnSpPr>
          <p:nvPr/>
        </p:nvCxnSpPr>
        <p:spPr>
          <a:xfrm flipV="1">
            <a:off x="2224643" y="4490075"/>
            <a:ext cx="544529" cy="7204"/>
          </a:xfrm>
          <a:prstGeom prst="line">
            <a:avLst/>
          </a:prstGeom>
        </p:spPr>
        <p:style>
          <a:lnRef idx="2">
            <a:schemeClr val="dk1"/>
          </a:lnRef>
          <a:fillRef idx="1">
            <a:schemeClr val="lt1"/>
          </a:fillRef>
          <a:effectRef idx="0">
            <a:schemeClr val="dk1"/>
          </a:effectRef>
          <a:fontRef idx="minor">
            <a:schemeClr val="dk1"/>
          </a:fontRef>
        </p:style>
      </p:cxnSp>
      <p:cxnSp>
        <p:nvCxnSpPr>
          <p:cNvPr id="60" name="Conector reto 59">
            <a:extLst>
              <a:ext uri="{FF2B5EF4-FFF2-40B4-BE49-F238E27FC236}">
                <a16:creationId xmlns:a16="http://schemas.microsoft.com/office/drawing/2014/main" xmlns="" id="{0F18DFEE-4CCF-4718-9445-1E6780098A91}"/>
              </a:ext>
            </a:extLst>
          </p:cNvPr>
          <p:cNvCxnSpPr>
            <a:cxnSpLocks/>
          </p:cNvCxnSpPr>
          <p:nvPr/>
        </p:nvCxnSpPr>
        <p:spPr>
          <a:xfrm>
            <a:off x="2162487" y="5858361"/>
            <a:ext cx="606685" cy="0"/>
          </a:xfrm>
          <a:prstGeom prst="line">
            <a:avLst/>
          </a:prstGeom>
        </p:spPr>
        <p:style>
          <a:lnRef idx="2">
            <a:schemeClr val="dk1"/>
          </a:lnRef>
          <a:fillRef idx="1">
            <a:schemeClr val="lt1"/>
          </a:fillRef>
          <a:effectRef idx="0">
            <a:schemeClr val="dk1"/>
          </a:effectRef>
          <a:fontRef idx="minor">
            <a:schemeClr val="dk1"/>
          </a:fontRef>
        </p:style>
      </p:cxnSp>
      <p:cxnSp>
        <p:nvCxnSpPr>
          <p:cNvPr id="66" name="Conector reto 65">
            <a:extLst>
              <a:ext uri="{FF2B5EF4-FFF2-40B4-BE49-F238E27FC236}">
                <a16:creationId xmlns:a16="http://schemas.microsoft.com/office/drawing/2014/main" xmlns="" id="{7AAB09A9-B59F-4BE7-9441-C07A092D5FFC}"/>
              </a:ext>
            </a:extLst>
          </p:cNvPr>
          <p:cNvCxnSpPr>
            <a:cxnSpLocks/>
          </p:cNvCxnSpPr>
          <p:nvPr/>
        </p:nvCxnSpPr>
        <p:spPr>
          <a:xfrm>
            <a:off x="2045047" y="5634987"/>
            <a:ext cx="117440" cy="223374"/>
          </a:xfrm>
          <a:prstGeom prst="line">
            <a:avLst/>
          </a:prstGeom>
        </p:spPr>
        <p:style>
          <a:lnRef idx="2">
            <a:schemeClr val="dk1"/>
          </a:lnRef>
          <a:fillRef idx="1">
            <a:schemeClr val="lt1"/>
          </a:fillRef>
          <a:effectRef idx="0">
            <a:schemeClr val="dk1"/>
          </a:effectRef>
          <a:fontRef idx="minor">
            <a:schemeClr val="dk1"/>
          </a:fontRef>
        </p:style>
      </p:cxnSp>
      <p:cxnSp>
        <p:nvCxnSpPr>
          <p:cNvPr id="69" name="Conector reto 68">
            <a:extLst>
              <a:ext uri="{FF2B5EF4-FFF2-40B4-BE49-F238E27FC236}">
                <a16:creationId xmlns:a16="http://schemas.microsoft.com/office/drawing/2014/main" xmlns="" id="{92C7DE7F-88B5-48F8-9B06-A94AE50A6725}"/>
              </a:ext>
            </a:extLst>
          </p:cNvPr>
          <p:cNvCxnSpPr>
            <a:cxnSpLocks/>
          </p:cNvCxnSpPr>
          <p:nvPr/>
        </p:nvCxnSpPr>
        <p:spPr>
          <a:xfrm flipV="1">
            <a:off x="2762133" y="5625783"/>
            <a:ext cx="160713" cy="226963"/>
          </a:xfrm>
          <a:prstGeom prst="line">
            <a:avLst/>
          </a:prstGeom>
        </p:spPr>
        <p:style>
          <a:lnRef idx="2">
            <a:schemeClr val="dk1"/>
          </a:lnRef>
          <a:fillRef idx="1">
            <a:schemeClr val="lt1"/>
          </a:fillRef>
          <a:effectRef idx="0">
            <a:schemeClr val="dk1"/>
          </a:effectRef>
          <a:fontRef idx="minor">
            <a:schemeClr val="dk1"/>
          </a:fontRef>
        </p:style>
      </p:cxnSp>
      <p:cxnSp>
        <p:nvCxnSpPr>
          <p:cNvPr id="73" name="Conector reto 72">
            <a:extLst>
              <a:ext uri="{FF2B5EF4-FFF2-40B4-BE49-F238E27FC236}">
                <a16:creationId xmlns:a16="http://schemas.microsoft.com/office/drawing/2014/main" xmlns="" id="{266649D0-17ED-4EA6-9956-5B7DD7B92CDE}"/>
              </a:ext>
            </a:extLst>
          </p:cNvPr>
          <p:cNvCxnSpPr>
            <a:cxnSpLocks/>
          </p:cNvCxnSpPr>
          <p:nvPr/>
        </p:nvCxnSpPr>
        <p:spPr>
          <a:xfrm>
            <a:off x="4019942" y="5833307"/>
            <a:ext cx="526498" cy="0"/>
          </a:xfrm>
          <a:prstGeom prst="line">
            <a:avLst/>
          </a:prstGeom>
        </p:spPr>
        <p:style>
          <a:lnRef idx="2">
            <a:schemeClr val="dk1"/>
          </a:lnRef>
          <a:fillRef idx="1">
            <a:schemeClr val="lt1"/>
          </a:fillRef>
          <a:effectRef idx="0">
            <a:schemeClr val="dk1"/>
          </a:effectRef>
          <a:fontRef idx="minor">
            <a:schemeClr val="dk1"/>
          </a:fontRef>
        </p:style>
      </p:cxnSp>
      <p:cxnSp>
        <p:nvCxnSpPr>
          <p:cNvPr id="74" name="Conector reto 73">
            <a:extLst>
              <a:ext uri="{FF2B5EF4-FFF2-40B4-BE49-F238E27FC236}">
                <a16:creationId xmlns:a16="http://schemas.microsoft.com/office/drawing/2014/main" xmlns="" id="{80F42E6A-FED7-4B20-9CFE-16A04D701405}"/>
              </a:ext>
            </a:extLst>
          </p:cNvPr>
          <p:cNvCxnSpPr>
            <a:cxnSpLocks/>
          </p:cNvCxnSpPr>
          <p:nvPr/>
        </p:nvCxnSpPr>
        <p:spPr>
          <a:xfrm flipH="1">
            <a:off x="4545541" y="5590006"/>
            <a:ext cx="217063" cy="254137"/>
          </a:xfrm>
          <a:prstGeom prst="line">
            <a:avLst/>
          </a:prstGeom>
        </p:spPr>
        <p:style>
          <a:lnRef idx="2">
            <a:schemeClr val="dk1"/>
          </a:lnRef>
          <a:fillRef idx="1">
            <a:schemeClr val="lt1"/>
          </a:fillRef>
          <a:effectRef idx="0">
            <a:schemeClr val="dk1"/>
          </a:effectRef>
          <a:fontRef idx="minor">
            <a:schemeClr val="dk1"/>
          </a:fontRef>
        </p:style>
      </p:cxnSp>
      <p:cxnSp>
        <p:nvCxnSpPr>
          <p:cNvPr id="75" name="Conector reto 74">
            <a:extLst>
              <a:ext uri="{FF2B5EF4-FFF2-40B4-BE49-F238E27FC236}">
                <a16:creationId xmlns:a16="http://schemas.microsoft.com/office/drawing/2014/main" xmlns="" id="{4698FF28-CA4C-4173-8D23-4F25B8718467}"/>
              </a:ext>
            </a:extLst>
          </p:cNvPr>
          <p:cNvCxnSpPr>
            <a:cxnSpLocks/>
          </p:cNvCxnSpPr>
          <p:nvPr/>
        </p:nvCxnSpPr>
        <p:spPr>
          <a:xfrm>
            <a:off x="3865080" y="5611856"/>
            <a:ext cx="154862" cy="210438"/>
          </a:xfrm>
          <a:prstGeom prst="line">
            <a:avLst/>
          </a:prstGeom>
        </p:spPr>
        <p:style>
          <a:lnRef idx="2">
            <a:schemeClr val="dk1"/>
          </a:lnRef>
          <a:fillRef idx="1">
            <a:schemeClr val="lt1"/>
          </a:fillRef>
          <a:effectRef idx="0">
            <a:schemeClr val="dk1"/>
          </a:effectRef>
          <a:fontRef idx="minor">
            <a:schemeClr val="dk1"/>
          </a:fontRef>
        </p:style>
      </p:cxnSp>
      <p:cxnSp>
        <p:nvCxnSpPr>
          <p:cNvPr id="93" name="Conector reto 92">
            <a:extLst>
              <a:ext uri="{FF2B5EF4-FFF2-40B4-BE49-F238E27FC236}">
                <a16:creationId xmlns:a16="http://schemas.microsoft.com/office/drawing/2014/main" xmlns="" id="{31540180-D04D-45A0-B78E-DA514052CD08}"/>
              </a:ext>
            </a:extLst>
          </p:cNvPr>
          <p:cNvCxnSpPr>
            <a:cxnSpLocks/>
          </p:cNvCxnSpPr>
          <p:nvPr/>
        </p:nvCxnSpPr>
        <p:spPr>
          <a:xfrm>
            <a:off x="4975368" y="5852746"/>
            <a:ext cx="497088" cy="0"/>
          </a:xfrm>
          <a:prstGeom prst="line">
            <a:avLst/>
          </a:prstGeom>
        </p:spPr>
        <p:style>
          <a:lnRef idx="2">
            <a:schemeClr val="dk1"/>
          </a:lnRef>
          <a:fillRef idx="1">
            <a:schemeClr val="lt1"/>
          </a:fillRef>
          <a:effectRef idx="0">
            <a:schemeClr val="dk1"/>
          </a:effectRef>
          <a:fontRef idx="minor">
            <a:schemeClr val="dk1"/>
          </a:fontRef>
        </p:style>
      </p:cxnSp>
      <p:cxnSp>
        <p:nvCxnSpPr>
          <p:cNvPr id="95" name="Conector reto 94">
            <a:extLst>
              <a:ext uri="{FF2B5EF4-FFF2-40B4-BE49-F238E27FC236}">
                <a16:creationId xmlns:a16="http://schemas.microsoft.com/office/drawing/2014/main" xmlns="" id="{A7F47CFE-BF60-4A9E-A5A9-42720BC0F54D}"/>
              </a:ext>
            </a:extLst>
          </p:cNvPr>
          <p:cNvCxnSpPr>
            <a:cxnSpLocks/>
          </p:cNvCxnSpPr>
          <p:nvPr/>
        </p:nvCxnSpPr>
        <p:spPr>
          <a:xfrm>
            <a:off x="4784024" y="5619827"/>
            <a:ext cx="192077" cy="232919"/>
          </a:xfrm>
          <a:prstGeom prst="line">
            <a:avLst/>
          </a:prstGeom>
        </p:spPr>
        <p:style>
          <a:lnRef idx="2">
            <a:schemeClr val="dk1"/>
          </a:lnRef>
          <a:fillRef idx="1">
            <a:schemeClr val="lt1"/>
          </a:fillRef>
          <a:effectRef idx="0">
            <a:schemeClr val="dk1"/>
          </a:effectRef>
          <a:fontRef idx="minor">
            <a:schemeClr val="dk1"/>
          </a:fontRef>
        </p:style>
      </p:cxnSp>
      <p:cxnSp>
        <p:nvCxnSpPr>
          <p:cNvPr id="111" name="Conector reto 110">
            <a:extLst>
              <a:ext uri="{FF2B5EF4-FFF2-40B4-BE49-F238E27FC236}">
                <a16:creationId xmlns:a16="http://schemas.microsoft.com/office/drawing/2014/main" xmlns="" id="{F02D243F-1132-412D-B90B-324AD8AB849B}"/>
              </a:ext>
            </a:extLst>
          </p:cNvPr>
          <p:cNvCxnSpPr>
            <a:cxnSpLocks/>
          </p:cNvCxnSpPr>
          <p:nvPr/>
        </p:nvCxnSpPr>
        <p:spPr>
          <a:xfrm flipV="1">
            <a:off x="5472456" y="5634987"/>
            <a:ext cx="222450" cy="227704"/>
          </a:xfrm>
          <a:prstGeom prst="line">
            <a:avLst/>
          </a:prstGeom>
        </p:spPr>
        <p:style>
          <a:lnRef idx="2">
            <a:schemeClr val="dk1"/>
          </a:lnRef>
          <a:fillRef idx="1">
            <a:schemeClr val="lt1"/>
          </a:fillRef>
          <a:effectRef idx="0">
            <a:schemeClr val="dk1"/>
          </a:effectRef>
          <a:fontRef idx="minor">
            <a:schemeClr val="dk1"/>
          </a:fontRef>
        </p:style>
      </p:cxnSp>
      <p:cxnSp>
        <p:nvCxnSpPr>
          <p:cNvPr id="122" name="Conector reto 121">
            <a:extLst>
              <a:ext uri="{FF2B5EF4-FFF2-40B4-BE49-F238E27FC236}">
                <a16:creationId xmlns:a16="http://schemas.microsoft.com/office/drawing/2014/main" xmlns="" id="{3B363235-FA53-46EB-B062-362D16682AF0}"/>
              </a:ext>
            </a:extLst>
          </p:cNvPr>
          <p:cNvCxnSpPr>
            <a:cxnSpLocks/>
          </p:cNvCxnSpPr>
          <p:nvPr/>
        </p:nvCxnSpPr>
        <p:spPr>
          <a:xfrm>
            <a:off x="4013638" y="4497279"/>
            <a:ext cx="638202" cy="2655"/>
          </a:xfrm>
          <a:prstGeom prst="line">
            <a:avLst/>
          </a:prstGeom>
        </p:spPr>
        <p:style>
          <a:lnRef idx="2">
            <a:schemeClr val="dk1"/>
          </a:lnRef>
          <a:fillRef idx="1">
            <a:schemeClr val="lt1"/>
          </a:fillRef>
          <a:effectRef idx="0">
            <a:schemeClr val="dk1"/>
          </a:effectRef>
          <a:fontRef idx="minor">
            <a:schemeClr val="dk1"/>
          </a:fontRef>
        </p:style>
      </p:cxnSp>
      <p:cxnSp>
        <p:nvCxnSpPr>
          <p:cNvPr id="123" name="Conector reto 122">
            <a:extLst>
              <a:ext uri="{FF2B5EF4-FFF2-40B4-BE49-F238E27FC236}">
                <a16:creationId xmlns:a16="http://schemas.microsoft.com/office/drawing/2014/main" xmlns="" id="{5E648A95-C9EF-44BE-8634-573FF0B9E474}"/>
              </a:ext>
            </a:extLst>
          </p:cNvPr>
          <p:cNvCxnSpPr>
            <a:cxnSpLocks/>
          </p:cNvCxnSpPr>
          <p:nvPr/>
        </p:nvCxnSpPr>
        <p:spPr>
          <a:xfrm>
            <a:off x="4632845" y="4497279"/>
            <a:ext cx="122409" cy="196923"/>
          </a:xfrm>
          <a:prstGeom prst="line">
            <a:avLst/>
          </a:prstGeom>
        </p:spPr>
        <p:style>
          <a:lnRef idx="2">
            <a:schemeClr val="dk1"/>
          </a:lnRef>
          <a:fillRef idx="1">
            <a:schemeClr val="lt1"/>
          </a:fillRef>
          <a:effectRef idx="0">
            <a:schemeClr val="dk1"/>
          </a:effectRef>
          <a:fontRef idx="minor">
            <a:schemeClr val="dk1"/>
          </a:fontRef>
        </p:style>
      </p:cxnSp>
      <p:cxnSp>
        <p:nvCxnSpPr>
          <p:cNvPr id="124" name="Conector reto 123">
            <a:extLst>
              <a:ext uri="{FF2B5EF4-FFF2-40B4-BE49-F238E27FC236}">
                <a16:creationId xmlns:a16="http://schemas.microsoft.com/office/drawing/2014/main" xmlns="" id="{542B46C8-2287-4EB1-AC56-34C6AF9ABCDB}"/>
              </a:ext>
            </a:extLst>
          </p:cNvPr>
          <p:cNvCxnSpPr>
            <a:cxnSpLocks/>
          </p:cNvCxnSpPr>
          <p:nvPr/>
        </p:nvCxnSpPr>
        <p:spPr>
          <a:xfrm flipV="1">
            <a:off x="4756240" y="4470835"/>
            <a:ext cx="140499" cy="240760"/>
          </a:xfrm>
          <a:prstGeom prst="line">
            <a:avLst/>
          </a:prstGeom>
        </p:spPr>
        <p:style>
          <a:lnRef idx="2">
            <a:schemeClr val="dk1"/>
          </a:lnRef>
          <a:fillRef idx="1">
            <a:schemeClr val="lt1"/>
          </a:fillRef>
          <a:effectRef idx="0">
            <a:schemeClr val="dk1"/>
          </a:effectRef>
          <a:fontRef idx="minor">
            <a:schemeClr val="dk1"/>
          </a:fontRef>
        </p:style>
      </p:cxnSp>
      <p:cxnSp>
        <p:nvCxnSpPr>
          <p:cNvPr id="125" name="Conector reto 124">
            <a:extLst>
              <a:ext uri="{FF2B5EF4-FFF2-40B4-BE49-F238E27FC236}">
                <a16:creationId xmlns:a16="http://schemas.microsoft.com/office/drawing/2014/main" xmlns="" id="{C007B5FC-70C2-4AF9-89CC-A26DF3C57090}"/>
              </a:ext>
            </a:extLst>
          </p:cNvPr>
          <p:cNvCxnSpPr>
            <a:cxnSpLocks/>
          </p:cNvCxnSpPr>
          <p:nvPr/>
        </p:nvCxnSpPr>
        <p:spPr>
          <a:xfrm flipV="1">
            <a:off x="3893169" y="4502618"/>
            <a:ext cx="119835" cy="179761"/>
          </a:xfrm>
          <a:prstGeom prst="line">
            <a:avLst/>
          </a:prstGeom>
        </p:spPr>
        <p:style>
          <a:lnRef idx="2">
            <a:schemeClr val="dk1"/>
          </a:lnRef>
          <a:fillRef idx="1">
            <a:schemeClr val="lt1"/>
          </a:fillRef>
          <a:effectRef idx="0">
            <a:schemeClr val="dk1"/>
          </a:effectRef>
          <a:fontRef idx="minor">
            <a:schemeClr val="dk1"/>
          </a:fontRef>
        </p:style>
      </p:cxnSp>
      <p:cxnSp>
        <p:nvCxnSpPr>
          <p:cNvPr id="159" name="Conector reto 158">
            <a:extLst>
              <a:ext uri="{FF2B5EF4-FFF2-40B4-BE49-F238E27FC236}">
                <a16:creationId xmlns:a16="http://schemas.microsoft.com/office/drawing/2014/main" xmlns="" id="{FE29ED46-A3AA-4F20-BEEB-C81860104DCE}"/>
              </a:ext>
            </a:extLst>
          </p:cNvPr>
          <p:cNvCxnSpPr>
            <a:cxnSpLocks/>
          </p:cNvCxnSpPr>
          <p:nvPr/>
        </p:nvCxnSpPr>
        <p:spPr>
          <a:xfrm flipV="1">
            <a:off x="4873591" y="4477257"/>
            <a:ext cx="700642" cy="11221"/>
          </a:xfrm>
          <a:prstGeom prst="line">
            <a:avLst/>
          </a:prstGeom>
        </p:spPr>
        <p:style>
          <a:lnRef idx="2">
            <a:schemeClr val="dk1"/>
          </a:lnRef>
          <a:fillRef idx="1">
            <a:schemeClr val="lt1"/>
          </a:fillRef>
          <a:effectRef idx="0">
            <a:schemeClr val="dk1"/>
          </a:effectRef>
          <a:fontRef idx="minor">
            <a:schemeClr val="dk1"/>
          </a:fontRef>
        </p:style>
      </p:cxnSp>
      <p:cxnSp>
        <p:nvCxnSpPr>
          <p:cNvPr id="160" name="Conector reto 159">
            <a:extLst>
              <a:ext uri="{FF2B5EF4-FFF2-40B4-BE49-F238E27FC236}">
                <a16:creationId xmlns:a16="http://schemas.microsoft.com/office/drawing/2014/main" xmlns="" id="{B206DD0F-8603-4986-98A5-74A86FFFD40D}"/>
              </a:ext>
            </a:extLst>
          </p:cNvPr>
          <p:cNvCxnSpPr>
            <a:cxnSpLocks/>
          </p:cNvCxnSpPr>
          <p:nvPr/>
        </p:nvCxnSpPr>
        <p:spPr>
          <a:xfrm>
            <a:off x="5566013" y="4488478"/>
            <a:ext cx="113908" cy="208461"/>
          </a:xfrm>
          <a:prstGeom prst="line">
            <a:avLst/>
          </a:prstGeom>
        </p:spPr>
        <p:style>
          <a:lnRef idx="2">
            <a:schemeClr val="dk1"/>
          </a:lnRef>
          <a:fillRef idx="1">
            <a:schemeClr val="lt1"/>
          </a:fillRef>
          <a:effectRef idx="0">
            <a:schemeClr val="dk1"/>
          </a:effectRef>
          <a:fontRef idx="minor">
            <a:schemeClr val="dk1"/>
          </a:fontRef>
        </p:style>
      </p:cxnSp>
      <p:cxnSp>
        <p:nvCxnSpPr>
          <p:cNvPr id="237" name="Conector reto 236">
            <a:extLst>
              <a:ext uri="{FF2B5EF4-FFF2-40B4-BE49-F238E27FC236}">
                <a16:creationId xmlns:a16="http://schemas.microsoft.com/office/drawing/2014/main" xmlns="" id="{E0F266AC-AF44-4A90-B5D1-8908C1174379}"/>
              </a:ext>
            </a:extLst>
          </p:cNvPr>
          <p:cNvCxnSpPr>
            <a:cxnSpLocks/>
          </p:cNvCxnSpPr>
          <p:nvPr/>
        </p:nvCxnSpPr>
        <p:spPr>
          <a:xfrm>
            <a:off x="4930377" y="4844241"/>
            <a:ext cx="526498" cy="0"/>
          </a:xfrm>
          <a:prstGeom prst="line">
            <a:avLst/>
          </a:prstGeom>
        </p:spPr>
        <p:style>
          <a:lnRef idx="2">
            <a:schemeClr val="dk1"/>
          </a:lnRef>
          <a:fillRef idx="1">
            <a:schemeClr val="lt1"/>
          </a:fillRef>
          <a:effectRef idx="0">
            <a:schemeClr val="dk1"/>
          </a:effectRef>
          <a:fontRef idx="minor">
            <a:schemeClr val="dk1"/>
          </a:fontRef>
        </p:style>
      </p:cxnSp>
      <p:sp>
        <p:nvSpPr>
          <p:cNvPr id="255" name="Retângulo de cantos arredondados 12">
            <a:extLst>
              <a:ext uri="{FF2B5EF4-FFF2-40B4-BE49-F238E27FC236}">
                <a16:creationId xmlns:a16="http://schemas.microsoft.com/office/drawing/2014/main" xmlns="" id="{0D1133E7-19EF-4F0A-B67C-F41D7D02D07C}"/>
              </a:ext>
            </a:extLst>
          </p:cNvPr>
          <p:cNvSpPr/>
          <p:nvPr/>
        </p:nvSpPr>
        <p:spPr>
          <a:xfrm>
            <a:off x="6695521" y="3663268"/>
            <a:ext cx="5396257" cy="3021681"/>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ln w="0"/>
                <a:solidFill>
                  <a:schemeClr val="tx2"/>
                </a:solidFill>
                <a:latin typeface="Times New Roman" panose="02020603050405020304" pitchFamily="18" charset="0"/>
                <a:cs typeface="Times New Roman" panose="02020603050405020304" pitchFamily="18" charset="0"/>
              </a:rPr>
              <a:t>                </a:t>
            </a:r>
            <a:r>
              <a:rPr lang="pt-BR" b="1" dirty="0" smtClean="0">
                <a:ln w="0"/>
                <a:solidFill>
                  <a:schemeClr val="tx2"/>
                </a:solidFill>
                <a:latin typeface="Times New Roman" panose="02020603050405020304" pitchFamily="18" charset="0"/>
                <a:cs typeface="Times New Roman" panose="02020603050405020304" pitchFamily="18" charset="0"/>
              </a:rPr>
              <a:t>  Modelo para confecção do </a:t>
            </a:r>
            <a:r>
              <a:rPr lang="pt-BR" b="1" dirty="0">
                <a:ln w="0"/>
                <a:solidFill>
                  <a:schemeClr val="tx2"/>
                </a:solidFill>
                <a:latin typeface="Times New Roman" panose="02020603050405020304" pitchFamily="18" charset="0"/>
                <a:cs typeface="Times New Roman" panose="02020603050405020304" pitchFamily="18" charset="0"/>
              </a:rPr>
              <a:t>dado</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sz="14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endPar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sz="1200"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fig:1                                   fig:2                                   fig:3    </a:t>
            </a:r>
          </a:p>
        </p:txBody>
      </p:sp>
      <p:pic>
        <p:nvPicPr>
          <p:cNvPr id="244" name="Imagem 243">
            <a:extLst>
              <a:ext uri="{FF2B5EF4-FFF2-40B4-BE49-F238E27FC236}">
                <a16:creationId xmlns:a16="http://schemas.microsoft.com/office/drawing/2014/main" xmlns="" id="{6789B54D-B0C7-40D0-9F97-C6286441EF38}"/>
              </a:ext>
            </a:extLst>
          </p:cNvPr>
          <p:cNvPicPr>
            <a:picLocks noChangeAspect="1"/>
          </p:cNvPicPr>
          <p:nvPr/>
        </p:nvPicPr>
        <p:blipFill>
          <a:blip r:embed="rId2"/>
          <a:stretch>
            <a:fillRect/>
          </a:stretch>
        </p:blipFill>
        <p:spPr>
          <a:xfrm>
            <a:off x="7578326" y="4374008"/>
            <a:ext cx="3909841" cy="1719288"/>
          </a:xfrm>
          <a:prstGeom prst="rect">
            <a:avLst/>
          </a:prstGeom>
        </p:spPr>
      </p:pic>
    </p:spTree>
    <p:extLst>
      <p:ext uri="{BB962C8B-B14F-4D97-AF65-F5344CB8AC3E}">
        <p14:creationId xmlns:p14="http://schemas.microsoft.com/office/powerpoint/2010/main" val="31904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xmlns="" id="{D15F1ECF-410B-4E1D-9145-971E79C7F263}"/>
              </a:ext>
            </a:extLst>
          </p:cNvPr>
          <p:cNvSpPr/>
          <p:nvPr/>
        </p:nvSpPr>
        <p:spPr>
          <a:xfrm>
            <a:off x="187338" y="2057059"/>
            <a:ext cx="6012947" cy="4677079"/>
          </a:xfrm>
          <a:prstGeom prst="round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6" name="Picture 2">
            <a:extLst>
              <a:ext uri="{FF2B5EF4-FFF2-40B4-BE49-F238E27FC236}">
                <a16:creationId xmlns:a16="http://schemas.microsoft.com/office/drawing/2014/main" xmlns="" id="{66EE3056-C0F8-4135-AE77-7E82021572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591" y="2115036"/>
            <a:ext cx="6336704" cy="5031833"/>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de cantos arredondados 5">
            <a:extLst>
              <a:ext uri="{FF2B5EF4-FFF2-40B4-BE49-F238E27FC236}">
                <a16:creationId xmlns:a16="http://schemas.microsoft.com/office/drawing/2014/main" xmlns="" id="{3EAB571F-E268-4919-8C19-CA6152EE9D8C}"/>
              </a:ext>
            </a:extLst>
          </p:cNvPr>
          <p:cNvSpPr/>
          <p:nvPr/>
        </p:nvSpPr>
        <p:spPr>
          <a:xfrm>
            <a:off x="7323330" y="3383444"/>
            <a:ext cx="3309174"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pt-BR" sz="12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r>
              <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2" name="Elipse 11">
            <a:extLst>
              <a:ext uri="{FF2B5EF4-FFF2-40B4-BE49-F238E27FC236}">
                <a16:creationId xmlns:a16="http://schemas.microsoft.com/office/drawing/2014/main" xmlns="" id="{B172C89C-2175-435A-8BD6-4A027799F611}"/>
              </a:ext>
            </a:extLst>
          </p:cNvPr>
          <p:cNvSpPr/>
          <p:nvPr/>
        </p:nvSpPr>
        <p:spPr>
          <a:xfrm>
            <a:off x="6666470" y="3256455"/>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3" name="Retângulo de cantos arredondados 6">
            <a:extLst>
              <a:ext uri="{FF2B5EF4-FFF2-40B4-BE49-F238E27FC236}">
                <a16:creationId xmlns:a16="http://schemas.microsoft.com/office/drawing/2014/main" xmlns="" id="{D378BDEC-4F94-4BE4-87B5-CA27DE2B0225}"/>
              </a:ext>
            </a:extLst>
          </p:cNvPr>
          <p:cNvSpPr/>
          <p:nvPr/>
        </p:nvSpPr>
        <p:spPr>
          <a:xfrm>
            <a:off x="7323330" y="3997781"/>
            <a:ext cx="3309174"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crianças andam de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bicicleta.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Elipse 13">
            <a:extLst>
              <a:ext uri="{FF2B5EF4-FFF2-40B4-BE49-F238E27FC236}">
                <a16:creationId xmlns:a16="http://schemas.microsoft.com/office/drawing/2014/main" xmlns="" id="{4885629D-592E-4E42-A611-34413552DF0F}"/>
              </a:ext>
            </a:extLst>
          </p:cNvPr>
          <p:cNvSpPr/>
          <p:nvPr/>
        </p:nvSpPr>
        <p:spPr>
          <a:xfrm>
            <a:off x="6685513" y="3930950"/>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5" name="Retângulo de cantos arredondados 8">
            <a:extLst>
              <a:ext uri="{FF2B5EF4-FFF2-40B4-BE49-F238E27FC236}">
                <a16:creationId xmlns:a16="http://schemas.microsoft.com/office/drawing/2014/main" xmlns="" id="{9BEFC639-68AF-402A-B07B-BCA1635D423B}"/>
              </a:ext>
            </a:extLst>
          </p:cNvPr>
          <p:cNvSpPr/>
          <p:nvPr/>
        </p:nvSpPr>
        <p:spPr>
          <a:xfrm>
            <a:off x="7299754" y="2115036"/>
            <a:ext cx="3332750"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err="1">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Ascrianças</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andam de bicicleta</a:t>
            </a:r>
            <a:r>
              <a:rPr lang="pt-BR" sz="14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6" name="Elipse 15">
            <a:extLst>
              <a:ext uri="{FF2B5EF4-FFF2-40B4-BE49-F238E27FC236}">
                <a16:creationId xmlns:a16="http://schemas.microsoft.com/office/drawing/2014/main" xmlns="" id="{C88B3CD0-A364-47EA-B0A4-52F3EB02BD27}"/>
              </a:ext>
            </a:extLst>
          </p:cNvPr>
          <p:cNvSpPr/>
          <p:nvPr/>
        </p:nvSpPr>
        <p:spPr>
          <a:xfrm>
            <a:off x="6658062" y="2081621"/>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7" name="Retângulo de cantos arredondados 10">
            <a:extLst>
              <a:ext uri="{FF2B5EF4-FFF2-40B4-BE49-F238E27FC236}">
                <a16:creationId xmlns:a16="http://schemas.microsoft.com/office/drawing/2014/main" xmlns="" id="{356DE4EA-3E89-41E2-AA48-2EE89BD6BD08}"/>
              </a:ext>
            </a:extLst>
          </p:cNvPr>
          <p:cNvSpPr/>
          <p:nvPr/>
        </p:nvSpPr>
        <p:spPr>
          <a:xfrm>
            <a:off x="7323330" y="2749240"/>
            <a:ext cx="330917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crianças </a:t>
            </a:r>
            <a:r>
              <a:rPr lang="pt-BR" dirty="0" err="1">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andamdebicicleta</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18" name="Elipse 17">
            <a:extLst>
              <a:ext uri="{FF2B5EF4-FFF2-40B4-BE49-F238E27FC236}">
                <a16:creationId xmlns:a16="http://schemas.microsoft.com/office/drawing/2014/main" xmlns="" id="{4FA4D87F-E20F-401C-A918-34F00CC59455}"/>
              </a:ext>
            </a:extLst>
          </p:cNvPr>
          <p:cNvSpPr/>
          <p:nvPr/>
        </p:nvSpPr>
        <p:spPr>
          <a:xfrm>
            <a:off x="6658062" y="2640597"/>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19" name="Retângulo de cantos arredondados 12">
            <a:extLst>
              <a:ext uri="{FF2B5EF4-FFF2-40B4-BE49-F238E27FC236}">
                <a16:creationId xmlns:a16="http://schemas.microsoft.com/office/drawing/2014/main" xmlns="" id="{CE59EEF1-2ECC-42A1-9FE2-85AD984F4E59}"/>
              </a:ext>
            </a:extLst>
          </p:cNvPr>
          <p:cNvSpPr/>
          <p:nvPr/>
        </p:nvSpPr>
        <p:spPr>
          <a:xfrm>
            <a:off x="1271465" y="272761"/>
            <a:ext cx="5395005"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Marque a letra onde a </a:t>
            </a:r>
            <a:r>
              <a:rPr lang="pt-BR" dirty="0" smtClean="0">
                <a:ln w="0"/>
                <a:solidFill>
                  <a:schemeClr val="tx2"/>
                </a:solidFill>
                <a:latin typeface="Times New Roman" panose="02020603050405020304" pitchFamily="18" charset="0"/>
                <a:cs typeface="Times New Roman" panose="02020603050405020304" pitchFamily="18" charset="0"/>
              </a:rPr>
              <a:t>frase</a:t>
            </a:r>
            <a:r>
              <a:rPr lang="pt-BR" dirty="0" smtClean="0">
                <a:ln w="0"/>
                <a:solidFill>
                  <a:schemeClr val="tx2"/>
                </a:solidFill>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está escrita corretamente.</a:t>
            </a:r>
          </a:p>
        </p:txBody>
      </p:sp>
      <p:sp>
        <p:nvSpPr>
          <p:cNvPr id="20" name="Retângulo Arredondado 2">
            <a:extLst>
              <a:ext uri="{FF2B5EF4-FFF2-40B4-BE49-F238E27FC236}">
                <a16:creationId xmlns:a16="http://schemas.microsoft.com/office/drawing/2014/main" xmlns="" id="{3E75CA42-A243-4DB7-8B20-FE82EF4EC9EF}"/>
              </a:ext>
            </a:extLst>
          </p:cNvPr>
          <p:cNvSpPr/>
          <p:nvPr/>
        </p:nvSpPr>
        <p:spPr>
          <a:xfrm>
            <a:off x="479376" y="254554"/>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05</a:t>
            </a:r>
          </a:p>
        </p:txBody>
      </p:sp>
      <p:sp>
        <p:nvSpPr>
          <p:cNvPr id="3" name="Retângulo 2">
            <a:extLst>
              <a:ext uri="{FF2B5EF4-FFF2-40B4-BE49-F238E27FC236}">
                <a16:creationId xmlns:a16="http://schemas.microsoft.com/office/drawing/2014/main" xmlns="" id="{403BDFA8-65B2-4451-A7C3-48C3EC55F624}"/>
              </a:ext>
            </a:extLst>
          </p:cNvPr>
          <p:cNvSpPr/>
          <p:nvPr/>
        </p:nvSpPr>
        <p:spPr>
          <a:xfrm>
            <a:off x="7472771" y="3398536"/>
            <a:ext cx="2986715" cy="369332"/>
          </a:xfrm>
          <a:prstGeom prst="rect">
            <a:avLst/>
          </a:prstGeom>
        </p:spPr>
        <p:txBody>
          <a:bodyPr wrap="square">
            <a:spAutoFit/>
          </a:bodyP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a:t>
            </a:r>
            <a:r>
              <a:rPr lang="pt-BR" dirty="0" err="1">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criançasandam</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bicicleta</a:t>
            </a:r>
            <a:endParaRPr lang="pt-BR" dirty="0"/>
          </a:p>
        </p:txBody>
      </p:sp>
      <p:sp>
        <p:nvSpPr>
          <p:cNvPr id="21" name="Retângulo Arredondado 5">
            <a:extLst>
              <a:ext uri="{FF2B5EF4-FFF2-40B4-BE49-F238E27FC236}">
                <a16:creationId xmlns:a16="http://schemas.microsoft.com/office/drawing/2014/main" xmlns="" id="{BAB07CA5-79F7-4D84-B7FE-83811440B5DE}"/>
              </a:ext>
            </a:extLst>
          </p:cNvPr>
          <p:cNvSpPr/>
          <p:nvPr/>
        </p:nvSpPr>
        <p:spPr>
          <a:xfrm rot="558941">
            <a:off x="9178606" y="4570635"/>
            <a:ext cx="2925405" cy="2621475"/>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Tree>
    <p:extLst>
      <p:ext uri="{BB962C8B-B14F-4D97-AF65-F5344CB8AC3E}">
        <p14:creationId xmlns:p14="http://schemas.microsoft.com/office/powerpoint/2010/main" val="22885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FF0000"/>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5"/>
                                        </p:tgtEl>
                                        <p:attrNameLst>
                                          <p:attrName>fillcolor</p:attrName>
                                        </p:attrNameLst>
                                      </p:cBhvr>
                                      <p:to>
                                        <a:srgbClr val="FF0000"/>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rgbClr val="00B050"/>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13"/>
                                        </p:tgtEl>
                                        <p:attrNameLst>
                                          <p:attrName>fillcolor</p:attrName>
                                        </p:attrNameLst>
                                      </p:cBhvr>
                                      <p:to>
                                        <a:srgbClr val="00B050"/>
                                      </p:to>
                                    </p:animClr>
                                    <p:set>
                                      <p:cBhvr>
                                        <p:cTn id="22" dur="2000" fill="hold"/>
                                        <p:tgtEl>
                                          <p:spTgt spid="13"/>
                                        </p:tgtEl>
                                        <p:attrNameLst>
                                          <p:attrName>fill.type</p:attrName>
                                        </p:attrNameLst>
                                      </p:cBhvr>
                                      <p:to>
                                        <p:strVal val="solid"/>
                                      </p:to>
                                    </p:set>
                                    <p:set>
                                      <p:cBhvr>
                                        <p:cTn id="23" dur="2000" fill="hold"/>
                                        <p:tgtEl>
                                          <p:spTgt spid="1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8"/>
                                        </p:tgtEl>
                                        <p:attrNameLst>
                                          <p:attrName>fillcolor</p:attrName>
                                        </p:attrNameLst>
                                      </p:cBhvr>
                                      <p:to>
                                        <a:srgbClr val="FF0000"/>
                                      </p:to>
                                    </p:animClr>
                                    <p:set>
                                      <p:cBhvr>
                                        <p:cTn id="29" dur="2000" fill="hold"/>
                                        <p:tgtEl>
                                          <p:spTgt spid="18"/>
                                        </p:tgtEl>
                                        <p:attrNameLst>
                                          <p:attrName>fill.type</p:attrName>
                                        </p:attrNameLst>
                                      </p:cBhvr>
                                      <p:to>
                                        <p:strVal val="solid"/>
                                      </p:to>
                                    </p:set>
                                    <p:set>
                                      <p:cBhvr>
                                        <p:cTn id="30" dur="2000" fill="hold"/>
                                        <p:tgtEl>
                                          <p:spTgt spid="1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7"/>
                                        </p:tgtEl>
                                        <p:attrNameLst>
                                          <p:attrName>fillcolor</p:attrName>
                                        </p:attrNameLst>
                                      </p:cBhvr>
                                      <p:to>
                                        <a:srgbClr val="FF0000"/>
                                      </p:to>
                                    </p:animClr>
                                    <p:set>
                                      <p:cBhvr>
                                        <p:cTn id="33" dur="2000" fill="hold"/>
                                        <p:tgtEl>
                                          <p:spTgt spid="17"/>
                                        </p:tgtEl>
                                        <p:attrNameLst>
                                          <p:attrName>fill.type</p:attrName>
                                        </p:attrNameLst>
                                      </p:cBhvr>
                                      <p:to>
                                        <p:strVal val="solid"/>
                                      </p:to>
                                    </p:set>
                                    <p:set>
                                      <p:cBhvr>
                                        <p:cTn id="34" dur="2000" fill="hold"/>
                                        <p:tgtEl>
                                          <p:spTgt spid="17"/>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rgbClr val="FF0000"/>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1"/>
                                        </p:tgtEl>
                                        <p:attrNameLst>
                                          <p:attrName>fillcolor</p:attrName>
                                        </p:attrNameLst>
                                      </p:cBhvr>
                                      <p:to>
                                        <a:srgbClr val="FF0000"/>
                                      </p:to>
                                    </p:animClr>
                                    <p:set>
                                      <p:cBhvr>
                                        <p:cTn id="44" dur="2000" fill="hold"/>
                                        <p:tgtEl>
                                          <p:spTgt spid="11"/>
                                        </p:tgtEl>
                                        <p:attrNameLst>
                                          <p:attrName>fill.type</p:attrName>
                                        </p:attrNameLst>
                                      </p:cBhvr>
                                      <p:to>
                                        <p:strVal val="solid"/>
                                      </p:to>
                                    </p:set>
                                    <p:set>
                                      <p:cBhvr>
                                        <p:cTn id="45" dur="20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ágrima 8"/>
          <p:cNvSpPr/>
          <p:nvPr/>
        </p:nvSpPr>
        <p:spPr>
          <a:xfrm rot="19771127">
            <a:off x="6257807" y="1183698"/>
            <a:ext cx="1934154" cy="1409303"/>
          </a:xfrm>
          <a:prstGeom prst="teardrop">
            <a:avLst/>
          </a:prstGeom>
          <a:solidFill>
            <a:srgbClr val="EE1ED0"/>
          </a:solidFill>
        </p:spPr>
        <p:style>
          <a:lnRef idx="2">
            <a:schemeClr val="dk1"/>
          </a:lnRef>
          <a:fillRef idx="1">
            <a:schemeClr val="lt1"/>
          </a:fillRef>
          <a:effectRef idx="0">
            <a:schemeClr val="dk1"/>
          </a:effectRef>
          <a:fontRef idx="minor">
            <a:schemeClr val="dk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 sete anões...</a:t>
            </a:r>
          </a:p>
        </p:txBody>
      </p:sp>
      <p:sp>
        <p:nvSpPr>
          <p:cNvPr id="15" name="Lágrima 14"/>
          <p:cNvSpPr/>
          <p:nvPr/>
        </p:nvSpPr>
        <p:spPr>
          <a:xfrm rot="20052736">
            <a:off x="9750876" y="1312392"/>
            <a:ext cx="1841765" cy="1683619"/>
          </a:xfrm>
          <a:prstGeom prst="teardrop">
            <a:avLst>
              <a:gd name="adj" fmla="val 100000"/>
            </a:avLst>
          </a:prstGeom>
          <a:solidFill>
            <a:srgbClr val="F90718"/>
          </a:solidFill>
        </p:spPr>
        <p:style>
          <a:lnRef idx="2">
            <a:schemeClr val="dk1"/>
          </a:lnRef>
          <a:fillRef idx="1">
            <a:schemeClr val="lt1"/>
          </a:fillRef>
          <a:effectRef idx="0">
            <a:schemeClr val="dk1"/>
          </a:effectRef>
          <a:fontRef idx="minor">
            <a:schemeClr val="dk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 três porquinhos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construíram...</a:t>
            </a:r>
            <a:endParaRPr lang="pt-BR" sz="1200" dirty="0"/>
          </a:p>
        </p:txBody>
      </p:sp>
      <p:sp>
        <p:nvSpPr>
          <p:cNvPr id="20" name="Lágrima 19"/>
          <p:cNvSpPr/>
          <p:nvPr/>
        </p:nvSpPr>
        <p:spPr>
          <a:xfrm rot="20173090">
            <a:off x="6439903" y="3245022"/>
            <a:ext cx="1569960" cy="1358972"/>
          </a:xfrm>
          <a:prstGeom prst="teardrop">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 casa de vovó</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pt-BR" dirty="0"/>
          </a:p>
        </p:txBody>
      </p:sp>
      <p:sp>
        <p:nvSpPr>
          <p:cNvPr id="23" name="Lágrima 22"/>
          <p:cNvSpPr/>
          <p:nvPr/>
        </p:nvSpPr>
        <p:spPr>
          <a:xfrm rot="20361498">
            <a:off x="8207533" y="498736"/>
            <a:ext cx="1758903" cy="1190658"/>
          </a:xfrm>
          <a:prstGeom prst="teardrop">
            <a:avLst/>
          </a:prstGeom>
          <a:solidFill>
            <a:srgbClr val="6AFA85"/>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6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a:t>
            </a:r>
            <a:r>
              <a:rPr lang="pt-BR" sz="1600"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Pinóquio </a:t>
            </a:r>
            <a:r>
              <a:rPr lang="pt-BR" sz="16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é um...</a:t>
            </a:r>
            <a:endParaRPr lang="pt-BR" sz="1600" dirty="0"/>
          </a:p>
        </p:txBody>
      </p:sp>
      <p:sp>
        <p:nvSpPr>
          <p:cNvPr id="24" name="Lágrima 23"/>
          <p:cNvSpPr/>
          <p:nvPr/>
        </p:nvSpPr>
        <p:spPr>
          <a:xfrm rot="20238707">
            <a:off x="8599443" y="3577565"/>
            <a:ext cx="1611796" cy="1275855"/>
          </a:xfrm>
          <a:prstGeom prst="teardrop">
            <a:avLst>
              <a:gd name="adj" fmla="val 103644"/>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Era uma vez  uma bailarina...</a:t>
            </a:r>
            <a:endParaRPr lang="pt-BR" dirty="0"/>
          </a:p>
        </p:txBody>
      </p:sp>
      <p:sp>
        <p:nvSpPr>
          <p:cNvPr id="28" name="Retângulo de cantos arredondados 12">
            <a:extLst>
              <a:ext uri="{FF2B5EF4-FFF2-40B4-BE49-F238E27FC236}">
                <a16:creationId xmlns:a16="http://schemas.microsoft.com/office/drawing/2014/main" xmlns="" id="{CE59EEF1-2ECC-42A1-9FE2-85AD984F4E59}"/>
              </a:ext>
            </a:extLst>
          </p:cNvPr>
          <p:cNvSpPr/>
          <p:nvPr/>
        </p:nvSpPr>
        <p:spPr>
          <a:xfrm>
            <a:off x="1046135" y="127064"/>
            <a:ext cx="4810737" cy="498784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pt-BR" b="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pt-BR" b="1" dirty="0" smtClean="0">
                <a:ln w="0"/>
                <a:solidFill>
                  <a:schemeClr val="tx2"/>
                </a:solidFill>
                <a:latin typeface="Times New Roman" panose="02020603050405020304" pitchFamily="18" charset="0"/>
                <a:cs typeface="Times New Roman" panose="02020603050405020304" pitchFamily="18" charset="0"/>
              </a:rPr>
              <a:t>Ditado </a:t>
            </a:r>
            <a:r>
              <a:rPr lang="pt-BR" b="1" dirty="0">
                <a:ln w="0"/>
                <a:solidFill>
                  <a:schemeClr val="tx2"/>
                </a:solidFill>
                <a:latin typeface="Times New Roman" panose="02020603050405020304" pitchFamily="18" charset="0"/>
                <a:cs typeface="Times New Roman" panose="02020603050405020304" pitchFamily="18" charset="0"/>
              </a:rPr>
              <a:t>estourado</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Colocar dentro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das bexigas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frases que a criança deverá completar. </a:t>
            </a:r>
          </a:p>
          <a:p>
            <a:pPr marL="285750" indent="-285750">
              <a:buFont typeface="Wingdings" panose="05000000000000000000" pitchFamily="2" charset="2"/>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Ao som de uma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música,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criança deverá brincar com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bexigas;</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Quando a música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parar, cada criança deverá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pegar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uma bexigar, estourá-la,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ler a frase 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completá-la.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Era uma vez  uma bailarina</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 sete anões</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casa de vovó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Pinóquio é um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três porquinhos construíram ...</a:t>
            </a: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Use sua imaginação e crie novas frases.</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182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91544" y="620688"/>
            <a:ext cx="6984776"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2"/>
                </a:solidFill>
              </a:rPr>
              <a:t>Vamos conferir os acertos?</a:t>
            </a:r>
            <a:endParaRPr lang="pt-BR" sz="3200" dirty="0">
              <a:solidFill>
                <a:schemeClr val="tx2"/>
              </a:solidFill>
            </a:endParaRPr>
          </a:p>
        </p:txBody>
      </p:sp>
      <p:sp>
        <p:nvSpPr>
          <p:cNvPr id="4" name="Retângulo de cantos arredondados 3"/>
          <p:cNvSpPr/>
          <p:nvPr/>
        </p:nvSpPr>
        <p:spPr>
          <a:xfrm>
            <a:off x="3287688" y="2564904"/>
            <a:ext cx="4824536" cy="259228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tx2"/>
                </a:solidFill>
                <a:latin typeface="Arial" panose="020B0604020202020204" pitchFamily="34" charset="0"/>
                <a:cs typeface="Arial" panose="020B0604020202020204" pitchFamily="34" charset="0"/>
              </a:rPr>
              <a:t>1. D</a:t>
            </a:r>
          </a:p>
          <a:p>
            <a:pPr algn="ctr"/>
            <a:r>
              <a:rPr lang="pt-BR" sz="2800" dirty="0">
                <a:solidFill>
                  <a:schemeClr val="tx2"/>
                </a:solidFill>
                <a:latin typeface="Arial" panose="020B0604020202020204" pitchFamily="34" charset="0"/>
                <a:cs typeface="Arial" panose="020B0604020202020204" pitchFamily="34" charset="0"/>
              </a:rPr>
              <a:t>2. B</a:t>
            </a:r>
          </a:p>
          <a:p>
            <a:pPr algn="ctr"/>
            <a:r>
              <a:rPr lang="pt-BR" sz="2800" dirty="0">
                <a:solidFill>
                  <a:schemeClr val="tx2"/>
                </a:solidFill>
                <a:latin typeface="Arial" panose="020B0604020202020204" pitchFamily="34" charset="0"/>
                <a:cs typeface="Arial" panose="020B0604020202020204" pitchFamily="34" charset="0"/>
              </a:rPr>
              <a:t>3. D</a:t>
            </a:r>
          </a:p>
          <a:p>
            <a:pPr algn="ctr"/>
            <a:r>
              <a:rPr lang="pt-BR" sz="2800" dirty="0">
                <a:solidFill>
                  <a:schemeClr val="tx2"/>
                </a:solidFill>
                <a:latin typeface="Arial" panose="020B0604020202020204" pitchFamily="34" charset="0"/>
                <a:cs typeface="Arial" panose="020B0604020202020204" pitchFamily="34" charset="0"/>
              </a:rPr>
              <a:t>4. A</a:t>
            </a:r>
          </a:p>
          <a:p>
            <a:pPr algn="ctr"/>
            <a:r>
              <a:rPr lang="pt-BR" sz="2800" dirty="0">
                <a:solidFill>
                  <a:schemeClr val="tx2"/>
                </a:solidFill>
                <a:latin typeface="Arial" panose="020B0604020202020204" pitchFamily="34" charset="0"/>
                <a:cs typeface="Arial" panose="020B0604020202020204" pitchFamily="34" charset="0"/>
              </a:rPr>
              <a:t>5. D</a:t>
            </a:r>
            <a:endParaRPr lang="pt-BR"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054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9496" y="1501745"/>
            <a:ext cx="8458200" cy="1828800"/>
          </a:xfrm>
        </p:spPr>
        <p:txBody>
          <a:bodyPr rtlCol="0">
            <a:normAutofit fontScale="90000"/>
          </a:bodyPr>
          <a:lstStyle/>
          <a:p>
            <a:pPr algn="ctr"/>
            <a:r>
              <a:rPr lang="pt-BR" b="1" dirty="0">
                <a:solidFill>
                  <a:schemeClr val="tx2"/>
                </a:solidFill>
                <a:latin typeface="Times New Roman" panose="02020603050405020304" pitchFamily="18" charset="0"/>
                <a:cs typeface="Times New Roman" panose="02020603050405020304" pitchFamily="18" charset="0"/>
              </a:rPr>
              <a:t>Ensino Fundamental I</a:t>
            </a:r>
            <a:br>
              <a:rPr lang="pt-BR" b="1" dirty="0">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3º ano</a:t>
            </a:r>
            <a:r>
              <a:rPr lang="pt-BR" dirty="0">
                <a:solidFill>
                  <a:schemeClr val="tx2"/>
                </a:solidFill>
                <a:latin typeface="Times New Roman" panose="02020603050405020304" pitchFamily="18" charset="0"/>
                <a:cs typeface="Times New Roman" panose="02020603050405020304" pitchFamily="18" charset="0"/>
              </a:rPr>
              <a:t/>
            </a:r>
            <a:br>
              <a:rPr lang="pt-BR" dirty="0">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Matemática</a:t>
            </a:r>
            <a:endParaRPr lang="pt-BR" b="1" dirty="0"/>
          </a:p>
        </p:txBody>
      </p:sp>
      <p:sp>
        <p:nvSpPr>
          <p:cNvPr id="3" name="Subtítulo 2"/>
          <p:cNvSpPr>
            <a:spLocks noGrp="1"/>
          </p:cNvSpPr>
          <p:nvPr>
            <p:ph type="subTitle" idx="1"/>
          </p:nvPr>
        </p:nvSpPr>
        <p:spPr>
          <a:xfrm>
            <a:off x="2245296" y="3900312"/>
            <a:ext cx="7086600" cy="914400"/>
          </a:xfrm>
        </p:spPr>
        <p:txBody>
          <a:bodyPr rtlCol="0">
            <a:normAutofit fontScale="92500"/>
          </a:bodyPr>
          <a:lstStyle/>
          <a:p>
            <a:pPr algn="ctr"/>
            <a:r>
              <a:rPr lang="pt-BR" b="1" dirty="0">
                <a:solidFill>
                  <a:schemeClr val="tx2"/>
                </a:solidFill>
                <a:latin typeface="Times New Roman" panose="02020603050405020304" pitchFamily="18" charset="0"/>
                <a:cs typeface="Times New Roman" panose="02020603050405020304" pitchFamily="18" charset="0"/>
              </a:rPr>
              <a:t>Secretaria Municipal de Educação e Cultura de Alfenas</a:t>
            </a:r>
          </a:p>
          <a:p>
            <a:pPr algn="ctr"/>
            <a:r>
              <a:rPr lang="pt-BR" b="1" dirty="0">
                <a:solidFill>
                  <a:schemeClr val="tx2"/>
                </a:solidFill>
                <a:latin typeface="Times New Roman" panose="02020603050405020304" pitchFamily="18" charset="0"/>
                <a:cs typeface="Times New Roman" panose="02020603050405020304" pitchFamily="18" charset="0"/>
              </a:rPr>
              <a:t>2020</a:t>
            </a:r>
          </a:p>
        </p:txBody>
      </p:sp>
      <p:pic>
        <p:nvPicPr>
          <p:cNvPr id="4" name="Imagem 3" descr="Brasã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315" y="0"/>
            <a:ext cx="1398561" cy="1546322"/>
          </a:xfrm>
          <a:prstGeom prst="rect">
            <a:avLst/>
          </a:prstGeom>
          <a:noFill/>
          <a:ln>
            <a:noFill/>
          </a:ln>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12">
            <a:extLst>
              <a:ext uri="{FF2B5EF4-FFF2-40B4-BE49-F238E27FC236}">
                <a16:creationId xmlns:a16="http://schemas.microsoft.com/office/drawing/2014/main" xmlns="" id="{B5EDE82A-15CF-42F5-A9EB-A87FF01893A2}"/>
              </a:ext>
            </a:extLst>
          </p:cNvPr>
          <p:cNvSpPr/>
          <p:nvPr/>
        </p:nvSpPr>
        <p:spPr>
          <a:xfrm>
            <a:off x="2135560" y="260648"/>
            <a:ext cx="7632848"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De acordo </a:t>
            </a:r>
            <a:r>
              <a:rPr lang="pt-BR" dirty="0" smtClean="0">
                <a:ln w="0"/>
                <a:solidFill>
                  <a:schemeClr val="tx2"/>
                </a:solidFill>
                <a:latin typeface="Times New Roman" panose="02020603050405020304" pitchFamily="18" charset="0"/>
                <a:cs typeface="Times New Roman" panose="02020603050405020304" pitchFamily="18" charset="0"/>
              </a:rPr>
              <a:t>com o </a:t>
            </a:r>
            <a:r>
              <a:rPr lang="pt-BR" dirty="0">
                <a:ln w="0"/>
                <a:solidFill>
                  <a:schemeClr val="tx2"/>
                </a:solidFill>
                <a:latin typeface="Times New Roman" panose="02020603050405020304" pitchFamily="18" charset="0"/>
                <a:cs typeface="Times New Roman" panose="02020603050405020304" pitchFamily="18" charset="0"/>
              </a:rPr>
              <a:t>gráfico, quantas crianças preferem </a:t>
            </a:r>
            <a:r>
              <a:rPr lang="pt-BR" dirty="0" smtClean="0">
                <a:ln w="0"/>
                <a:solidFill>
                  <a:schemeClr val="tx2"/>
                </a:solidFill>
                <a:latin typeface="Times New Roman" panose="02020603050405020304" pitchFamily="18" charset="0"/>
                <a:cs typeface="Times New Roman" panose="02020603050405020304" pitchFamily="18" charset="0"/>
              </a:rPr>
              <a:t>a brincadeira </a:t>
            </a:r>
            <a:r>
              <a:rPr lang="pt-BR" dirty="0" smtClean="0">
                <a:ln w="0"/>
                <a:solidFill>
                  <a:schemeClr val="tx2"/>
                </a:solidFill>
                <a:latin typeface="Times New Roman" panose="02020603050405020304" pitchFamily="18" charset="0"/>
                <a:cs typeface="Times New Roman" panose="02020603050405020304" pitchFamily="18" charset="0"/>
              </a:rPr>
              <a:t>amarelinha</a:t>
            </a:r>
            <a:r>
              <a:rPr lang="pt-BR" dirty="0">
                <a:ln w="0"/>
                <a:solidFill>
                  <a:schemeClr val="tx2"/>
                </a:solidFill>
                <a:latin typeface="Times New Roman" panose="02020603050405020304" pitchFamily="18" charset="0"/>
                <a:cs typeface="Times New Roman" panose="02020603050405020304" pitchFamily="18" charset="0"/>
              </a:rPr>
              <a:t>?</a:t>
            </a:r>
          </a:p>
        </p:txBody>
      </p:sp>
      <p:sp>
        <p:nvSpPr>
          <p:cNvPr id="10" name="Retângulo Arredondado 2">
            <a:extLst>
              <a:ext uri="{FF2B5EF4-FFF2-40B4-BE49-F238E27FC236}">
                <a16:creationId xmlns:a16="http://schemas.microsoft.com/office/drawing/2014/main" xmlns="" id="{82F9FEBC-1419-4BD2-ACE4-6210E94DE072}"/>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01</a:t>
            </a:r>
          </a:p>
        </p:txBody>
      </p:sp>
      <p:sp>
        <p:nvSpPr>
          <p:cNvPr id="11" name="Retângulo de cantos arredondados 5">
            <a:extLst>
              <a:ext uri="{FF2B5EF4-FFF2-40B4-BE49-F238E27FC236}">
                <a16:creationId xmlns:a16="http://schemas.microsoft.com/office/drawing/2014/main" xmlns="" id="{F9560932-83B3-4849-BFCA-B196751B7C25}"/>
              </a:ext>
            </a:extLst>
          </p:cNvPr>
          <p:cNvSpPr/>
          <p:nvPr/>
        </p:nvSpPr>
        <p:spPr>
          <a:xfrm>
            <a:off x="9266613" y="3258950"/>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1</a:t>
            </a:r>
            <a:r>
              <a:rPr lang="pt-BR" dirty="0" smtClean="0">
                <a:ln w="0"/>
                <a:solidFill>
                  <a:schemeClr val="tx2"/>
                </a:solidFill>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crianças</a:t>
            </a:r>
          </a:p>
        </p:txBody>
      </p:sp>
      <p:sp>
        <p:nvSpPr>
          <p:cNvPr id="12" name="Elipse 11">
            <a:extLst>
              <a:ext uri="{FF2B5EF4-FFF2-40B4-BE49-F238E27FC236}">
                <a16:creationId xmlns:a16="http://schemas.microsoft.com/office/drawing/2014/main" xmlns="" id="{45394553-9F75-4EE9-B91C-BE8FEBFC9CBF}"/>
              </a:ext>
            </a:extLst>
          </p:cNvPr>
          <p:cNvSpPr/>
          <p:nvPr/>
        </p:nvSpPr>
        <p:spPr>
          <a:xfrm>
            <a:off x="8636564" y="3243748"/>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3" name="Retângulo de cantos arredondados 6">
            <a:extLst>
              <a:ext uri="{FF2B5EF4-FFF2-40B4-BE49-F238E27FC236}">
                <a16:creationId xmlns:a16="http://schemas.microsoft.com/office/drawing/2014/main" xmlns="" id="{9D4068B1-2B1C-4A84-BDE0-7E4EC6FECCE0}"/>
              </a:ext>
            </a:extLst>
          </p:cNvPr>
          <p:cNvSpPr/>
          <p:nvPr/>
        </p:nvSpPr>
        <p:spPr>
          <a:xfrm>
            <a:off x="9230223" y="2039034"/>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5</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crianças</a:t>
            </a:r>
          </a:p>
        </p:txBody>
      </p:sp>
      <p:sp>
        <p:nvSpPr>
          <p:cNvPr id="14" name="Elipse 13">
            <a:extLst>
              <a:ext uri="{FF2B5EF4-FFF2-40B4-BE49-F238E27FC236}">
                <a16:creationId xmlns:a16="http://schemas.microsoft.com/office/drawing/2014/main" xmlns="" id="{38402A20-4F58-47E2-A722-6B67A1FDA1C5}"/>
              </a:ext>
            </a:extLst>
          </p:cNvPr>
          <p:cNvSpPr/>
          <p:nvPr/>
        </p:nvSpPr>
        <p:spPr>
          <a:xfrm>
            <a:off x="8586501" y="2011483"/>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5" name="Retângulo de cantos arredondados 8">
            <a:extLst>
              <a:ext uri="{FF2B5EF4-FFF2-40B4-BE49-F238E27FC236}">
                <a16:creationId xmlns:a16="http://schemas.microsoft.com/office/drawing/2014/main" xmlns="" id="{C1DB41C5-B280-4DA0-8840-07D9C8220638}"/>
              </a:ext>
            </a:extLst>
          </p:cNvPr>
          <p:cNvSpPr/>
          <p:nvPr/>
        </p:nvSpPr>
        <p:spPr>
          <a:xfrm>
            <a:off x="9285221" y="2659105"/>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6</a:t>
            </a:r>
            <a:r>
              <a:rPr lang="pt-BR" dirty="0" smtClean="0">
                <a:ln w="0"/>
                <a:solidFill>
                  <a:schemeClr val="tx2"/>
                </a:solidFill>
                <a:latin typeface="Times New Roman" panose="02020603050405020304" pitchFamily="18" charset="0"/>
                <a:cs typeface="Times New Roman" panose="02020603050405020304" pitchFamily="18" charset="0"/>
              </a:rPr>
              <a:t> </a:t>
            </a:r>
            <a:r>
              <a:rPr lang="pt-BR" dirty="0">
                <a:ln w="0"/>
                <a:solidFill>
                  <a:schemeClr val="tx2"/>
                </a:solidFill>
                <a:latin typeface="Times New Roman" panose="02020603050405020304" pitchFamily="18" charset="0"/>
                <a:cs typeface="Times New Roman" panose="02020603050405020304" pitchFamily="18" charset="0"/>
              </a:rPr>
              <a:t>crianças</a:t>
            </a:r>
          </a:p>
        </p:txBody>
      </p:sp>
      <p:sp>
        <p:nvSpPr>
          <p:cNvPr id="16" name="Elipse 15">
            <a:extLst>
              <a:ext uri="{FF2B5EF4-FFF2-40B4-BE49-F238E27FC236}">
                <a16:creationId xmlns:a16="http://schemas.microsoft.com/office/drawing/2014/main" xmlns="" id="{214D06CD-5023-46FB-9031-339A53F330D3}"/>
              </a:ext>
            </a:extLst>
          </p:cNvPr>
          <p:cNvSpPr/>
          <p:nvPr/>
        </p:nvSpPr>
        <p:spPr>
          <a:xfrm>
            <a:off x="8612212" y="2579597"/>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17" name="Retângulo de cantos arredondados 10">
            <a:extLst>
              <a:ext uri="{FF2B5EF4-FFF2-40B4-BE49-F238E27FC236}">
                <a16:creationId xmlns:a16="http://schemas.microsoft.com/office/drawing/2014/main" xmlns="" id="{4D42E497-9038-41C7-BE5F-800C7CD7F1E8}"/>
              </a:ext>
            </a:extLst>
          </p:cNvPr>
          <p:cNvSpPr/>
          <p:nvPr/>
        </p:nvSpPr>
        <p:spPr>
          <a:xfrm>
            <a:off x="9257240" y="3886539"/>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 </a:t>
            </a:r>
            <a:r>
              <a:rPr lang="pt-BR" dirty="0" smtClean="0">
                <a:ln w="0"/>
                <a:solidFill>
                  <a:schemeClr val="tx2"/>
                </a:solidFill>
                <a:latin typeface="Times New Roman" panose="02020603050405020304" pitchFamily="18" charset="0"/>
                <a:cs typeface="Times New Roman" panose="02020603050405020304" pitchFamily="18" charset="0"/>
              </a:rPr>
              <a:t>3 </a:t>
            </a:r>
            <a:r>
              <a:rPr lang="pt-BR" dirty="0">
                <a:ln w="0"/>
                <a:solidFill>
                  <a:schemeClr val="tx2"/>
                </a:solidFill>
                <a:latin typeface="Times New Roman" panose="02020603050405020304" pitchFamily="18" charset="0"/>
                <a:cs typeface="Times New Roman" panose="02020603050405020304" pitchFamily="18" charset="0"/>
              </a:rPr>
              <a:t>crianças</a:t>
            </a:r>
          </a:p>
        </p:txBody>
      </p:sp>
      <p:sp>
        <p:nvSpPr>
          <p:cNvPr id="18" name="Elipse 17">
            <a:extLst>
              <a:ext uri="{FF2B5EF4-FFF2-40B4-BE49-F238E27FC236}">
                <a16:creationId xmlns:a16="http://schemas.microsoft.com/office/drawing/2014/main" xmlns="" id="{DDD578B7-DC44-466E-84C8-4CB2194905EE}"/>
              </a:ext>
            </a:extLst>
          </p:cNvPr>
          <p:cNvSpPr/>
          <p:nvPr/>
        </p:nvSpPr>
        <p:spPr>
          <a:xfrm>
            <a:off x="8620620" y="3851142"/>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60" name="Retângulo: Cantos Arredondados 59">
            <a:extLst>
              <a:ext uri="{FF2B5EF4-FFF2-40B4-BE49-F238E27FC236}">
                <a16:creationId xmlns:a16="http://schemas.microsoft.com/office/drawing/2014/main" xmlns="" id="{FD57A5C6-E665-4D06-BA82-4EE98B5EC9E8}"/>
              </a:ext>
            </a:extLst>
          </p:cNvPr>
          <p:cNvSpPr/>
          <p:nvPr/>
        </p:nvSpPr>
        <p:spPr>
          <a:xfrm>
            <a:off x="1559496" y="1707757"/>
            <a:ext cx="6930700" cy="4800143"/>
          </a:xfrm>
          <a:prstGeom prst="round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dirty="0">
              <a:solidFill>
                <a:schemeClr val="tx1"/>
              </a:solidFill>
            </a:endParaRPr>
          </a:p>
        </p:txBody>
      </p:sp>
      <p:sp>
        <p:nvSpPr>
          <p:cNvPr id="76" name="Retângulo: Cantos Arredondados 75">
            <a:extLst>
              <a:ext uri="{FF2B5EF4-FFF2-40B4-BE49-F238E27FC236}">
                <a16:creationId xmlns:a16="http://schemas.microsoft.com/office/drawing/2014/main" xmlns="" id="{8F0DEC87-8229-4091-8251-60D4DDEB85CE}"/>
              </a:ext>
            </a:extLst>
          </p:cNvPr>
          <p:cNvSpPr/>
          <p:nvPr/>
        </p:nvSpPr>
        <p:spPr>
          <a:xfrm>
            <a:off x="2619136" y="6060637"/>
            <a:ext cx="899504" cy="322043"/>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400" b="1" dirty="0">
                <a:solidFill>
                  <a:schemeClr val="tx1"/>
                </a:solidFill>
              </a:rPr>
              <a:t>CORDA</a:t>
            </a:r>
          </a:p>
        </p:txBody>
      </p:sp>
      <p:sp>
        <p:nvSpPr>
          <p:cNvPr id="79" name="Retângulo: Cantos Arredondados 78">
            <a:extLst>
              <a:ext uri="{FF2B5EF4-FFF2-40B4-BE49-F238E27FC236}">
                <a16:creationId xmlns:a16="http://schemas.microsoft.com/office/drawing/2014/main" xmlns="" id="{BCFA95F1-B150-4921-99E8-8703B57B83DC}"/>
              </a:ext>
            </a:extLst>
          </p:cNvPr>
          <p:cNvSpPr/>
          <p:nvPr/>
        </p:nvSpPr>
        <p:spPr>
          <a:xfrm>
            <a:off x="5362198" y="6061676"/>
            <a:ext cx="899504" cy="322043"/>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400" b="1" dirty="0">
                <a:solidFill>
                  <a:schemeClr val="tx1"/>
                </a:solidFill>
              </a:rPr>
              <a:t>BOLA</a:t>
            </a:r>
          </a:p>
        </p:txBody>
      </p:sp>
      <p:sp>
        <p:nvSpPr>
          <p:cNvPr id="81" name="Retângulo: Cantos Arredondados 80">
            <a:extLst>
              <a:ext uri="{FF2B5EF4-FFF2-40B4-BE49-F238E27FC236}">
                <a16:creationId xmlns:a16="http://schemas.microsoft.com/office/drawing/2014/main" xmlns="" id="{95F1D574-9D8E-4639-AE6C-6A9465493AB3}"/>
              </a:ext>
            </a:extLst>
          </p:cNvPr>
          <p:cNvSpPr/>
          <p:nvPr/>
        </p:nvSpPr>
        <p:spPr>
          <a:xfrm>
            <a:off x="3990667" y="6038183"/>
            <a:ext cx="899504" cy="322043"/>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400" b="1" dirty="0">
                <a:solidFill>
                  <a:schemeClr val="tx1"/>
                </a:solidFill>
              </a:rPr>
              <a:t>PIÃO</a:t>
            </a:r>
          </a:p>
        </p:txBody>
      </p:sp>
      <p:sp>
        <p:nvSpPr>
          <p:cNvPr id="83" name="Retângulo Arredondado 5">
            <a:extLst>
              <a:ext uri="{FF2B5EF4-FFF2-40B4-BE49-F238E27FC236}">
                <a16:creationId xmlns:a16="http://schemas.microsoft.com/office/drawing/2014/main" xmlns="" id="{F0C13BF6-281A-4305-A5CC-532DACDE0061}"/>
              </a:ext>
            </a:extLst>
          </p:cNvPr>
          <p:cNvSpPr/>
          <p:nvPr/>
        </p:nvSpPr>
        <p:spPr>
          <a:xfrm rot="558941">
            <a:off x="9178606" y="4570635"/>
            <a:ext cx="2925405" cy="2621475"/>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
        <p:nvSpPr>
          <p:cNvPr id="4" name="Retângulo de cantos arredondados 3"/>
          <p:cNvSpPr/>
          <p:nvPr/>
        </p:nvSpPr>
        <p:spPr>
          <a:xfrm>
            <a:off x="6757228" y="6088372"/>
            <a:ext cx="1345493" cy="295347"/>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200" b="1" dirty="0">
              <a:solidFill>
                <a:schemeClr val="tx1"/>
              </a:solidFill>
            </a:endParaRPr>
          </a:p>
          <a:p>
            <a:pPr algn="ctr"/>
            <a:r>
              <a:rPr lang="pt-BR" sz="1200" b="1" dirty="0">
                <a:solidFill>
                  <a:schemeClr val="tx1"/>
                </a:solidFill>
                <a:latin typeface="+mj-lt"/>
              </a:rPr>
              <a:t>AMARELINHA</a:t>
            </a:r>
          </a:p>
          <a:p>
            <a:pPr algn="ctr"/>
            <a:endParaRPr lang="pt-BR" dirty="0"/>
          </a:p>
        </p:txBody>
      </p:sp>
      <p:graphicFrame>
        <p:nvGraphicFramePr>
          <p:cNvPr id="28" name="Gráfico 27"/>
          <p:cNvGraphicFramePr/>
          <p:nvPr>
            <p:extLst>
              <p:ext uri="{D42A27DB-BD31-4B8C-83A1-F6EECF244321}">
                <p14:modId xmlns:p14="http://schemas.microsoft.com/office/powerpoint/2010/main" val="4278553589"/>
              </p:ext>
            </p:extLst>
          </p:nvPr>
        </p:nvGraphicFramePr>
        <p:xfrm>
          <a:off x="1780799" y="2107083"/>
          <a:ext cx="6265979" cy="4105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31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FF0000"/>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5"/>
                                        </p:tgtEl>
                                        <p:attrNameLst>
                                          <p:attrName>fillcolor</p:attrName>
                                        </p:attrNameLst>
                                      </p:cBhvr>
                                      <p:to>
                                        <a:srgbClr val="FF0000"/>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rgbClr val="00B050"/>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13"/>
                                        </p:tgtEl>
                                        <p:attrNameLst>
                                          <p:attrName>fillcolor</p:attrName>
                                        </p:attrNameLst>
                                      </p:cBhvr>
                                      <p:to>
                                        <a:srgbClr val="00B050"/>
                                      </p:to>
                                    </p:animClr>
                                    <p:set>
                                      <p:cBhvr>
                                        <p:cTn id="22" dur="2000" fill="hold"/>
                                        <p:tgtEl>
                                          <p:spTgt spid="13"/>
                                        </p:tgtEl>
                                        <p:attrNameLst>
                                          <p:attrName>fill.type</p:attrName>
                                        </p:attrNameLst>
                                      </p:cBhvr>
                                      <p:to>
                                        <p:strVal val="solid"/>
                                      </p:to>
                                    </p:set>
                                    <p:set>
                                      <p:cBhvr>
                                        <p:cTn id="23" dur="2000" fill="hold"/>
                                        <p:tgtEl>
                                          <p:spTgt spid="1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8"/>
                                        </p:tgtEl>
                                        <p:attrNameLst>
                                          <p:attrName>fillcolor</p:attrName>
                                        </p:attrNameLst>
                                      </p:cBhvr>
                                      <p:to>
                                        <a:srgbClr val="FF0000"/>
                                      </p:to>
                                    </p:animClr>
                                    <p:set>
                                      <p:cBhvr>
                                        <p:cTn id="29" dur="2000" fill="hold"/>
                                        <p:tgtEl>
                                          <p:spTgt spid="18"/>
                                        </p:tgtEl>
                                        <p:attrNameLst>
                                          <p:attrName>fill.type</p:attrName>
                                        </p:attrNameLst>
                                      </p:cBhvr>
                                      <p:to>
                                        <p:strVal val="solid"/>
                                      </p:to>
                                    </p:set>
                                    <p:set>
                                      <p:cBhvr>
                                        <p:cTn id="30" dur="2000" fill="hold"/>
                                        <p:tgtEl>
                                          <p:spTgt spid="1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7"/>
                                        </p:tgtEl>
                                        <p:attrNameLst>
                                          <p:attrName>fillcolor</p:attrName>
                                        </p:attrNameLst>
                                      </p:cBhvr>
                                      <p:to>
                                        <a:srgbClr val="FF0000"/>
                                      </p:to>
                                    </p:animClr>
                                    <p:set>
                                      <p:cBhvr>
                                        <p:cTn id="33" dur="2000" fill="hold"/>
                                        <p:tgtEl>
                                          <p:spTgt spid="17"/>
                                        </p:tgtEl>
                                        <p:attrNameLst>
                                          <p:attrName>fill.type</p:attrName>
                                        </p:attrNameLst>
                                      </p:cBhvr>
                                      <p:to>
                                        <p:strVal val="solid"/>
                                      </p:to>
                                    </p:set>
                                    <p:set>
                                      <p:cBhvr>
                                        <p:cTn id="34" dur="2000" fill="hold"/>
                                        <p:tgtEl>
                                          <p:spTgt spid="17"/>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rgbClr val="FF0000"/>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1"/>
                                        </p:tgtEl>
                                        <p:attrNameLst>
                                          <p:attrName>fillcolor</p:attrName>
                                        </p:attrNameLst>
                                      </p:cBhvr>
                                      <p:to>
                                        <a:srgbClr val="FF0000"/>
                                      </p:to>
                                    </p:animClr>
                                    <p:set>
                                      <p:cBhvr>
                                        <p:cTn id="44" dur="2000" fill="hold"/>
                                        <p:tgtEl>
                                          <p:spTgt spid="11"/>
                                        </p:tgtEl>
                                        <p:attrNameLst>
                                          <p:attrName>fill.type</p:attrName>
                                        </p:attrNameLst>
                                      </p:cBhvr>
                                      <p:to>
                                        <p:strVal val="solid"/>
                                      </p:to>
                                    </p:set>
                                    <p:set>
                                      <p:cBhvr>
                                        <p:cTn id="45" dur="20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12">
            <a:extLst>
              <a:ext uri="{FF2B5EF4-FFF2-40B4-BE49-F238E27FC236}">
                <a16:creationId xmlns:a16="http://schemas.microsoft.com/office/drawing/2014/main" xmlns="" id="{B5EDE82A-15CF-42F5-A9EB-A87FF01893A2}"/>
              </a:ext>
            </a:extLst>
          </p:cNvPr>
          <p:cNvSpPr/>
          <p:nvPr/>
        </p:nvSpPr>
        <p:spPr>
          <a:xfrm>
            <a:off x="551384" y="116632"/>
            <a:ext cx="5040560" cy="464133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b="1" dirty="0">
                <a:ln w="0"/>
                <a:solidFill>
                  <a:schemeClr val="tx2"/>
                </a:solidFill>
                <a:latin typeface="Times New Roman" panose="02020603050405020304" pitchFamily="18" charset="0"/>
                <a:cs typeface="Times New Roman" panose="02020603050405020304" pitchFamily="18" charset="0"/>
              </a:rPr>
              <a:t>Coelhinho entra na toca</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mediador entregará uma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pergunta</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 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criança.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resposta estará dentro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um dos círculos (tocas);</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criança terá um tempo para resolver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mentalmente;</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Quando o mediador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falar :“coelhinho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entra na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toca”, 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criança deverá entrar na toca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que contém o resultado da pergunta;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Depois a criança deverá ler sua atividade e conferir se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acertou.</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Elipse 9"/>
          <p:cNvSpPr/>
          <p:nvPr/>
        </p:nvSpPr>
        <p:spPr>
          <a:xfrm>
            <a:off x="2779378" y="4888602"/>
            <a:ext cx="1872208" cy="1902662"/>
          </a:xfrm>
          <a:prstGeom prst="ellipse">
            <a:avLst/>
          </a:prstGeom>
          <a:solidFill>
            <a:schemeClr val="bg1"/>
          </a:solid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600" b="1" dirty="0"/>
              <a:t>17</a:t>
            </a:r>
            <a:r>
              <a:rPr lang="pt-BR" dirty="0"/>
              <a:t> </a:t>
            </a:r>
          </a:p>
        </p:txBody>
      </p:sp>
      <p:sp>
        <p:nvSpPr>
          <p:cNvPr id="13" name="Retângulo de cantos arredondados 12">
            <a:extLst>
              <a:ext uri="{FF2B5EF4-FFF2-40B4-BE49-F238E27FC236}">
                <a16:creationId xmlns:a16="http://schemas.microsoft.com/office/drawing/2014/main" xmlns="" id="{32FCBAAA-DCC8-4ED1-B88F-A12CF88C0E0F}"/>
              </a:ext>
            </a:extLst>
          </p:cNvPr>
          <p:cNvSpPr/>
          <p:nvPr/>
        </p:nvSpPr>
        <p:spPr>
          <a:xfrm>
            <a:off x="6198870" y="407572"/>
            <a:ext cx="436162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Alguns exemplos de perguntas</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tângulo de cantos arredondados 12">
            <a:extLst>
              <a:ext uri="{FF2B5EF4-FFF2-40B4-BE49-F238E27FC236}">
                <a16:creationId xmlns:a16="http://schemas.microsoft.com/office/drawing/2014/main" xmlns="" id="{CBA3D464-0AC6-49C1-A8D1-EB0E0B6CAA1B}"/>
              </a:ext>
            </a:extLst>
          </p:cNvPr>
          <p:cNvSpPr/>
          <p:nvPr/>
        </p:nvSpPr>
        <p:spPr>
          <a:xfrm>
            <a:off x="7028259" y="1222745"/>
            <a:ext cx="266429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antecessor de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25?</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tângulo de cantos arredondados 12">
            <a:extLst>
              <a:ext uri="{FF2B5EF4-FFF2-40B4-BE49-F238E27FC236}">
                <a16:creationId xmlns:a16="http://schemas.microsoft.com/office/drawing/2014/main" xmlns="" id="{957E1985-357C-4B58-AE29-6A5B603E8828}"/>
              </a:ext>
            </a:extLst>
          </p:cNvPr>
          <p:cNvSpPr/>
          <p:nvPr/>
        </p:nvSpPr>
        <p:spPr>
          <a:xfrm>
            <a:off x="7014713" y="2709833"/>
            <a:ext cx="2727442"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2"/>
                </a:solidFill>
                <a:latin typeface="+mj-lt"/>
              </a:rPr>
              <a:t>O número que está entre </a:t>
            </a:r>
          </a:p>
          <a:p>
            <a:r>
              <a:rPr lang="pt-BR" dirty="0" smtClean="0">
                <a:solidFill>
                  <a:schemeClr val="tx2"/>
                </a:solidFill>
                <a:latin typeface="+mj-lt"/>
              </a:rPr>
              <a:t>16 </a:t>
            </a:r>
            <a:r>
              <a:rPr lang="pt-BR" dirty="0">
                <a:solidFill>
                  <a:schemeClr val="tx2"/>
                </a:solidFill>
                <a:latin typeface="+mj-lt"/>
              </a:rPr>
              <a:t>e </a:t>
            </a:r>
            <a:r>
              <a:rPr lang="pt-BR" dirty="0" smtClean="0">
                <a:solidFill>
                  <a:schemeClr val="tx2"/>
                </a:solidFill>
                <a:latin typeface="+mj-lt"/>
              </a:rPr>
              <a:t>18?</a:t>
            </a:r>
            <a:endParaRPr lang="pt-BR" dirty="0">
              <a:ln w="0"/>
              <a:solidFill>
                <a:schemeClr val="tx2"/>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
        <p:nvSpPr>
          <p:cNvPr id="16" name="Retângulo de cantos arredondados 12">
            <a:extLst>
              <a:ext uri="{FF2B5EF4-FFF2-40B4-BE49-F238E27FC236}">
                <a16:creationId xmlns:a16="http://schemas.microsoft.com/office/drawing/2014/main" xmlns="" id="{9001DA63-412E-47F5-9BF1-D78C081C3C77}"/>
              </a:ext>
            </a:extLst>
          </p:cNvPr>
          <p:cNvSpPr/>
          <p:nvPr/>
        </p:nvSpPr>
        <p:spPr>
          <a:xfrm>
            <a:off x="7028259" y="1958734"/>
            <a:ext cx="266429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resultado de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18- 6? </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tângulo de cantos arredondados 12">
            <a:extLst>
              <a:ext uri="{FF2B5EF4-FFF2-40B4-BE49-F238E27FC236}">
                <a16:creationId xmlns:a16="http://schemas.microsoft.com/office/drawing/2014/main" xmlns="" id="{B784FBB1-D1E5-408F-8E29-0CC6F4025B1D}"/>
              </a:ext>
            </a:extLst>
          </p:cNvPr>
          <p:cNvSpPr/>
          <p:nvPr/>
        </p:nvSpPr>
        <p:spPr>
          <a:xfrm>
            <a:off x="7077859" y="3460932"/>
            <a:ext cx="266429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 Sucessor de </a:t>
            </a:r>
            <a:r>
              <a:rPr lang="pt-BR" dirty="0" smtClean="0">
                <a:ln w="0"/>
                <a:solidFill>
                  <a:schemeClr val="tx2"/>
                </a:solidFill>
                <a:latin typeface="Times New Roman" panose="02020603050405020304" pitchFamily="18" charset="0"/>
                <a:cs typeface="Times New Roman" panose="02020603050405020304" pitchFamily="18" charset="0"/>
              </a:rPr>
              <a:t>36?</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8" name="Retângulo de cantos arredondados 12">
            <a:extLst>
              <a:ext uri="{FF2B5EF4-FFF2-40B4-BE49-F238E27FC236}">
                <a16:creationId xmlns:a16="http://schemas.microsoft.com/office/drawing/2014/main" xmlns="" id="{16BEC7BF-2869-47EA-B982-0AC1A7B03F71}"/>
              </a:ext>
            </a:extLst>
          </p:cNvPr>
          <p:cNvSpPr/>
          <p:nvPr/>
        </p:nvSpPr>
        <p:spPr>
          <a:xfrm>
            <a:off x="7077859" y="4244323"/>
            <a:ext cx="266429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O número que representa 1 dezena e 8 </a:t>
            </a:r>
            <a:r>
              <a:rPr lang="pt-BR" dirty="0" smtClean="0">
                <a:ln w="0"/>
                <a:solidFill>
                  <a:schemeClr val="tx2"/>
                </a:solidFill>
                <a:latin typeface="Times New Roman" panose="02020603050405020304" pitchFamily="18" charset="0"/>
                <a:cs typeface="Times New Roman" panose="02020603050405020304" pitchFamily="18" charset="0"/>
              </a:rPr>
              <a:t>unidades?</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9" name="Elipse 18"/>
          <p:cNvSpPr/>
          <p:nvPr/>
        </p:nvSpPr>
        <p:spPr>
          <a:xfrm>
            <a:off x="10323494" y="4869130"/>
            <a:ext cx="1872208" cy="1902662"/>
          </a:xfrm>
          <a:prstGeom prst="ellipse">
            <a:avLst/>
          </a:prstGeom>
          <a:solidFill>
            <a:schemeClr val="bg1"/>
          </a:solidFill>
          <a:ln w="76200">
            <a:solidFill>
              <a:srgbClr val="16F631"/>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600" b="1" dirty="0" smtClean="0"/>
              <a:t>18</a:t>
            </a:r>
            <a:r>
              <a:rPr lang="pt-BR" dirty="0" smtClean="0"/>
              <a:t> </a:t>
            </a:r>
            <a:endParaRPr lang="pt-BR" dirty="0"/>
          </a:p>
        </p:txBody>
      </p:sp>
      <p:sp>
        <p:nvSpPr>
          <p:cNvPr id="20" name="Elipse 19"/>
          <p:cNvSpPr/>
          <p:nvPr/>
        </p:nvSpPr>
        <p:spPr>
          <a:xfrm>
            <a:off x="8606384" y="5024284"/>
            <a:ext cx="1872208" cy="1902662"/>
          </a:xfrm>
          <a:prstGeom prst="ellipse">
            <a:avLst/>
          </a:prstGeom>
          <a:solidFill>
            <a:schemeClr val="bg1"/>
          </a:solidFill>
          <a:ln w="762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600" b="1" dirty="0" smtClean="0"/>
              <a:t>12</a:t>
            </a:r>
            <a:r>
              <a:rPr lang="pt-BR" dirty="0" smtClean="0"/>
              <a:t> </a:t>
            </a:r>
            <a:endParaRPr lang="pt-BR" dirty="0"/>
          </a:p>
        </p:txBody>
      </p:sp>
      <p:sp>
        <p:nvSpPr>
          <p:cNvPr id="21" name="Elipse 20"/>
          <p:cNvSpPr/>
          <p:nvPr/>
        </p:nvSpPr>
        <p:spPr>
          <a:xfrm>
            <a:off x="6691520" y="4933726"/>
            <a:ext cx="1872208" cy="1902662"/>
          </a:xfrm>
          <a:prstGeom prst="ellipse">
            <a:avLst/>
          </a:prstGeom>
          <a:solidFill>
            <a:schemeClr val="bg1"/>
          </a:solidFill>
          <a:ln w="76200">
            <a:solidFill>
              <a:srgbClr val="008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600" b="1" dirty="0" smtClean="0"/>
              <a:t>24</a:t>
            </a:r>
            <a:r>
              <a:rPr lang="pt-BR" dirty="0" smtClean="0"/>
              <a:t> </a:t>
            </a:r>
            <a:endParaRPr lang="pt-BR" dirty="0"/>
          </a:p>
        </p:txBody>
      </p:sp>
      <p:sp>
        <p:nvSpPr>
          <p:cNvPr id="22" name="Elipse 21"/>
          <p:cNvSpPr/>
          <p:nvPr/>
        </p:nvSpPr>
        <p:spPr>
          <a:xfrm>
            <a:off x="4755313" y="5009284"/>
            <a:ext cx="1872208" cy="1902662"/>
          </a:xfrm>
          <a:prstGeom prst="ellipse">
            <a:avLst/>
          </a:prstGeom>
          <a:solidFill>
            <a:schemeClr val="bg1"/>
          </a:solidFill>
          <a:ln w="76200">
            <a:solidFill>
              <a:srgbClr val="EE1ED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3600" b="1" dirty="0"/>
              <a:t>3</a:t>
            </a:r>
            <a:r>
              <a:rPr lang="pt-BR" sz="3600" b="1" dirty="0" smtClean="0"/>
              <a:t>7</a:t>
            </a:r>
            <a:r>
              <a:rPr lang="pt-BR" dirty="0" smtClean="0"/>
              <a:t> </a:t>
            </a:r>
            <a:endParaRPr lang="pt-BR" dirty="0"/>
          </a:p>
        </p:txBody>
      </p:sp>
    </p:spTree>
    <p:extLst>
      <p:ext uri="{BB962C8B-B14F-4D97-AF65-F5344CB8AC3E}">
        <p14:creationId xmlns:p14="http://schemas.microsoft.com/office/powerpoint/2010/main" val="36455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2">
            <a:extLst>
              <a:ext uri="{FF2B5EF4-FFF2-40B4-BE49-F238E27FC236}">
                <a16:creationId xmlns:a16="http://schemas.microsoft.com/office/drawing/2014/main" xmlns="" id="{B4AB1782-E97F-494B-AF6A-1EAA17869B20}"/>
              </a:ext>
            </a:extLst>
          </p:cNvPr>
          <p:cNvSpPr/>
          <p:nvPr/>
        </p:nvSpPr>
        <p:spPr>
          <a:xfrm>
            <a:off x="2135561" y="260648"/>
            <a:ext cx="7688061"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Cecília e sua avó foram tomar sorvete. Sua avó pediu três  bolas  e Cecília pediu </a:t>
            </a:r>
            <a:r>
              <a:rPr lang="pt-BR" dirty="0">
                <a:ln w="0"/>
                <a:solidFill>
                  <a:schemeClr val="tx2"/>
                </a:solidFill>
                <a:latin typeface="Times New Roman" panose="02020603050405020304" pitchFamily="18" charset="0"/>
                <a:cs typeface="Times New Roman" panose="02020603050405020304" pitchFamily="18" charset="0"/>
              </a:rPr>
              <a:t>duas</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vezes mais. Quantas bolas de sorvete Cecilia  pediu?  </a:t>
            </a:r>
          </a:p>
        </p:txBody>
      </p:sp>
      <p:sp>
        <p:nvSpPr>
          <p:cNvPr id="3" name="Retângulo Arredondado 2">
            <a:extLst>
              <a:ext uri="{FF2B5EF4-FFF2-40B4-BE49-F238E27FC236}">
                <a16:creationId xmlns:a16="http://schemas.microsoft.com/office/drawing/2014/main" xmlns="" id="{92357F1A-0789-47CE-8E0E-CEA7B197F876}"/>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02</a:t>
            </a:r>
            <a:endParaRPr lang="pt-BR" b="1" dirty="0">
              <a:solidFill>
                <a:schemeClr val="tx2"/>
              </a:solidFill>
            </a:endParaRPr>
          </a:p>
        </p:txBody>
      </p:sp>
      <p:sp>
        <p:nvSpPr>
          <p:cNvPr id="4" name="Retângulo de cantos arredondados 5">
            <a:extLst>
              <a:ext uri="{FF2B5EF4-FFF2-40B4-BE49-F238E27FC236}">
                <a16:creationId xmlns:a16="http://schemas.microsoft.com/office/drawing/2014/main" xmlns="" id="{2BE93115-EA1C-4C26-A320-0B631CAD164C}"/>
              </a:ext>
            </a:extLst>
          </p:cNvPr>
          <p:cNvSpPr/>
          <p:nvPr/>
        </p:nvSpPr>
        <p:spPr>
          <a:xfrm>
            <a:off x="9300569" y="2689530"/>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bolas </a:t>
            </a:r>
          </a:p>
        </p:txBody>
      </p:sp>
      <p:sp>
        <p:nvSpPr>
          <p:cNvPr id="5" name="Elipse 4">
            <a:extLst>
              <a:ext uri="{FF2B5EF4-FFF2-40B4-BE49-F238E27FC236}">
                <a16:creationId xmlns:a16="http://schemas.microsoft.com/office/drawing/2014/main" xmlns="" id="{E6B33251-ACAC-4A54-893D-0029D5F662F0}"/>
              </a:ext>
            </a:extLst>
          </p:cNvPr>
          <p:cNvSpPr/>
          <p:nvPr/>
        </p:nvSpPr>
        <p:spPr>
          <a:xfrm>
            <a:off x="8612212" y="2638510"/>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6" name="Retângulo de cantos arredondados 6">
            <a:extLst>
              <a:ext uri="{FF2B5EF4-FFF2-40B4-BE49-F238E27FC236}">
                <a16:creationId xmlns:a16="http://schemas.microsoft.com/office/drawing/2014/main" xmlns="" id="{6CEB56C5-1207-4DC9-8983-1249DDC1512E}"/>
              </a:ext>
            </a:extLst>
          </p:cNvPr>
          <p:cNvSpPr/>
          <p:nvPr/>
        </p:nvSpPr>
        <p:spPr>
          <a:xfrm>
            <a:off x="9300569" y="3312213"/>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bolas</a:t>
            </a:r>
          </a:p>
        </p:txBody>
      </p:sp>
      <p:sp>
        <p:nvSpPr>
          <p:cNvPr id="7" name="Elipse 6">
            <a:extLst>
              <a:ext uri="{FF2B5EF4-FFF2-40B4-BE49-F238E27FC236}">
                <a16:creationId xmlns:a16="http://schemas.microsoft.com/office/drawing/2014/main" xmlns="" id="{1AC72D28-6593-4F8E-9CA4-D020DDF2ADDC}"/>
              </a:ext>
            </a:extLst>
          </p:cNvPr>
          <p:cNvSpPr/>
          <p:nvPr/>
        </p:nvSpPr>
        <p:spPr>
          <a:xfrm>
            <a:off x="8644833" y="3257350"/>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8" name="Retângulo de cantos arredondados 8">
            <a:extLst>
              <a:ext uri="{FF2B5EF4-FFF2-40B4-BE49-F238E27FC236}">
                <a16:creationId xmlns:a16="http://schemas.microsoft.com/office/drawing/2014/main" xmlns="" id="{D4E16EDC-576B-4C32-BF27-A3C281D4E893}"/>
              </a:ext>
            </a:extLst>
          </p:cNvPr>
          <p:cNvSpPr/>
          <p:nvPr/>
        </p:nvSpPr>
        <p:spPr>
          <a:xfrm>
            <a:off x="9257240" y="2066847"/>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8 bolas </a:t>
            </a:r>
          </a:p>
        </p:txBody>
      </p:sp>
      <p:sp>
        <p:nvSpPr>
          <p:cNvPr id="9" name="Elipse 8">
            <a:extLst>
              <a:ext uri="{FF2B5EF4-FFF2-40B4-BE49-F238E27FC236}">
                <a16:creationId xmlns:a16="http://schemas.microsoft.com/office/drawing/2014/main" xmlns="" id="{58CB6A93-5A70-4E9B-83E1-8136C136A5B1}"/>
              </a:ext>
            </a:extLst>
          </p:cNvPr>
          <p:cNvSpPr/>
          <p:nvPr/>
        </p:nvSpPr>
        <p:spPr>
          <a:xfrm>
            <a:off x="8612212" y="2013572"/>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0" name="Retângulo de cantos arredondados 10">
            <a:extLst>
              <a:ext uri="{FF2B5EF4-FFF2-40B4-BE49-F238E27FC236}">
                <a16:creationId xmlns:a16="http://schemas.microsoft.com/office/drawing/2014/main" xmlns="" id="{5BE0F9DF-414F-46B4-8F78-4972C1F08FE8}"/>
              </a:ext>
            </a:extLst>
          </p:cNvPr>
          <p:cNvSpPr/>
          <p:nvPr/>
        </p:nvSpPr>
        <p:spPr>
          <a:xfrm>
            <a:off x="9300569" y="3913213"/>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bolas</a:t>
            </a:r>
          </a:p>
        </p:txBody>
      </p:sp>
      <p:sp>
        <p:nvSpPr>
          <p:cNvPr id="11" name="Elipse 10">
            <a:extLst>
              <a:ext uri="{FF2B5EF4-FFF2-40B4-BE49-F238E27FC236}">
                <a16:creationId xmlns:a16="http://schemas.microsoft.com/office/drawing/2014/main" xmlns="" id="{D8694319-0B57-4964-997F-35759811EE66}"/>
              </a:ext>
            </a:extLst>
          </p:cNvPr>
          <p:cNvSpPr/>
          <p:nvPr/>
        </p:nvSpPr>
        <p:spPr>
          <a:xfrm>
            <a:off x="8644832" y="3889274"/>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4" name="Retângulo Arredondado 5">
            <a:extLst>
              <a:ext uri="{FF2B5EF4-FFF2-40B4-BE49-F238E27FC236}">
                <a16:creationId xmlns:a16="http://schemas.microsoft.com/office/drawing/2014/main" xmlns="" id="{6411801E-1F95-47C1-B48E-EA93C644FED1}"/>
              </a:ext>
            </a:extLst>
          </p:cNvPr>
          <p:cNvSpPr/>
          <p:nvPr/>
        </p:nvSpPr>
        <p:spPr>
          <a:xfrm rot="558941">
            <a:off x="9267273" y="4582579"/>
            <a:ext cx="2684991" cy="2390999"/>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
        <p:nvSpPr>
          <p:cNvPr id="12" name="Retângulo: Cantos Arredondados 11">
            <a:extLst>
              <a:ext uri="{FF2B5EF4-FFF2-40B4-BE49-F238E27FC236}">
                <a16:creationId xmlns:a16="http://schemas.microsoft.com/office/drawing/2014/main" xmlns="" id="{1F91B821-B86F-4F07-B3C4-FFD475D38AC0}"/>
              </a:ext>
            </a:extLst>
          </p:cNvPr>
          <p:cNvSpPr/>
          <p:nvPr/>
        </p:nvSpPr>
        <p:spPr>
          <a:xfrm>
            <a:off x="119335" y="2142116"/>
            <a:ext cx="8144249" cy="4715884"/>
          </a:xfrm>
          <a:prstGeom prst="round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17" name="Imagem 16"/>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8780"/>
          <a:stretch/>
        </p:blipFill>
        <p:spPr bwMode="auto">
          <a:xfrm>
            <a:off x="911424" y="2548221"/>
            <a:ext cx="6739798" cy="38004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166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
                                        </p:tgtEl>
                                        <p:attrNameLst>
                                          <p:attrName>fillcolor</p:attrName>
                                        </p:attrNameLst>
                                      </p:cBhvr>
                                      <p:to>
                                        <a:srgbClr val="00B050"/>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6"/>
                                        </p:tgtEl>
                                        <p:attrNameLst>
                                          <p:attrName>fillcolor</p:attrName>
                                        </p:attrNameLst>
                                      </p:cBhvr>
                                      <p:to>
                                        <a:srgbClr val="00B05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rgbClr val="FF0000"/>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0"/>
                                        </p:tgtEl>
                                        <p:attrNameLst>
                                          <p:attrName>fillcolor</p:attrName>
                                        </p:attrNameLst>
                                      </p:cBhvr>
                                      <p:to>
                                        <a:srgbClr val="FF0000"/>
                                      </p:to>
                                    </p:animClr>
                                    <p:set>
                                      <p:cBhvr>
                                        <p:cTn id="33" dur="2000" fill="hold"/>
                                        <p:tgtEl>
                                          <p:spTgt spid="10"/>
                                        </p:tgtEl>
                                        <p:attrNameLst>
                                          <p:attrName>fill.type</p:attrName>
                                        </p:attrNameLst>
                                      </p:cBhvr>
                                      <p:to>
                                        <p:strVal val="solid"/>
                                      </p:to>
                                    </p:set>
                                    <p:set>
                                      <p:cBhvr>
                                        <p:cTn id="34" dur="20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
                                        </p:tgtEl>
                                        <p:attrNameLst>
                                          <p:attrName>fillcolor</p:attrName>
                                        </p:attrNameLst>
                                      </p:cBhvr>
                                      <p:to>
                                        <a:srgbClr val="FF0000"/>
                                      </p:to>
                                    </p:animClr>
                                    <p:set>
                                      <p:cBhvr>
                                        <p:cTn id="40" dur="2000" fill="hold"/>
                                        <p:tgtEl>
                                          <p:spTgt spid="5"/>
                                        </p:tgtEl>
                                        <p:attrNameLst>
                                          <p:attrName>fill.type</p:attrName>
                                        </p:attrNameLst>
                                      </p:cBhvr>
                                      <p:to>
                                        <p:strVal val="solid"/>
                                      </p:to>
                                    </p:set>
                                    <p:set>
                                      <p:cBhvr>
                                        <p:cTn id="41" dur="2000" fill="hold"/>
                                        <p:tgtEl>
                                          <p:spTgt spid="5"/>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4"/>
                                        </p:tgtEl>
                                        <p:attrNameLst>
                                          <p:attrName>fillcolor</p:attrName>
                                        </p:attrNameLst>
                                      </p:cBhvr>
                                      <p:to>
                                        <a:srgbClr val="FF0000"/>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5">
            <a:extLst>
              <a:ext uri="{FF2B5EF4-FFF2-40B4-BE49-F238E27FC236}">
                <a16:creationId xmlns:a16="http://schemas.microsoft.com/office/drawing/2014/main" xmlns="" id="{8879463F-DC6A-446B-8150-2BB9FE2855EB}"/>
              </a:ext>
            </a:extLst>
          </p:cNvPr>
          <p:cNvSpPr/>
          <p:nvPr/>
        </p:nvSpPr>
        <p:spPr>
          <a:xfrm>
            <a:off x="9257234" y="2379892"/>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a:t>
            </a:r>
          </a:p>
        </p:txBody>
      </p:sp>
      <p:sp>
        <p:nvSpPr>
          <p:cNvPr id="4" name="Elipse 3">
            <a:extLst>
              <a:ext uri="{FF2B5EF4-FFF2-40B4-BE49-F238E27FC236}">
                <a16:creationId xmlns:a16="http://schemas.microsoft.com/office/drawing/2014/main" xmlns="" id="{49F05BA7-713B-46D6-B8D7-48491C74C801}"/>
              </a:ext>
            </a:extLst>
          </p:cNvPr>
          <p:cNvSpPr/>
          <p:nvPr/>
        </p:nvSpPr>
        <p:spPr>
          <a:xfrm>
            <a:off x="8624688" y="2370378"/>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5" name="Retângulo de cantos arredondados 6">
            <a:extLst>
              <a:ext uri="{FF2B5EF4-FFF2-40B4-BE49-F238E27FC236}">
                <a16:creationId xmlns:a16="http://schemas.microsoft.com/office/drawing/2014/main" xmlns="" id="{D2583E92-3D0F-47DF-B1E3-ECBA3F02BE3E}"/>
              </a:ext>
            </a:extLst>
          </p:cNvPr>
          <p:cNvSpPr/>
          <p:nvPr/>
        </p:nvSpPr>
        <p:spPr>
          <a:xfrm>
            <a:off x="9292639" y="3015727"/>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21</a:t>
            </a:r>
          </a:p>
        </p:txBody>
      </p:sp>
      <p:sp>
        <p:nvSpPr>
          <p:cNvPr id="6" name="Elipse 5">
            <a:extLst>
              <a:ext uri="{FF2B5EF4-FFF2-40B4-BE49-F238E27FC236}">
                <a16:creationId xmlns:a16="http://schemas.microsoft.com/office/drawing/2014/main" xmlns="" id="{ABA130C4-2437-4AC7-A9E1-180A7231F514}"/>
              </a:ext>
            </a:extLst>
          </p:cNvPr>
          <p:cNvSpPr/>
          <p:nvPr/>
        </p:nvSpPr>
        <p:spPr>
          <a:xfrm>
            <a:off x="8624688" y="2982312"/>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7" name="Retângulo de cantos arredondados 8">
            <a:extLst>
              <a:ext uri="{FF2B5EF4-FFF2-40B4-BE49-F238E27FC236}">
                <a16:creationId xmlns:a16="http://schemas.microsoft.com/office/drawing/2014/main" xmlns="" id="{F0ACAD2A-4238-44C7-A38D-E936E307A0EE}"/>
              </a:ext>
            </a:extLst>
          </p:cNvPr>
          <p:cNvSpPr/>
          <p:nvPr/>
        </p:nvSpPr>
        <p:spPr>
          <a:xfrm>
            <a:off x="9261308" y="1193176"/>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22</a:t>
            </a:r>
          </a:p>
        </p:txBody>
      </p:sp>
      <p:sp>
        <p:nvSpPr>
          <p:cNvPr id="8" name="Elipse 7">
            <a:extLst>
              <a:ext uri="{FF2B5EF4-FFF2-40B4-BE49-F238E27FC236}">
                <a16:creationId xmlns:a16="http://schemas.microsoft.com/office/drawing/2014/main" xmlns="" id="{B015CDBD-94D3-476C-8659-EDD40035FC87}"/>
              </a:ext>
            </a:extLst>
          </p:cNvPr>
          <p:cNvSpPr/>
          <p:nvPr/>
        </p:nvSpPr>
        <p:spPr>
          <a:xfrm>
            <a:off x="8616280" y="1139901"/>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9" name="Retângulo de cantos arredondados 10">
            <a:extLst>
              <a:ext uri="{FF2B5EF4-FFF2-40B4-BE49-F238E27FC236}">
                <a16:creationId xmlns:a16="http://schemas.microsoft.com/office/drawing/2014/main" xmlns="" id="{7934B2C8-AE76-44A4-BF3D-64D50C38CD9E}"/>
              </a:ext>
            </a:extLst>
          </p:cNvPr>
          <p:cNvSpPr/>
          <p:nvPr/>
        </p:nvSpPr>
        <p:spPr>
          <a:xfrm>
            <a:off x="9257234" y="1772093"/>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18</a:t>
            </a:r>
          </a:p>
        </p:txBody>
      </p:sp>
      <p:sp>
        <p:nvSpPr>
          <p:cNvPr id="10" name="Elipse 9">
            <a:extLst>
              <a:ext uri="{FF2B5EF4-FFF2-40B4-BE49-F238E27FC236}">
                <a16:creationId xmlns:a16="http://schemas.microsoft.com/office/drawing/2014/main" xmlns="" id="{A2AE1458-3E16-45A8-BCA8-80F8A903E83C}"/>
              </a:ext>
            </a:extLst>
          </p:cNvPr>
          <p:cNvSpPr/>
          <p:nvPr/>
        </p:nvSpPr>
        <p:spPr>
          <a:xfrm>
            <a:off x="8607612" y="1738678"/>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11" name="Retângulo de cantos arredondados 12">
            <a:extLst>
              <a:ext uri="{FF2B5EF4-FFF2-40B4-BE49-F238E27FC236}">
                <a16:creationId xmlns:a16="http://schemas.microsoft.com/office/drawing/2014/main" xmlns="" id="{BAEF8896-B124-419F-9A4F-B9AA95FB7D49}"/>
              </a:ext>
            </a:extLst>
          </p:cNvPr>
          <p:cNvSpPr/>
          <p:nvPr/>
        </p:nvSpPr>
        <p:spPr>
          <a:xfrm>
            <a:off x="2009454" y="251334"/>
            <a:ext cx="9433048" cy="648072"/>
          </a:xfrm>
          <a:prstGeom prst="roundRect">
            <a:avLst>
              <a:gd name="adj" fmla="val 16667"/>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Guto vai somar os números que representam as cores: verde escuro, marrom e azul claro. Que resultado ele terá?</a:t>
            </a:r>
          </a:p>
        </p:txBody>
      </p:sp>
      <p:sp>
        <p:nvSpPr>
          <p:cNvPr id="12" name="Retângulo Arredondado 2">
            <a:extLst>
              <a:ext uri="{FF2B5EF4-FFF2-40B4-BE49-F238E27FC236}">
                <a16:creationId xmlns:a16="http://schemas.microsoft.com/office/drawing/2014/main" xmlns="" id="{B86DB573-277D-4FBF-B7BB-B36EA8E2FBBD}"/>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03</a:t>
            </a:r>
          </a:p>
        </p:txBody>
      </p:sp>
      <p:pic>
        <p:nvPicPr>
          <p:cNvPr id="18" name="Imagem 17" descr="Adesivo Amarelinha Caracol - 1,30m no Elo7 | Adesivando Decor (51748B)">
            <a:extLst>
              <a:ext uri="{FF2B5EF4-FFF2-40B4-BE49-F238E27FC236}">
                <a16:creationId xmlns:a16="http://schemas.microsoft.com/office/drawing/2014/main" xmlns="" id="{96EA168B-2F87-4280-95B8-0D6148593215}"/>
              </a:ext>
            </a:extLst>
          </p:cNvPr>
          <p:cNvPicPr/>
          <p:nvPr/>
        </p:nvPicPr>
        <p:blipFill rotWithShape="1">
          <a:blip r:embed="rId3">
            <a:extLst>
              <a:ext uri="{28A0092B-C50C-407E-A947-70E740481C1C}">
                <a14:useLocalDpi xmlns:a14="http://schemas.microsoft.com/office/drawing/2010/main" val="0"/>
              </a:ext>
            </a:extLst>
          </a:blip>
          <a:srcRect l="12525"/>
          <a:stretch/>
        </p:blipFill>
        <p:spPr bwMode="auto">
          <a:xfrm>
            <a:off x="2297106" y="2389257"/>
            <a:ext cx="5632098" cy="4547822"/>
          </a:xfrm>
          <a:prstGeom prst="rect">
            <a:avLst/>
          </a:prstGeom>
          <a:noFill/>
          <a:ln>
            <a:noFill/>
          </a:ln>
          <a:extLst>
            <a:ext uri="{53640926-AAD7-44D8-BBD7-CCE9431645EC}">
              <a14:shadowObscured xmlns:a14="http://schemas.microsoft.com/office/drawing/2010/main"/>
            </a:ext>
          </a:extLst>
        </p:spPr>
      </p:pic>
      <p:sp>
        <p:nvSpPr>
          <p:cNvPr id="78" name="Retângulo Arredondado 5">
            <a:extLst>
              <a:ext uri="{FF2B5EF4-FFF2-40B4-BE49-F238E27FC236}">
                <a16:creationId xmlns:a16="http://schemas.microsoft.com/office/drawing/2014/main" xmlns="" id="{0B420B2E-8C91-4B1D-9B93-6DF982CF0C14}"/>
              </a:ext>
            </a:extLst>
          </p:cNvPr>
          <p:cNvSpPr/>
          <p:nvPr/>
        </p:nvSpPr>
        <p:spPr>
          <a:xfrm rot="558941">
            <a:off x="9388954" y="4605392"/>
            <a:ext cx="2696387" cy="2601541"/>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pic>
        <p:nvPicPr>
          <p:cNvPr id="19" name="Imagem 18">
            <a:extLst>
              <a:ext uri="{FF2B5EF4-FFF2-40B4-BE49-F238E27FC236}">
                <a16:creationId xmlns:a16="http://schemas.microsoft.com/office/drawing/2014/main" xmlns="" id="{659C54A7-FA2F-4E0C-9325-690DF45B85FA}"/>
              </a:ext>
            </a:extLst>
          </p:cNvPr>
          <p:cNvPicPr>
            <a:picLocks noChangeAspect="1"/>
          </p:cNvPicPr>
          <p:nvPr/>
        </p:nvPicPr>
        <p:blipFill>
          <a:blip r:embed="rId4"/>
          <a:stretch>
            <a:fillRect/>
          </a:stretch>
        </p:blipFill>
        <p:spPr>
          <a:xfrm>
            <a:off x="206954" y="4303284"/>
            <a:ext cx="2063136" cy="2554716"/>
          </a:xfrm>
          <a:prstGeom prst="rect">
            <a:avLst/>
          </a:prstGeom>
        </p:spPr>
      </p:pic>
    </p:spTree>
    <p:extLst>
      <p:ext uri="{BB962C8B-B14F-4D97-AF65-F5344CB8AC3E}">
        <p14:creationId xmlns:p14="http://schemas.microsoft.com/office/powerpoint/2010/main" val="320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FF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FF000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6"/>
                                        </p:tgtEl>
                                        <p:attrNameLst>
                                          <p:attrName>fillcolor</p:attrName>
                                        </p:attrNameLst>
                                      </p:cBhvr>
                                      <p:to>
                                        <a:srgbClr val="00B050"/>
                                      </p:to>
                                    </p:animClr>
                                    <p:set>
                                      <p:cBhvr>
                                        <p:cTn id="18" dur="2000" fill="hold"/>
                                        <p:tgtEl>
                                          <p:spTgt spid="6"/>
                                        </p:tgtEl>
                                        <p:attrNameLst>
                                          <p:attrName>fill.type</p:attrName>
                                        </p:attrNameLst>
                                      </p:cBhvr>
                                      <p:to>
                                        <p:strVal val="solid"/>
                                      </p:to>
                                    </p:set>
                                    <p:set>
                                      <p:cBhvr>
                                        <p:cTn id="19" dur="2000" fill="hold"/>
                                        <p:tgtEl>
                                          <p:spTgt spid="6"/>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5"/>
                                        </p:tgtEl>
                                        <p:attrNameLst>
                                          <p:attrName>fillcolor</p:attrName>
                                        </p:attrNameLst>
                                      </p:cBhvr>
                                      <p:to>
                                        <a:srgbClr val="00B05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0"/>
                                        </p:tgtEl>
                                        <p:attrNameLst>
                                          <p:attrName>fillcolor</p:attrName>
                                        </p:attrNameLst>
                                      </p:cBhvr>
                                      <p:to>
                                        <a:srgbClr val="FF0000"/>
                                      </p:to>
                                    </p:animClr>
                                    <p:set>
                                      <p:cBhvr>
                                        <p:cTn id="29" dur="2000" fill="hold"/>
                                        <p:tgtEl>
                                          <p:spTgt spid="10"/>
                                        </p:tgtEl>
                                        <p:attrNameLst>
                                          <p:attrName>fill.type</p:attrName>
                                        </p:attrNameLst>
                                      </p:cBhvr>
                                      <p:to>
                                        <p:strVal val="solid"/>
                                      </p:to>
                                    </p:set>
                                    <p:set>
                                      <p:cBhvr>
                                        <p:cTn id="30" dur="2000" fill="hold"/>
                                        <p:tgtEl>
                                          <p:spTgt spid="1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9"/>
                                        </p:tgtEl>
                                        <p:attrNameLst>
                                          <p:attrName>fillcolor</p:attrName>
                                        </p:attrNameLst>
                                      </p:cBhvr>
                                      <p:to>
                                        <a:srgbClr val="FF0000"/>
                                      </p:to>
                                    </p:animClr>
                                    <p:set>
                                      <p:cBhvr>
                                        <p:cTn id="33" dur="2000" fill="hold"/>
                                        <p:tgtEl>
                                          <p:spTgt spid="9"/>
                                        </p:tgtEl>
                                        <p:attrNameLst>
                                          <p:attrName>fill.type</p:attrName>
                                        </p:attrNameLst>
                                      </p:cBhvr>
                                      <p:to>
                                        <p:strVal val="solid"/>
                                      </p:to>
                                    </p:set>
                                    <p:set>
                                      <p:cBhvr>
                                        <p:cTn id="34" dur="200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4"/>
                                        </p:tgtEl>
                                        <p:attrNameLst>
                                          <p:attrName>fillcolor</p:attrName>
                                        </p:attrNameLst>
                                      </p:cBhvr>
                                      <p:to>
                                        <a:srgbClr val="FF0000"/>
                                      </p:to>
                                    </p:animClr>
                                    <p:set>
                                      <p:cBhvr>
                                        <p:cTn id="40" dur="2000" fill="hold"/>
                                        <p:tgtEl>
                                          <p:spTgt spid="4"/>
                                        </p:tgtEl>
                                        <p:attrNameLst>
                                          <p:attrName>fill.type</p:attrName>
                                        </p:attrNameLst>
                                      </p:cBhvr>
                                      <p:to>
                                        <p:strVal val="solid"/>
                                      </p:to>
                                    </p:set>
                                    <p:set>
                                      <p:cBhvr>
                                        <p:cTn id="41" dur="2000" fill="hold"/>
                                        <p:tgtEl>
                                          <p:spTgt spid="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3"/>
                                        </p:tgtEl>
                                        <p:attrNameLst>
                                          <p:attrName>fillcolor</p:attrName>
                                        </p:attrNameLst>
                                      </p:cBhvr>
                                      <p:to>
                                        <a:srgbClr val="FF0000"/>
                                      </p:to>
                                    </p:animClr>
                                    <p:set>
                                      <p:cBhvr>
                                        <p:cTn id="44" dur="2000" fill="hold"/>
                                        <p:tgtEl>
                                          <p:spTgt spid="3"/>
                                        </p:tgtEl>
                                        <p:attrNameLst>
                                          <p:attrName>fill.type</p:attrName>
                                        </p:attrNameLst>
                                      </p:cBhvr>
                                      <p:to>
                                        <p:strVal val="solid"/>
                                      </p:to>
                                    </p:set>
                                    <p:set>
                                      <p:cBhvr>
                                        <p:cTn id="45" dur="2000" fill="hold"/>
                                        <p:tgtEl>
                                          <p:spTgt spid="3"/>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xmlns="" id="{6FD4C2E0-3873-44E4-B8BC-81A507AA96FB}"/>
              </a:ext>
            </a:extLst>
          </p:cNvPr>
          <p:cNvSpPr txBox="1">
            <a:spLocks/>
          </p:cNvSpPr>
          <p:nvPr/>
        </p:nvSpPr>
        <p:spPr>
          <a:xfrm>
            <a:off x="3299790" y="1378225"/>
            <a:ext cx="6726045" cy="37270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pt-BR" dirty="0"/>
          </a:p>
          <a:p>
            <a:pPr marL="0" indent="0">
              <a:buFont typeface="Arial" panose="020B0604020202020204" pitchFamily="34" charset="0"/>
              <a:buNone/>
            </a:pPr>
            <a:endParaRPr lang="pt-B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pt-BR" sz="1600" dirty="0">
              <a:latin typeface="Times New Roman" panose="02020603050405020304" pitchFamily="18" charset="0"/>
              <a:cs typeface="Times New Roman" panose="02020603050405020304" pitchFamily="18" charset="0"/>
            </a:endParaRPr>
          </a:p>
          <a:p>
            <a:r>
              <a:rPr lang="pt-BR" sz="2100" dirty="0">
                <a:solidFill>
                  <a:schemeClr val="tx2"/>
                </a:solidFill>
                <a:latin typeface="Times New Roman" panose="02020603050405020304" pitchFamily="18" charset="0"/>
                <a:cs typeface="Times New Roman" panose="02020603050405020304" pitchFamily="18" charset="0"/>
              </a:rPr>
              <a:t>NÃO HÁ NECESSIDADE DE REALIZAR A IMPRESSÃO DESTE</a:t>
            </a:r>
          </a:p>
          <a:p>
            <a:pPr marL="0" indent="0">
              <a:buFont typeface="Arial" panose="020B0604020202020204" pitchFamily="34" charset="0"/>
              <a:buNone/>
            </a:pPr>
            <a:r>
              <a:rPr lang="pt-BR" sz="2100" dirty="0">
                <a:solidFill>
                  <a:schemeClr val="tx2"/>
                </a:solidFill>
                <a:latin typeface="Times New Roman" panose="02020603050405020304" pitchFamily="18" charset="0"/>
                <a:cs typeface="Times New Roman" panose="02020603050405020304" pitchFamily="18" charset="0"/>
              </a:rPr>
              <a:t> MATERIAL;</a:t>
            </a:r>
          </a:p>
          <a:p>
            <a:pPr marL="0" indent="0">
              <a:buFont typeface="Arial" panose="020B0604020202020204" pitchFamily="34" charset="0"/>
              <a:buNone/>
            </a:pPr>
            <a:endParaRPr lang="pt-BR" sz="2100" dirty="0">
              <a:solidFill>
                <a:schemeClr val="tx2"/>
              </a:solidFill>
              <a:latin typeface="Times New Roman" panose="02020603050405020304" pitchFamily="18" charset="0"/>
              <a:cs typeface="Times New Roman" panose="02020603050405020304" pitchFamily="18" charset="0"/>
            </a:endParaRPr>
          </a:p>
          <a:p>
            <a:r>
              <a:rPr lang="pt-BR" sz="2100" dirty="0">
                <a:solidFill>
                  <a:schemeClr val="tx2"/>
                </a:solidFill>
                <a:latin typeface="Times New Roman" panose="02020603050405020304" pitchFamily="18" charset="0"/>
                <a:cs typeface="Times New Roman" panose="02020603050405020304" pitchFamily="18" charset="0"/>
              </a:rPr>
              <a:t>AS ATIVIDADES NÃO SÃO OBRIGATÓRIAS;</a:t>
            </a:r>
          </a:p>
          <a:p>
            <a:pPr marL="0" indent="0">
              <a:buFont typeface="Arial" panose="020B0604020202020204" pitchFamily="34" charset="0"/>
              <a:buNone/>
            </a:pPr>
            <a:endParaRPr lang="pt-BR" sz="2100" dirty="0">
              <a:solidFill>
                <a:schemeClr val="tx2"/>
              </a:solidFill>
              <a:latin typeface="Times New Roman" panose="02020603050405020304" pitchFamily="18" charset="0"/>
              <a:cs typeface="Times New Roman" panose="02020603050405020304" pitchFamily="18" charset="0"/>
            </a:endParaRPr>
          </a:p>
          <a:p>
            <a:r>
              <a:rPr lang="pt-BR" sz="2100" dirty="0">
                <a:solidFill>
                  <a:schemeClr val="tx2"/>
                </a:solidFill>
                <a:latin typeface="Times New Roman" panose="02020603050405020304" pitchFamily="18" charset="0"/>
                <a:cs typeface="Times New Roman" panose="02020603050405020304" pitchFamily="18" charset="0"/>
              </a:rPr>
              <a:t>OS(AS) ALUNOS (AS) IRÃO REVER ESTAS ATIVIDADES NA VOLTA</a:t>
            </a:r>
          </a:p>
          <a:p>
            <a:pPr marL="0" indent="0">
              <a:buFont typeface="Arial" panose="020B0604020202020204" pitchFamily="34" charset="0"/>
              <a:buNone/>
            </a:pPr>
            <a:r>
              <a:rPr lang="pt-BR" sz="2100" dirty="0">
                <a:solidFill>
                  <a:schemeClr val="tx2"/>
                </a:solidFill>
                <a:latin typeface="Times New Roman" panose="02020603050405020304" pitchFamily="18" charset="0"/>
                <a:cs typeface="Times New Roman" panose="02020603050405020304" pitchFamily="18" charset="0"/>
              </a:rPr>
              <a:t> ÀS AULAS</a:t>
            </a:r>
            <a:r>
              <a:rPr lang="pt-BR" sz="1600" dirty="0">
                <a:solidFill>
                  <a:schemeClr val="tx2"/>
                </a:solidFill>
                <a:latin typeface="Times New Roman" panose="02020603050405020304" pitchFamily="18" charset="0"/>
                <a:cs typeface="Times New Roman" panose="02020603050405020304" pitchFamily="18" charset="0"/>
              </a:rPr>
              <a:t>. </a:t>
            </a:r>
          </a:p>
        </p:txBody>
      </p:sp>
      <p:pic>
        <p:nvPicPr>
          <p:cNvPr id="5" name="Picture 2" descr="Animadora con megáfono">
            <a:extLst>
              <a:ext uri="{FF2B5EF4-FFF2-40B4-BE49-F238E27FC236}">
                <a16:creationId xmlns:a16="http://schemas.microsoft.com/office/drawing/2014/main" xmlns="" id="{C0C94D67-9D3D-41F5-A966-B3F8538D7F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3309" y="1124744"/>
            <a:ext cx="2445456" cy="275897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xmlns="" id="{0ED2B2E2-43C6-4FC3-A0D1-37DA2ECC7E5B}"/>
              </a:ext>
            </a:extLst>
          </p:cNvPr>
          <p:cNvSpPr/>
          <p:nvPr/>
        </p:nvSpPr>
        <p:spPr>
          <a:xfrm rot="20589152">
            <a:off x="2161720" y="567096"/>
            <a:ext cx="407836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w="9525">
                  <a:solidFill>
                    <a:prstClr val="white"/>
                  </a:solidFill>
                  <a:prstDash val="solid"/>
                </a:ln>
                <a:solidFill>
                  <a:srgbClr val="92AA4C"/>
                </a:solidFill>
                <a:effectLst>
                  <a:outerShdw blurRad="12700" dist="38100" dir="2700000" algn="tl" rotWithShape="0">
                    <a:srgbClr val="92AA4C">
                      <a:lumMod val="60000"/>
                      <a:lumOff val="40000"/>
                    </a:srgbClr>
                  </a:outerShdw>
                </a:effectLst>
                <a:uLnTx/>
                <a:uFillTx/>
                <a:latin typeface="Century Gothic" panose="020B0502020202020204"/>
                <a:ea typeface="+mn-ea"/>
                <a:cs typeface="+mn-cs"/>
              </a:rPr>
              <a:t>ATENÇÃO!!!</a:t>
            </a:r>
          </a:p>
        </p:txBody>
      </p:sp>
    </p:spTree>
    <p:extLst>
      <p:ext uri="{BB962C8B-B14F-4D97-AF65-F5344CB8AC3E}">
        <p14:creationId xmlns:p14="http://schemas.microsoft.com/office/powerpoint/2010/main" val="135257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12">
            <a:extLst>
              <a:ext uri="{FF2B5EF4-FFF2-40B4-BE49-F238E27FC236}">
                <a16:creationId xmlns:a16="http://schemas.microsoft.com/office/drawing/2014/main" xmlns="" id="{89540CB8-2A45-4F5F-A1C4-FE6BF33D28B4}"/>
              </a:ext>
            </a:extLst>
          </p:cNvPr>
          <p:cNvSpPr/>
          <p:nvPr/>
        </p:nvSpPr>
        <p:spPr>
          <a:xfrm>
            <a:off x="2135560" y="260648"/>
            <a:ext cx="8568952"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Cecília ganhou 20 pirulitos. Ela distribuiu 2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 cada um dos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seus  amigos. Com quantos pirulitos ainda ficou? </a:t>
            </a:r>
          </a:p>
        </p:txBody>
      </p:sp>
      <p:sp>
        <p:nvSpPr>
          <p:cNvPr id="8" name="Retângulo Arredondado 2">
            <a:extLst>
              <a:ext uri="{FF2B5EF4-FFF2-40B4-BE49-F238E27FC236}">
                <a16:creationId xmlns:a16="http://schemas.microsoft.com/office/drawing/2014/main" xmlns="" id="{68B35475-7E36-4DED-8D2F-8352C34DC5D8}"/>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04</a:t>
            </a:r>
            <a:endParaRPr lang="pt-BR" b="1" dirty="0">
              <a:solidFill>
                <a:schemeClr val="tx2"/>
              </a:solidFill>
            </a:endParaRPr>
          </a:p>
        </p:txBody>
      </p:sp>
      <p:sp>
        <p:nvSpPr>
          <p:cNvPr id="9" name="Retângulo de cantos arredondados 5">
            <a:extLst>
              <a:ext uri="{FF2B5EF4-FFF2-40B4-BE49-F238E27FC236}">
                <a16:creationId xmlns:a16="http://schemas.microsoft.com/office/drawing/2014/main" xmlns="" id="{928ED725-3ED4-4A92-858E-ED0C7E732FB5}"/>
              </a:ext>
            </a:extLst>
          </p:cNvPr>
          <p:cNvSpPr/>
          <p:nvPr/>
        </p:nvSpPr>
        <p:spPr>
          <a:xfrm>
            <a:off x="9242700" y="2437209"/>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 pirulitos</a:t>
            </a:r>
          </a:p>
        </p:txBody>
      </p:sp>
      <p:sp>
        <p:nvSpPr>
          <p:cNvPr id="10" name="Elipse 9">
            <a:extLst>
              <a:ext uri="{FF2B5EF4-FFF2-40B4-BE49-F238E27FC236}">
                <a16:creationId xmlns:a16="http://schemas.microsoft.com/office/drawing/2014/main" xmlns="" id="{C77746F1-CA56-49CA-BA3A-CF2E45359C2D}"/>
              </a:ext>
            </a:extLst>
          </p:cNvPr>
          <p:cNvSpPr/>
          <p:nvPr/>
        </p:nvSpPr>
        <p:spPr>
          <a:xfrm>
            <a:off x="8586168" y="2437209"/>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1" name="Retângulo de cantos arredondados 6">
            <a:extLst>
              <a:ext uri="{FF2B5EF4-FFF2-40B4-BE49-F238E27FC236}">
                <a16:creationId xmlns:a16="http://schemas.microsoft.com/office/drawing/2014/main" xmlns="" id="{2674E364-B09C-4234-AF46-4D87F7555BE3}"/>
              </a:ext>
            </a:extLst>
          </p:cNvPr>
          <p:cNvSpPr/>
          <p:nvPr/>
        </p:nvSpPr>
        <p:spPr>
          <a:xfrm>
            <a:off x="9200596" y="1190792"/>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12 pirulitos.</a:t>
            </a:r>
          </a:p>
        </p:txBody>
      </p:sp>
      <p:sp>
        <p:nvSpPr>
          <p:cNvPr id="12" name="Elipse 11">
            <a:extLst>
              <a:ext uri="{FF2B5EF4-FFF2-40B4-BE49-F238E27FC236}">
                <a16:creationId xmlns:a16="http://schemas.microsoft.com/office/drawing/2014/main" xmlns="" id="{D633523A-719B-4D21-8BB5-891CC83B8A29}"/>
              </a:ext>
            </a:extLst>
          </p:cNvPr>
          <p:cNvSpPr/>
          <p:nvPr/>
        </p:nvSpPr>
        <p:spPr>
          <a:xfrm>
            <a:off x="8524092" y="1145451"/>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3" name="Retângulo de cantos arredondados 8">
            <a:extLst>
              <a:ext uri="{FF2B5EF4-FFF2-40B4-BE49-F238E27FC236}">
                <a16:creationId xmlns:a16="http://schemas.microsoft.com/office/drawing/2014/main" xmlns="" id="{79A9180A-ABD1-4BB8-8D65-97EC709F45C2}"/>
              </a:ext>
            </a:extLst>
          </p:cNvPr>
          <p:cNvSpPr/>
          <p:nvPr/>
        </p:nvSpPr>
        <p:spPr>
          <a:xfrm>
            <a:off x="9219204" y="1823215"/>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pirulitos.</a:t>
            </a:r>
          </a:p>
        </p:txBody>
      </p:sp>
      <p:sp>
        <p:nvSpPr>
          <p:cNvPr id="14" name="Elipse 13">
            <a:extLst>
              <a:ext uri="{FF2B5EF4-FFF2-40B4-BE49-F238E27FC236}">
                <a16:creationId xmlns:a16="http://schemas.microsoft.com/office/drawing/2014/main" xmlns="" id="{74505AD3-B3A2-474B-9522-2080D09500AC}"/>
              </a:ext>
            </a:extLst>
          </p:cNvPr>
          <p:cNvSpPr/>
          <p:nvPr/>
        </p:nvSpPr>
        <p:spPr>
          <a:xfrm>
            <a:off x="8542153" y="1778816"/>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15" name="Retângulo de cantos arredondados 10">
            <a:extLst>
              <a:ext uri="{FF2B5EF4-FFF2-40B4-BE49-F238E27FC236}">
                <a16:creationId xmlns:a16="http://schemas.microsoft.com/office/drawing/2014/main" xmlns="" id="{BCBECA2F-57A7-41B1-A954-F12455EDF8E0}"/>
              </a:ext>
            </a:extLst>
          </p:cNvPr>
          <p:cNvSpPr/>
          <p:nvPr/>
        </p:nvSpPr>
        <p:spPr>
          <a:xfrm>
            <a:off x="9254223" y="3051203"/>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pirulitos.</a:t>
            </a:r>
          </a:p>
        </p:txBody>
      </p:sp>
      <p:sp>
        <p:nvSpPr>
          <p:cNvPr id="16" name="Elipse 15">
            <a:extLst>
              <a:ext uri="{FF2B5EF4-FFF2-40B4-BE49-F238E27FC236}">
                <a16:creationId xmlns:a16="http://schemas.microsoft.com/office/drawing/2014/main" xmlns="" id="{AE5DBE86-3295-4494-8405-0217ADBE29BC}"/>
              </a:ext>
            </a:extLst>
          </p:cNvPr>
          <p:cNvSpPr/>
          <p:nvPr/>
        </p:nvSpPr>
        <p:spPr>
          <a:xfrm>
            <a:off x="8586167" y="3017787"/>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7" name="Retângulo Arredondado 5">
            <a:extLst>
              <a:ext uri="{FF2B5EF4-FFF2-40B4-BE49-F238E27FC236}">
                <a16:creationId xmlns:a16="http://schemas.microsoft.com/office/drawing/2014/main" xmlns="" id="{BAB242EC-B8C7-4D26-A1DE-BDC4055FA06F}"/>
              </a:ext>
            </a:extLst>
          </p:cNvPr>
          <p:cNvSpPr/>
          <p:nvPr/>
        </p:nvSpPr>
        <p:spPr>
          <a:xfrm rot="558941">
            <a:off x="9084910" y="4376643"/>
            <a:ext cx="2925405" cy="2634553"/>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
        <p:nvSpPr>
          <p:cNvPr id="2" name="Retângulo: Cantos Arredondados 1">
            <a:extLst>
              <a:ext uri="{FF2B5EF4-FFF2-40B4-BE49-F238E27FC236}">
                <a16:creationId xmlns:a16="http://schemas.microsoft.com/office/drawing/2014/main" xmlns="" id="{752356EE-02D5-4A05-84C2-E47574A3998B}"/>
              </a:ext>
            </a:extLst>
          </p:cNvPr>
          <p:cNvSpPr/>
          <p:nvPr/>
        </p:nvSpPr>
        <p:spPr>
          <a:xfrm>
            <a:off x="141087" y="1412776"/>
            <a:ext cx="7488832" cy="56411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3">
            <a:extLst>
              <a:ext uri="{FF2B5EF4-FFF2-40B4-BE49-F238E27FC236}">
                <a16:creationId xmlns:a16="http://schemas.microsoft.com/office/drawing/2014/main" xmlns="" id="{3E09C631-19C4-4D60-A025-DC6D63B2ACE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3" t="32083"/>
          <a:stretch>
            <a:fillRect/>
          </a:stretch>
        </p:blipFill>
        <p:spPr bwMode="auto">
          <a:xfrm>
            <a:off x="708072" y="1793809"/>
            <a:ext cx="6396040" cy="472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FF0000"/>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3"/>
                                        </p:tgtEl>
                                        <p:attrNameLst>
                                          <p:attrName>fillcolor</p:attrName>
                                        </p:attrNameLst>
                                      </p:cBhvr>
                                      <p:to>
                                        <a:srgbClr val="FF0000"/>
                                      </p:to>
                                    </p:animClr>
                                    <p:set>
                                      <p:cBhvr>
                                        <p:cTn id="11" dur="2000" fill="hold"/>
                                        <p:tgtEl>
                                          <p:spTgt spid="13"/>
                                        </p:tgtEl>
                                        <p:attrNameLst>
                                          <p:attrName>fill.type</p:attrName>
                                        </p:attrNameLst>
                                      </p:cBhvr>
                                      <p:to>
                                        <p:strVal val="solid"/>
                                      </p:to>
                                    </p:set>
                                    <p:set>
                                      <p:cBhvr>
                                        <p:cTn id="12" dur="2000" fill="hold"/>
                                        <p:tgtEl>
                                          <p:spTgt spid="13"/>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2"/>
                                        </p:tgtEl>
                                        <p:attrNameLst>
                                          <p:attrName>fillcolor</p:attrName>
                                        </p:attrNameLst>
                                      </p:cBhvr>
                                      <p:to>
                                        <a:srgbClr val="00B050"/>
                                      </p:to>
                                    </p:animClr>
                                    <p:set>
                                      <p:cBhvr>
                                        <p:cTn id="18" dur="2000" fill="hold"/>
                                        <p:tgtEl>
                                          <p:spTgt spid="12"/>
                                        </p:tgtEl>
                                        <p:attrNameLst>
                                          <p:attrName>fill.type</p:attrName>
                                        </p:attrNameLst>
                                      </p:cBhvr>
                                      <p:to>
                                        <p:strVal val="solid"/>
                                      </p:to>
                                    </p:set>
                                    <p:set>
                                      <p:cBhvr>
                                        <p:cTn id="19" dur="2000" fill="hold"/>
                                        <p:tgtEl>
                                          <p:spTgt spid="12"/>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11"/>
                                        </p:tgtEl>
                                        <p:attrNameLst>
                                          <p:attrName>fillcolor</p:attrName>
                                        </p:attrNameLst>
                                      </p:cBhvr>
                                      <p:to>
                                        <a:srgbClr val="00B050"/>
                                      </p:to>
                                    </p:animClr>
                                    <p:set>
                                      <p:cBhvr>
                                        <p:cTn id="22" dur="2000" fill="hold"/>
                                        <p:tgtEl>
                                          <p:spTgt spid="11"/>
                                        </p:tgtEl>
                                        <p:attrNameLst>
                                          <p:attrName>fill.type</p:attrName>
                                        </p:attrNameLst>
                                      </p:cBhvr>
                                      <p:to>
                                        <p:strVal val="solid"/>
                                      </p:to>
                                    </p:set>
                                    <p:set>
                                      <p:cBhvr>
                                        <p:cTn id="23" dur="2000" fill="hold"/>
                                        <p:tgtEl>
                                          <p:spTgt spid="1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6"/>
                                        </p:tgtEl>
                                        <p:attrNameLst>
                                          <p:attrName>fillcolor</p:attrName>
                                        </p:attrNameLst>
                                      </p:cBhvr>
                                      <p:to>
                                        <a:srgbClr val="FF0000"/>
                                      </p:to>
                                    </p:animClr>
                                    <p:set>
                                      <p:cBhvr>
                                        <p:cTn id="29" dur="2000" fill="hold"/>
                                        <p:tgtEl>
                                          <p:spTgt spid="16"/>
                                        </p:tgtEl>
                                        <p:attrNameLst>
                                          <p:attrName>fill.type</p:attrName>
                                        </p:attrNameLst>
                                      </p:cBhvr>
                                      <p:to>
                                        <p:strVal val="solid"/>
                                      </p:to>
                                    </p:set>
                                    <p:set>
                                      <p:cBhvr>
                                        <p:cTn id="30" dur="2000" fill="hold"/>
                                        <p:tgtEl>
                                          <p:spTgt spid="1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5"/>
                                        </p:tgtEl>
                                        <p:attrNameLst>
                                          <p:attrName>fillcolor</p:attrName>
                                        </p:attrNameLst>
                                      </p:cBhvr>
                                      <p:to>
                                        <a:srgbClr val="FF0000"/>
                                      </p:to>
                                    </p:animClr>
                                    <p:set>
                                      <p:cBhvr>
                                        <p:cTn id="33" dur="2000" fill="hold"/>
                                        <p:tgtEl>
                                          <p:spTgt spid="15"/>
                                        </p:tgtEl>
                                        <p:attrNameLst>
                                          <p:attrName>fill.type</p:attrName>
                                        </p:attrNameLst>
                                      </p:cBhvr>
                                      <p:to>
                                        <p:strVal val="solid"/>
                                      </p:to>
                                    </p:set>
                                    <p:set>
                                      <p:cBhvr>
                                        <p:cTn id="34" dur="2000" fill="hold"/>
                                        <p:tgtEl>
                                          <p:spTgt spid="15"/>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0"/>
                                        </p:tgtEl>
                                        <p:attrNameLst>
                                          <p:attrName>fillcolor</p:attrName>
                                        </p:attrNameLst>
                                      </p:cBhvr>
                                      <p:to>
                                        <a:srgbClr val="FF0000"/>
                                      </p:to>
                                    </p:animClr>
                                    <p:set>
                                      <p:cBhvr>
                                        <p:cTn id="40" dur="2000" fill="hold"/>
                                        <p:tgtEl>
                                          <p:spTgt spid="10"/>
                                        </p:tgtEl>
                                        <p:attrNameLst>
                                          <p:attrName>fill.type</p:attrName>
                                        </p:attrNameLst>
                                      </p:cBhvr>
                                      <p:to>
                                        <p:strVal val="solid"/>
                                      </p:to>
                                    </p:set>
                                    <p:set>
                                      <p:cBhvr>
                                        <p:cTn id="41" dur="2000" fill="hold"/>
                                        <p:tgtEl>
                                          <p:spTgt spid="10"/>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9"/>
                                        </p:tgtEl>
                                        <p:attrNameLst>
                                          <p:attrName>fillcolor</p:attrName>
                                        </p:attrNameLst>
                                      </p:cBhvr>
                                      <p:to>
                                        <a:srgbClr val="FF0000"/>
                                      </p:to>
                                    </p:animClr>
                                    <p:set>
                                      <p:cBhvr>
                                        <p:cTn id="44" dur="2000" fill="hold"/>
                                        <p:tgtEl>
                                          <p:spTgt spid="9"/>
                                        </p:tgtEl>
                                        <p:attrNameLst>
                                          <p:attrName>fill.type</p:attrName>
                                        </p:attrNameLst>
                                      </p:cBhvr>
                                      <p:to>
                                        <p:strVal val="solid"/>
                                      </p:to>
                                    </p:set>
                                    <p:set>
                                      <p:cBhvr>
                                        <p:cTn id="45" dur="200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91544" y="620688"/>
            <a:ext cx="6984776"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2"/>
                </a:solidFill>
              </a:rPr>
              <a:t>Vamos conferir os acertos?</a:t>
            </a:r>
            <a:endParaRPr lang="pt-BR" sz="3200" dirty="0">
              <a:solidFill>
                <a:schemeClr val="tx2"/>
              </a:solidFill>
            </a:endParaRPr>
          </a:p>
        </p:txBody>
      </p:sp>
      <p:sp>
        <p:nvSpPr>
          <p:cNvPr id="4" name="Retângulo de cantos arredondados 3"/>
          <p:cNvSpPr/>
          <p:nvPr/>
        </p:nvSpPr>
        <p:spPr>
          <a:xfrm>
            <a:off x="3287688" y="2564904"/>
            <a:ext cx="4824536" cy="259228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tx2"/>
                </a:solidFill>
                <a:latin typeface="Arial" panose="020B0604020202020204" pitchFamily="34" charset="0"/>
                <a:cs typeface="Arial" panose="020B0604020202020204" pitchFamily="34" charset="0"/>
              </a:rPr>
              <a:t>1. </a:t>
            </a:r>
            <a:r>
              <a:rPr lang="pt-BR" sz="2800" dirty="0" smtClean="0">
                <a:solidFill>
                  <a:schemeClr val="tx2"/>
                </a:solidFill>
                <a:latin typeface="Arial" panose="020B0604020202020204" pitchFamily="34" charset="0"/>
                <a:cs typeface="Arial" panose="020B0604020202020204" pitchFamily="34" charset="0"/>
              </a:rPr>
              <a:t>A</a:t>
            </a:r>
            <a:endParaRPr lang="pt-BR" sz="2800" dirty="0">
              <a:solidFill>
                <a:schemeClr val="tx2"/>
              </a:solidFill>
              <a:latin typeface="Arial" panose="020B0604020202020204" pitchFamily="34" charset="0"/>
              <a:cs typeface="Arial" panose="020B0604020202020204" pitchFamily="34" charset="0"/>
            </a:endParaRPr>
          </a:p>
          <a:p>
            <a:pPr algn="ctr"/>
            <a:r>
              <a:rPr lang="pt-BR" sz="2800" dirty="0">
                <a:solidFill>
                  <a:schemeClr val="tx2"/>
                </a:solidFill>
                <a:latin typeface="Arial" panose="020B0604020202020204" pitchFamily="34" charset="0"/>
                <a:cs typeface="Arial" panose="020B0604020202020204" pitchFamily="34" charset="0"/>
              </a:rPr>
              <a:t>2. </a:t>
            </a:r>
            <a:r>
              <a:rPr lang="pt-BR" sz="2800" dirty="0" smtClean="0">
                <a:solidFill>
                  <a:schemeClr val="tx2"/>
                </a:solidFill>
                <a:latin typeface="Arial" panose="020B0604020202020204" pitchFamily="34" charset="0"/>
                <a:cs typeface="Arial" panose="020B0604020202020204" pitchFamily="34" charset="0"/>
              </a:rPr>
              <a:t>C</a:t>
            </a:r>
            <a:endParaRPr lang="pt-BR" sz="2800" dirty="0">
              <a:solidFill>
                <a:schemeClr val="tx2"/>
              </a:solidFill>
              <a:latin typeface="Arial" panose="020B0604020202020204" pitchFamily="34" charset="0"/>
              <a:cs typeface="Arial" panose="020B0604020202020204" pitchFamily="34" charset="0"/>
            </a:endParaRPr>
          </a:p>
          <a:p>
            <a:pPr algn="ctr"/>
            <a:r>
              <a:rPr lang="pt-BR" sz="2800" dirty="0">
                <a:solidFill>
                  <a:schemeClr val="tx2"/>
                </a:solidFill>
                <a:latin typeface="Arial" panose="020B0604020202020204" pitchFamily="34" charset="0"/>
                <a:cs typeface="Arial" panose="020B0604020202020204" pitchFamily="34" charset="0"/>
              </a:rPr>
              <a:t>3. D</a:t>
            </a:r>
          </a:p>
          <a:p>
            <a:pPr algn="ctr"/>
            <a:r>
              <a:rPr lang="pt-BR" sz="2800" dirty="0">
                <a:solidFill>
                  <a:schemeClr val="tx2"/>
                </a:solidFill>
                <a:latin typeface="Arial" panose="020B0604020202020204" pitchFamily="34" charset="0"/>
                <a:cs typeface="Arial" panose="020B0604020202020204" pitchFamily="34" charset="0"/>
              </a:rPr>
              <a:t>4. </a:t>
            </a:r>
            <a:r>
              <a:rPr lang="pt-BR" sz="2800" dirty="0" smtClean="0">
                <a:solidFill>
                  <a:schemeClr val="tx2"/>
                </a:solidFill>
                <a:latin typeface="Arial" panose="020B0604020202020204" pitchFamily="34" charset="0"/>
                <a:cs typeface="Arial" panose="020B0604020202020204" pitchFamily="34" charset="0"/>
              </a:rPr>
              <a:t>A</a:t>
            </a:r>
            <a:endParaRPr lang="pt-BR"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3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28428F93-AD48-4E85-BEEF-5330EEF753C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7196" r="37622"/>
          <a:stretch/>
        </p:blipFill>
        <p:spPr bwMode="auto">
          <a:xfrm>
            <a:off x="-456728" y="2769479"/>
            <a:ext cx="4248472" cy="3967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o explicativo em forma de nuvem 1"/>
          <p:cNvSpPr/>
          <p:nvPr/>
        </p:nvSpPr>
        <p:spPr>
          <a:xfrm>
            <a:off x="3071664" y="1196752"/>
            <a:ext cx="5256584" cy="216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TCHAU!</a:t>
            </a:r>
          </a:p>
          <a:p>
            <a:pPr algn="ctr"/>
            <a:r>
              <a:rPr lang="pt-BR" sz="3200" dirty="0" smtClean="0"/>
              <a:t>SE CUIDEM!</a:t>
            </a:r>
            <a:endParaRPr lang="pt-BR" dirty="0"/>
          </a:p>
        </p:txBody>
      </p:sp>
    </p:spTree>
    <p:extLst>
      <p:ext uri="{BB962C8B-B14F-4D97-AF65-F5344CB8AC3E}">
        <p14:creationId xmlns:p14="http://schemas.microsoft.com/office/powerpoint/2010/main" val="40735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ho vertical 1">
            <a:extLst>
              <a:ext uri="{FF2B5EF4-FFF2-40B4-BE49-F238E27FC236}">
                <a16:creationId xmlns:a16="http://schemas.microsoft.com/office/drawing/2014/main" xmlns="" id="{A8127D14-445E-4BDE-95F8-CC14EE694592}"/>
              </a:ext>
            </a:extLst>
          </p:cNvPr>
          <p:cNvSpPr/>
          <p:nvPr/>
        </p:nvSpPr>
        <p:spPr>
          <a:xfrm>
            <a:off x="3071664" y="188640"/>
            <a:ext cx="5328592" cy="5976664"/>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tx2"/>
                </a:solidFill>
              </a:rPr>
              <a:t>Olá, criança! Tudo bem com você? Espero que sim! </a:t>
            </a:r>
            <a:endParaRPr lang="pt-BR" dirty="0">
              <a:solidFill>
                <a:schemeClr val="tx2"/>
              </a:solidFill>
            </a:endParaRPr>
          </a:p>
          <a:p>
            <a:pPr algn="ctr"/>
            <a:r>
              <a:rPr lang="pt-BR" dirty="0" smtClean="0">
                <a:solidFill>
                  <a:schemeClr val="tx2"/>
                </a:solidFill>
              </a:rPr>
              <a:t>Meu nome é Cecília. Você acredita que de tanto brincar com o celular, tablete e vídeo game, fiquei com a cabeça quadrada?! Não quero que você fique assim. É </a:t>
            </a:r>
            <a:r>
              <a:rPr lang="pt-BR" dirty="0" err="1" smtClean="0">
                <a:solidFill>
                  <a:schemeClr val="tx2"/>
                </a:solidFill>
              </a:rPr>
              <a:t>muuuuito</a:t>
            </a:r>
            <a:r>
              <a:rPr lang="pt-BR" dirty="0" smtClean="0">
                <a:solidFill>
                  <a:schemeClr val="tx2"/>
                </a:solidFill>
              </a:rPr>
              <a:t> ruim! Desta maneira, vou pedir para você ler a minha história e, em seguida, realizar as atividades que foram propostas. Fiquei sabendo, que foi preparado, com muito carinho, e, além das atividades, têm brincadeiras redondinhas. Tenho certeza que você vai amar! Não vai perder essa oportunidade de estudar brincando né? Se cuida! </a:t>
            </a:r>
            <a:endParaRPr lang="pt-BR" dirty="0">
              <a:solidFill>
                <a:schemeClr val="tx2"/>
              </a:solidFill>
            </a:endParaRPr>
          </a:p>
        </p:txBody>
      </p:sp>
      <p:pic>
        <p:nvPicPr>
          <p:cNvPr id="6" name="Picture 2">
            <a:extLst>
              <a:ext uri="{FF2B5EF4-FFF2-40B4-BE49-F238E27FC236}">
                <a16:creationId xmlns:a16="http://schemas.microsoft.com/office/drawing/2014/main" xmlns="" id="{88BF5506-B99C-409A-AF5A-C1CCFFDD2DE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0369" y="3549496"/>
            <a:ext cx="357580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28428F93-AD48-4E85-BEEF-5330EEF753C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7196" r="37622"/>
          <a:stretch/>
        </p:blipFill>
        <p:spPr bwMode="auto">
          <a:xfrm>
            <a:off x="-456728" y="2769479"/>
            <a:ext cx="4248472" cy="396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1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12">
            <a:extLst>
              <a:ext uri="{FF2B5EF4-FFF2-40B4-BE49-F238E27FC236}">
                <a16:creationId xmlns:a16="http://schemas.microsoft.com/office/drawing/2014/main" xmlns="" id="{EB3431BE-BE11-4187-AE6F-CB990C64DA23}"/>
              </a:ext>
            </a:extLst>
          </p:cNvPr>
          <p:cNvSpPr/>
          <p:nvPr/>
        </p:nvSpPr>
        <p:spPr>
          <a:xfrm>
            <a:off x="1990143" y="260647"/>
            <a:ext cx="8416911"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Qual a música que Cecília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cantou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 que as crianças voltassem a ter a cabeça redonda?</a:t>
            </a:r>
          </a:p>
        </p:txBody>
      </p:sp>
      <p:sp>
        <p:nvSpPr>
          <p:cNvPr id="7" name="Retângulo Arredondado 2">
            <a:extLst>
              <a:ext uri="{FF2B5EF4-FFF2-40B4-BE49-F238E27FC236}">
                <a16:creationId xmlns:a16="http://schemas.microsoft.com/office/drawing/2014/main" xmlns="" id="{90154736-94B7-4C08-BC1C-751B2E5AA294}"/>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01</a:t>
            </a:r>
          </a:p>
        </p:txBody>
      </p:sp>
      <p:sp>
        <p:nvSpPr>
          <p:cNvPr id="8" name="Retângulo de cantos arredondados 5">
            <a:extLst>
              <a:ext uri="{FF2B5EF4-FFF2-40B4-BE49-F238E27FC236}">
                <a16:creationId xmlns:a16="http://schemas.microsoft.com/office/drawing/2014/main" xmlns="" id="{EE11A0EF-D13C-4AB9-BF70-8497A120BAAB}"/>
              </a:ext>
            </a:extLst>
          </p:cNvPr>
          <p:cNvSpPr/>
          <p:nvPr/>
        </p:nvSpPr>
        <p:spPr>
          <a:xfrm>
            <a:off x="9293008" y="3263641"/>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canoa virou </a:t>
            </a:r>
            <a:r>
              <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9" name="Elipse 8">
            <a:extLst>
              <a:ext uri="{FF2B5EF4-FFF2-40B4-BE49-F238E27FC236}">
                <a16:creationId xmlns:a16="http://schemas.microsoft.com/office/drawing/2014/main" xmlns="" id="{DEC602D8-E946-4880-A94C-13FF32CF0E59}"/>
              </a:ext>
            </a:extLst>
          </p:cNvPr>
          <p:cNvSpPr/>
          <p:nvPr/>
        </p:nvSpPr>
        <p:spPr>
          <a:xfrm>
            <a:off x="8620620" y="3239450"/>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0" name="Retângulo de cantos arredondados 6">
            <a:extLst>
              <a:ext uri="{FF2B5EF4-FFF2-40B4-BE49-F238E27FC236}">
                <a16:creationId xmlns:a16="http://schemas.microsoft.com/office/drawing/2014/main" xmlns="" id="{AC44E76B-6A92-4DAD-AA9A-FC68FD98D666}"/>
              </a:ext>
            </a:extLst>
          </p:cNvPr>
          <p:cNvSpPr/>
          <p:nvPr/>
        </p:nvSpPr>
        <p:spPr>
          <a:xfrm>
            <a:off x="9267856" y="3890272"/>
            <a:ext cx="2290255"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Ciranda Cirandinha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Elipse 10">
            <a:extLst>
              <a:ext uri="{FF2B5EF4-FFF2-40B4-BE49-F238E27FC236}">
                <a16:creationId xmlns:a16="http://schemas.microsoft.com/office/drawing/2014/main" xmlns="" id="{95D2EF42-4BA4-4E06-A0F9-CA0B8CDF59D4}"/>
              </a:ext>
            </a:extLst>
          </p:cNvPr>
          <p:cNvSpPr/>
          <p:nvPr/>
        </p:nvSpPr>
        <p:spPr>
          <a:xfrm>
            <a:off x="8639339" y="3868614"/>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2" name="Retângulo de cantos arredondados 8">
            <a:extLst>
              <a:ext uri="{FF2B5EF4-FFF2-40B4-BE49-F238E27FC236}">
                <a16:creationId xmlns:a16="http://schemas.microsoft.com/office/drawing/2014/main" xmlns="" id="{E7DDE5C1-A4AE-4C99-BAF8-1E38BD96851A}"/>
              </a:ext>
            </a:extLst>
          </p:cNvPr>
          <p:cNvSpPr/>
          <p:nvPr/>
        </p:nvSpPr>
        <p:spPr>
          <a:xfrm>
            <a:off x="9303035" y="2064264"/>
            <a:ext cx="227164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Fui no Itororó</a:t>
            </a:r>
          </a:p>
        </p:txBody>
      </p:sp>
      <p:sp>
        <p:nvSpPr>
          <p:cNvPr id="13" name="Elipse 12">
            <a:extLst>
              <a:ext uri="{FF2B5EF4-FFF2-40B4-BE49-F238E27FC236}">
                <a16:creationId xmlns:a16="http://schemas.microsoft.com/office/drawing/2014/main" xmlns="" id="{51DF823D-6F4C-4D48-A803-5DF3E938C334}"/>
              </a:ext>
            </a:extLst>
          </p:cNvPr>
          <p:cNvSpPr/>
          <p:nvPr/>
        </p:nvSpPr>
        <p:spPr>
          <a:xfrm>
            <a:off x="8612212" y="2013572"/>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4" name="Retângulo de cantos arredondados 10">
            <a:extLst>
              <a:ext uri="{FF2B5EF4-FFF2-40B4-BE49-F238E27FC236}">
                <a16:creationId xmlns:a16="http://schemas.microsoft.com/office/drawing/2014/main" xmlns="" id="{9D5BE9F8-D071-4E61-834B-549DA5892184}"/>
              </a:ext>
            </a:extLst>
          </p:cNvPr>
          <p:cNvSpPr/>
          <p:nvPr/>
        </p:nvSpPr>
        <p:spPr>
          <a:xfrm>
            <a:off x="9319930" y="2703823"/>
            <a:ext cx="2299628"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Capelinha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Melão</a:t>
            </a:r>
          </a:p>
        </p:txBody>
      </p:sp>
      <p:sp>
        <p:nvSpPr>
          <p:cNvPr id="15" name="Elipse 14">
            <a:extLst>
              <a:ext uri="{FF2B5EF4-FFF2-40B4-BE49-F238E27FC236}">
                <a16:creationId xmlns:a16="http://schemas.microsoft.com/office/drawing/2014/main" xmlns="" id="{FEEF3683-9313-4BFB-98FE-6D04504EC16E}"/>
              </a:ext>
            </a:extLst>
          </p:cNvPr>
          <p:cNvSpPr/>
          <p:nvPr/>
        </p:nvSpPr>
        <p:spPr>
          <a:xfrm>
            <a:off x="8639339" y="2610286"/>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2" name="Retângulo: Cantos Arredondados 1">
            <a:extLst>
              <a:ext uri="{FF2B5EF4-FFF2-40B4-BE49-F238E27FC236}">
                <a16:creationId xmlns:a16="http://schemas.microsoft.com/office/drawing/2014/main" xmlns="" id="{CD8320E3-F6C0-4C81-A59E-FD1089A79A56}"/>
              </a:ext>
            </a:extLst>
          </p:cNvPr>
          <p:cNvSpPr/>
          <p:nvPr/>
        </p:nvSpPr>
        <p:spPr>
          <a:xfrm>
            <a:off x="302070" y="1537972"/>
            <a:ext cx="7056784" cy="53732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7" name="Picture 5">
            <a:extLst>
              <a:ext uri="{FF2B5EF4-FFF2-40B4-BE49-F238E27FC236}">
                <a16:creationId xmlns:a16="http://schemas.microsoft.com/office/drawing/2014/main" xmlns="" id="{21A0CBEE-AA4E-44F1-A7AF-2457AA49CF0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067" y="2085603"/>
            <a:ext cx="6126790" cy="427795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xmlns="" id="{34E885AF-6F78-4877-A7E1-B6DF4309A544}"/>
              </a:ext>
            </a:extLst>
          </p:cNvPr>
          <p:cNvSpPr/>
          <p:nvPr/>
        </p:nvSpPr>
        <p:spPr>
          <a:xfrm>
            <a:off x="3048000" y="3105835"/>
            <a:ext cx="527720" cy="369332"/>
          </a:xfrm>
          <a:prstGeom prst="rect">
            <a:avLst/>
          </a:prstGeom>
        </p:spPr>
        <p:txBody>
          <a:bodyPr wrap="square">
            <a:spAutoFit/>
          </a:bodyPr>
          <a:lstStyle/>
          <a:p>
            <a:endParaRPr lang="pt-BR" dirty="0"/>
          </a:p>
        </p:txBody>
      </p:sp>
      <p:sp>
        <p:nvSpPr>
          <p:cNvPr id="16" name="Retângulo Arredondado 5">
            <a:extLst>
              <a:ext uri="{FF2B5EF4-FFF2-40B4-BE49-F238E27FC236}">
                <a16:creationId xmlns:a16="http://schemas.microsoft.com/office/drawing/2014/main" xmlns="" id="{0C476F11-9ADA-447A-A116-5EAB4ECE8942}"/>
              </a:ext>
            </a:extLst>
          </p:cNvPr>
          <p:cNvSpPr/>
          <p:nvPr/>
        </p:nvSpPr>
        <p:spPr>
          <a:xfrm rot="558941">
            <a:off x="9191524" y="4538443"/>
            <a:ext cx="2675805" cy="2356329"/>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pt-BR" dirty="0">
                <a:solidFill>
                  <a:schemeClr val="tx2"/>
                </a:solidFill>
              </a:rPr>
              <a:t>         </a:t>
            </a:r>
            <a:r>
              <a:rPr lang="pt-BR" dirty="0" smtClean="0">
                <a:solidFill>
                  <a:schemeClr val="tx2"/>
                </a:solidFill>
              </a:rPr>
              <a:t>Dica: </a:t>
            </a:r>
            <a:endParaRPr lang="pt-BR" dirty="0">
              <a:solidFill>
                <a:schemeClr val="tx2"/>
              </a:solidFill>
            </a:endParaRPr>
          </a:p>
          <a:p>
            <a:r>
              <a:rPr lang="pt-BR" dirty="0">
                <a:solidFill>
                  <a:schemeClr val="tx2"/>
                </a:solidFill>
              </a:rPr>
              <a:t>Relembre as canções, faça uma </a:t>
            </a:r>
            <a:r>
              <a:rPr lang="pt-BR" dirty="0" err="1" smtClean="0">
                <a:solidFill>
                  <a:schemeClr val="tx2"/>
                </a:solidFill>
              </a:rPr>
              <a:t>live,solte</a:t>
            </a:r>
            <a:r>
              <a:rPr lang="pt-BR" dirty="0" smtClean="0">
                <a:solidFill>
                  <a:schemeClr val="tx2"/>
                </a:solidFill>
              </a:rPr>
              <a:t> </a:t>
            </a:r>
            <a:r>
              <a:rPr lang="pt-BR" dirty="0">
                <a:solidFill>
                  <a:schemeClr val="tx2"/>
                </a:solidFill>
              </a:rPr>
              <a:t>a voz e registre este momento!!!</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2"/>
                                        </p:tgtEl>
                                        <p:attrNameLst>
                                          <p:attrName>fillcolor</p:attrName>
                                        </p:attrNameLst>
                                      </p:cBhvr>
                                      <p:to>
                                        <a:srgbClr val="FF0000"/>
                                      </p:to>
                                    </p:animClr>
                                    <p:set>
                                      <p:cBhvr>
                                        <p:cTn id="11" dur="2000" fill="hold"/>
                                        <p:tgtEl>
                                          <p:spTgt spid="12"/>
                                        </p:tgtEl>
                                        <p:attrNameLst>
                                          <p:attrName>fill.type</p:attrName>
                                        </p:attrNameLst>
                                      </p:cBhvr>
                                      <p:to>
                                        <p:strVal val="solid"/>
                                      </p:to>
                                    </p:set>
                                    <p:set>
                                      <p:cBhvr>
                                        <p:cTn id="12" dur="2000" fill="hold"/>
                                        <p:tgtEl>
                                          <p:spTgt spid="12"/>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00B05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10"/>
                                        </p:tgtEl>
                                        <p:attrNameLst>
                                          <p:attrName>fillcolor</p:attrName>
                                        </p:attrNameLst>
                                      </p:cBhvr>
                                      <p:to>
                                        <a:srgbClr val="00B050"/>
                                      </p:to>
                                    </p:animClr>
                                    <p:set>
                                      <p:cBhvr>
                                        <p:cTn id="22" dur="2000" fill="hold"/>
                                        <p:tgtEl>
                                          <p:spTgt spid="10"/>
                                        </p:tgtEl>
                                        <p:attrNameLst>
                                          <p:attrName>fill.type</p:attrName>
                                        </p:attrNameLst>
                                      </p:cBhvr>
                                      <p:to>
                                        <p:strVal val="solid"/>
                                      </p:to>
                                    </p:set>
                                    <p:set>
                                      <p:cBhvr>
                                        <p:cTn id="23" dur="2000" fill="hold"/>
                                        <p:tgtEl>
                                          <p:spTgt spid="10"/>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5"/>
                                        </p:tgtEl>
                                        <p:attrNameLst>
                                          <p:attrName>fillcolor</p:attrName>
                                        </p:attrNameLst>
                                      </p:cBhvr>
                                      <p:to>
                                        <a:srgbClr val="FF0000"/>
                                      </p:to>
                                    </p:animClr>
                                    <p:set>
                                      <p:cBhvr>
                                        <p:cTn id="29" dur="2000" fill="hold"/>
                                        <p:tgtEl>
                                          <p:spTgt spid="15"/>
                                        </p:tgtEl>
                                        <p:attrNameLst>
                                          <p:attrName>fill.type</p:attrName>
                                        </p:attrNameLst>
                                      </p:cBhvr>
                                      <p:to>
                                        <p:strVal val="solid"/>
                                      </p:to>
                                    </p:set>
                                    <p:set>
                                      <p:cBhvr>
                                        <p:cTn id="30" dur="2000" fill="hold"/>
                                        <p:tgtEl>
                                          <p:spTgt spid="15"/>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4"/>
                                        </p:tgtEl>
                                        <p:attrNameLst>
                                          <p:attrName>fillcolor</p:attrName>
                                        </p:attrNameLst>
                                      </p:cBhvr>
                                      <p:to>
                                        <a:srgbClr val="FF0000"/>
                                      </p:to>
                                    </p:animClr>
                                    <p:set>
                                      <p:cBhvr>
                                        <p:cTn id="33" dur="2000" fill="hold"/>
                                        <p:tgtEl>
                                          <p:spTgt spid="14"/>
                                        </p:tgtEl>
                                        <p:attrNameLst>
                                          <p:attrName>fill.type</p:attrName>
                                        </p:attrNameLst>
                                      </p:cBhvr>
                                      <p:to>
                                        <p:strVal val="solid"/>
                                      </p:to>
                                    </p:set>
                                    <p:set>
                                      <p:cBhvr>
                                        <p:cTn id="34" dur="2000" fill="hold"/>
                                        <p:tgtEl>
                                          <p:spTgt spid="14"/>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9"/>
                                        </p:tgtEl>
                                        <p:attrNameLst>
                                          <p:attrName>fillcolor</p:attrName>
                                        </p:attrNameLst>
                                      </p:cBhvr>
                                      <p:to>
                                        <a:srgbClr val="FF0000"/>
                                      </p:to>
                                    </p:animClr>
                                    <p:set>
                                      <p:cBhvr>
                                        <p:cTn id="40" dur="2000" fill="hold"/>
                                        <p:tgtEl>
                                          <p:spTgt spid="9"/>
                                        </p:tgtEl>
                                        <p:attrNameLst>
                                          <p:attrName>fill.type</p:attrName>
                                        </p:attrNameLst>
                                      </p:cBhvr>
                                      <p:to>
                                        <p:strVal val="solid"/>
                                      </p:to>
                                    </p:set>
                                    <p:set>
                                      <p:cBhvr>
                                        <p:cTn id="41" dur="2000" fill="hold"/>
                                        <p:tgtEl>
                                          <p:spTgt spid="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8"/>
                                        </p:tgtEl>
                                        <p:attrNameLst>
                                          <p:attrName>fillcolor</p:attrName>
                                        </p:attrNameLst>
                                      </p:cBhvr>
                                      <p:to>
                                        <a:srgbClr val="FF0000"/>
                                      </p:to>
                                    </p:animClr>
                                    <p:set>
                                      <p:cBhvr>
                                        <p:cTn id="44" dur="2000" fill="hold"/>
                                        <p:tgtEl>
                                          <p:spTgt spid="8"/>
                                        </p:tgtEl>
                                        <p:attrNameLst>
                                          <p:attrName>fill.type</p:attrName>
                                        </p:attrNameLst>
                                      </p:cBhvr>
                                      <p:to>
                                        <p:strVal val="solid"/>
                                      </p:to>
                                    </p:set>
                                    <p:set>
                                      <p:cBhvr>
                                        <p:cTn id="45"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2">
            <a:extLst>
              <a:ext uri="{FF2B5EF4-FFF2-40B4-BE49-F238E27FC236}">
                <a16:creationId xmlns:a16="http://schemas.microsoft.com/office/drawing/2014/main" xmlns="" id="{D47B1C93-DD0A-411C-B39A-9986F9BC00EE}"/>
              </a:ext>
            </a:extLst>
          </p:cNvPr>
          <p:cNvSpPr/>
          <p:nvPr/>
        </p:nvSpPr>
        <p:spPr>
          <a:xfrm>
            <a:off x="0" y="34480"/>
            <a:ext cx="4320481" cy="682352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2"/>
                </a:solidFill>
                <a:latin typeface="+mj-lt"/>
              </a:rPr>
              <a:t>                  </a:t>
            </a:r>
          </a:p>
          <a:p>
            <a:r>
              <a:rPr lang="pt-BR" dirty="0">
                <a:solidFill>
                  <a:schemeClr val="tx1"/>
                </a:solidFill>
              </a:rPr>
              <a:t>               </a:t>
            </a:r>
            <a:r>
              <a:rPr lang="pt-BR" b="1" dirty="0">
                <a:solidFill>
                  <a:schemeClr val="tx1"/>
                </a:solidFill>
              </a:rPr>
              <a:t>Corre cotia musical</a:t>
            </a:r>
          </a:p>
          <a:p>
            <a:endParaRPr lang="pt-BR" dirty="0">
              <a:solidFill>
                <a:schemeClr val="tx1"/>
              </a:solidFill>
            </a:endParaRPr>
          </a:p>
          <a:p>
            <a:endParaRPr lang="pt-BR" dirty="0" smtClean="0">
              <a:solidFill>
                <a:schemeClr val="tx1"/>
              </a:solidFill>
            </a:endParaRPr>
          </a:p>
          <a:p>
            <a:r>
              <a:rPr lang="pt-BR" dirty="0">
                <a:solidFill>
                  <a:schemeClr val="tx1"/>
                </a:solidFill>
              </a:rPr>
              <a:t>O</a:t>
            </a:r>
            <a:r>
              <a:rPr lang="pt-BR" dirty="0" smtClean="0">
                <a:solidFill>
                  <a:schemeClr val="tx1"/>
                </a:solidFill>
              </a:rPr>
              <a:t>s </a:t>
            </a:r>
            <a:r>
              <a:rPr lang="pt-BR" dirty="0">
                <a:solidFill>
                  <a:schemeClr val="tx1"/>
                </a:solidFill>
              </a:rPr>
              <a:t>participantes sentam-se em uma roda e cobrem os olhos. Um deles anda em volta com um lenço na mão para deixar atrás de um dos amigos. E vai cantando a </a:t>
            </a:r>
            <a:r>
              <a:rPr lang="pt-BR" dirty="0" smtClean="0">
                <a:solidFill>
                  <a:schemeClr val="tx1"/>
                </a:solidFill>
              </a:rPr>
              <a:t>música:</a:t>
            </a:r>
          </a:p>
          <a:p>
            <a:r>
              <a:rPr lang="pt-BR" b="1" dirty="0">
                <a:solidFill>
                  <a:schemeClr val="tx1"/>
                </a:solidFill>
              </a:rPr>
              <a:t>Corre cotia</a:t>
            </a:r>
            <a:br>
              <a:rPr lang="pt-BR" b="1" dirty="0">
                <a:solidFill>
                  <a:schemeClr val="tx1"/>
                </a:solidFill>
              </a:rPr>
            </a:br>
            <a:r>
              <a:rPr lang="pt-BR" b="1" dirty="0">
                <a:solidFill>
                  <a:schemeClr val="tx1"/>
                </a:solidFill>
              </a:rPr>
              <a:t>Na casa da tia</a:t>
            </a:r>
            <a:br>
              <a:rPr lang="pt-BR" b="1" dirty="0">
                <a:solidFill>
                  <a:schemeClr val="tx1"/>
                </a:solidFill>
              </a:rPr>
            </a:br>
            <a:r>
              <a:rPr lang="pt-BR" b="1" dirty="0">
                <a:solidFill>
                  <a:schemeClr val="tx1"/>
                </a:solidFill>
              </a:rPr>
              <a:t>Corre cipó</a:t>
            </a:r>
            <a:br>
              <a:rPr lang="pt-BR" b="1" dirty="0">
                <a:solidFill>
                  <a:schemeClr val="tx1"/>
                </a:solidFill>
              </a:rPr>
            </a:br>
            <a:r>
              <a:rPr lang="pt-BR" b="1" dirty="0">
                <a:solidFill>
                  <a:schemeClr val="tx1"/>
                </a:solidFill>
              </a:rPr>
              <a:t>Na casa da vó</a:t>
            </a:r>
            <a:br>
              <a:rPr lang="pt-BR" b="1" dirty="0">
                <a:solidFill>
                  <a:schemeClr val="tx1"/>
                </a:solidFill>
              </a:rPr>
            </a:br>
            <a:r>
              <a:rPr lang="pt-BR" b="1" dirty="0">
                <a:solidFill>
                  <a:schemeClr val="tx1"/>
                </a:solidFill>
              </a:rPr>
              <a:t>Lencinho </a:t>
            </a:r>
            <a:r>
              <a:rPr lang="pt-BR" b="1" dirty="0" smtClean="0">
                <a:solidFill>
                  <a:schemeClr val="tx1"/>
                </a:solidFill>
              </a:rPr>
              <a:t>branco, caiu no chão</a:t>
            </a:r>
            <a:endParaRPr lang="pt-BR" b="1" dirty="0">
              <a:solidFill>
                <a:schemeClr val="tx1"/>
              </a:solidFill>
            </a:endParaRPr>
          </a:p>
          <a:p>
            <a:r>
              <a:rPr lang="pt-BR" b="1" dirty="0" smtClean="0">
                <a:solidFill>
                  <a:schemeClr val="tx1"/>
                </a:solidFill>
              </a:rPr>
              <a:t>Moça bonita do meu coração.</a:t>
            </a:r>
          </a:p>
          <a:p>
            <a:r>
              <a:rPr lang="pt-BR" dirty="0" smtClean="0">
                <a:solidFill>
                  <a:schemeClr val="tx1"/>
                </a:solidFill>
              </a:rPr>
              <a:t>O participante </a:t>
            </a:r>
            <a:r>
              <a:rPr lang="pt-BR" dirty="0">
                <a:solidFill>
                  <a:schemeClr val="tx1"/>
                </a:solidFill>
              </a:rPr>
              <a:t>que achar o lenço </a:t>
            </a:r>
            <a:r>
              <a:rPr lang="pt-BR" dirty="0" smtClean="0">
                <a:solidFill>
                  <a:schemeClr val="tx1"/>
                </a:solidFill>
              </a:rPr>
              <a:t>atrás, </a:t>
            </a:r>
            <a:r>
              <a:rPr lang="pt-BR" dirty="0">
                <a:solidFill>
                  <a:schemeClr val="tx1"/>
                </a:solidFill>
              </a:rPr>
              <a:t>corre atrás do que jogou. Quando pegá-lo, ele vira o "cantador", o outro se senta e a brincadeira </a:t>
            </a:r>
            <a:r>
              <a:rPr lang="pt-BR" dirty="0" smtClean="0">
                <a:solidFill>
                  <a:schemeClr val="tx1"/>
                </a:solidFill>
              </a:rPr>
              <a:t>recomeça.</a:t>
            </a:r>
            <a:endParaRPr lang="pt-BR" dirty="0">
              <a:solidFill>
                <a:schemeClr val="tx2"/>
              </a:solidFill>
              <a:latin typeface="+mj-lt"/>
            </a:endParaRPr>
          </a:p>
          <a:p>
            <a:endParaRPr lang="pt-BR" dirty="0">
              <a:solidFill>
                <a:schemeClr val="tx2"/>
              </a:solidFill>
              <a:latin typeface="+mj-lt"/>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tângulo de cantos arredondados 12">
            <a:extLst>
              <a:ext uri="{FF2B5EF4-FFF2-40B4-BE49-F238E27FC236}">
                <a16:creationId xmlns:a16="http://schemas.microsoft.com/office/drawing/2014/main" xmlns="" id="{FFA28963-6ABA-40F3-9AA9-18D986E9F845}"/>
              </a:ext>
            </a:extLst>
          </p:cNvPr>
          <p:cNvSpPr/>
          <p:nvPr/>
        </p:nvSpPr>
        <p:spPr>
          <a:xfrm>
            <a:off x="7204030" y="188640"/>
            <a:ext cx="230425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Sugestões de músicas</a:t>
            </a:r>
          </a:p>
        </p:txBody>
      </p:sp>
      <p:pic>
        <p:nvPicPr>
          <p:cNvPr id="1026" name="Picture 2">
            <a:extLst>
              <a:ext uri="{FF2B5EF4-FFF2-40B4-BE49-F238E27FC236}">
                <a16:creationId xmlns:a16="http://schemas.microsoft.com/office/drawing/2014/main" xmlns="" id="{56F0ACB1-F465-49CC-A320-9208A9324C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632" t="11557" r="16016" b="22624"/>
          <a:stretch>
            <a:fillRect/>
          </a:stretch>
        </p:blipFill>
        <p:spPr bwMode="auto">
          <a:xfrm>
            <a:off x="7844299" y="3202683"/>
            <a:ext cx="4347701" cy="3769848"/>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Cantos Arredondados 16">
            <a:extLst>
              <a:ext uri="{FF2B5EF4-FFF2-40B4-BE49-F238E27FC236}">
                <a16:creationId xmlns:a16="http://schemas.microsoft.com/office/drawing/2014/main" xmlns="" id="{1A2797CA-1967-4472-B31E-8466932D6523}"/>
              </a:ext>
            </a:extLst>
          </p:cNvPr>
          <p:cNvSpPr/>
          <p:nvPr/>
        </p:nvSpPr>
        <p:spPr>
          <a:xfrm>
            <a:off x="7272331" y="1137457"/>
            <a:ext cx="2021142" cy="19494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dirty="0">
                <a:solidFill>
                  <a:schemeClr val="tx2"/>
                </a:solidFill>
              </a:rPr>
              <a:t>O pião entrou na roda, ô pião</a:t>
            </a:r>
            <a:br>
              <a:rPr lang="pt-BR" sz="1200" dirty="0">
                <a:solidFill>
                  <a:schemeClr val="tx2"/>
                </a:solidFill>
              </a:rPr>
            </a:br>
            <a:r>
              <a:rPr lang="pt-BR" sz="1200" dirty="0">
                <a:solidFill>
                  <a:schemeClr val="tx2"/>
                </a:solidFill>
              </a:rPr>
              <a:t>Roda, pião</a:t>
            </a:r>
            <a:br>
              <a:rPr lang="pt-BR" sz="1200" dirty="0">
                <a:solidFill>
                  <a:schemeClr val="tx2"/>
                </a:solidFill>
              </a:rPr>
            </a:br>
            <a:r>
              <a:rPr lang="pt-BR" sz="1200" dirty="0">
                <a:solidFill>
                  <a:schemeClr val="tx2"/>
                </a:solidFill>
              </a:rPr>
              <a:t>Bambeia, ô pião</a:t>
            </a:r>
          </a:p>
          <a:p>
            <a:r>
              <a:rPr lang="pt-BR" sz="1200" dirty="0">
                <a:solidFill>
                  <a:schemeClr val="tx2"/>
                </a:solidFill>
              </a:rPr>
              <a:t>Sapateia no tijolo, ô pião</a:t>
            </a:r>
            <a:br>
              <a:rPr lang="pt-BR" sz="1200" dirty="0">
                <a:solidFill>
                  <a:schemeClr val="tx2"/>
                </a:solidFill>
              </a:rPr>
            </a:br>
            <a:r>
              <a:rPr lang="pt-BR" sz="1200" dirty="0">
                <a:solidFill>
                  <a:schemeClr val="tx2"/>
                </a:solidFill>
              </a:rPr>
              <a:t>Roda, pião</a:t>
            </a:r>
            <a:br>
              <a:rPr lang="pt-BR" sz="1200" dirty="0">
                <a:solidFill>
                  <a:schemeClr val="tx2"/>
                </a:solidFill>
              </a:rPr>
            </a:br>
            <a:r>
              <a:rPr lang="pt-BR" sz="1200" dirty="0">
                <a:solidFill>
                  <a:schemeClr val="tx2"/>
                </a:solidFill>
              </a:rPr>
              <a:t>Bambeia, ô pião</a:t>
            </a:r>
          </a:p>
        </p:txBody>
      </p:sp>
      <p:sp>
        <p:nvSpPr>
          <p:cNvPr id="18" name="Retângulo: Cantos Arredondados 17">
            <a:extLst>
              <a:ext uri="{FF2B5EF4-FFF2-40B4-BE49-F238E27FC236}">
                <a16:creationId xmlns:a16="http://schemas.microsoft.com/office/drawing/2014/main" xmlns="" id="{2FE0FD65-FA77-4CD4-A299-EEDC3DB5F737}"/>
              </a:ext>
            </a:extLst>
          </p:cNvPr>
          <p:cNvSpPr/>
          <p:nvPr/>
        </p:nvSpPr>
        <p:spPr>
          <a:xfrm>
            <a:off x="9710491" y="1137457"/>
            <a:ext cx="2106274" cy="19494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dirty="0">
                <a:solidFill>
                  <a:schemeClr val="tx2"/>
                </a:solidFill>
              </a:rPr>
              <a:t>O cravo brigou com a rosa</a:t>
            </a:r>
            <a:br>
              <a:rPr lang="pt-BR" sz="1200" dirty="0">
                <a:solidFill>
                  <a:schemeClr val="tx2"/>
                </a:solidFill>
              </a:rPr>
            </a:br>
            <a:r>
              <a:rPr lang="pt-BR" sz="1200" dirty="0">
                <a:solidFill>
                  <a:schemeClr val="tx2"/>
                </a:solidFill>
              </a:rPr>
              <a:t>Debaixo de uma sacada</a:t>
            </a:r>
            <a:br>
              <a:rPr lang="pt-BR" sz="1200" dirty="0">
                <a:solidFill>
                  <a:schemeClr val="tx2"/>
                </a:solidFill>
              </a:rPr>
            </a:br>
            <a:r>
              <a:rPr lang="pt-BR" sz="1200" dirty="0">
                <a:solidFill>
                  <a:schemeClr val="tx2"/>
                </a:solidFill>
              </a:rPr>
              <a:t>O cravo saiu ferido</a:t>
            </a:r>
            <a:br>
              <a:rPr lang="pt-BR" sz="1200" dirty="0">
                <a:solidFill>
                  <a:schemeClr val="tx2"/>
                </a:solidFill>
              </a:rPr>
            </a:br>
            <a:r>
              <a:rPr lang="pt-BR" sz="1200" dirty="0">
                <a:solidFill>
                  <a:schemeClr val="tx2"/>
                </a:solidFill>
              </a:rPr>
              <a:t>E a rosa despedaçada</a:t>
            </a:r>
          </a:p>
          <a:p>
            <a:r>
              <a:rPr lang="pt-BR" sz="1200" dirty="0">
                <a:solidFill>
                  <a:schemeClr val="tx2"/>
                </a:solidFill>
              </a:rPr>
              <a:t>O cravo ficou doente</a:t>
            </a:r>
            <a:br>
              <a:rPr lang="pt-BR" sz="1200" dirty="0">
                <a:solidFill>
                  <a:schemeClr val="tx2"/>
                </a:solidFill>
              </a:rPr>
            </a:br>
            <a:r>
              <a:rPr lang="pt-BR" sz="1200" dirty="0">
                <a:solidFill>
                  <a:schemeClr val="tx2"/>
                </a:solidFill>
              </a:rPr>
              <a:t>E a rosa foi visitar</a:t>
            </a:r>
            <a:br>
              <a:rPr lang="pt-BR" sz="1200" dirty="0">
                <a:solidFill>
                  <a:schemeClr val="tx2"/>
                </a:solidFill>
              </a:rPr>
            </a:br>
            <a:r>
              <a:rPr lang="pt-BR" sz="1200" dirty="0">
                <a:solidFill>
                  <a:schemeClr val="tx2"/>
                </a:solidFill>
              </a:rPr>
              <a:t>O cravo teve um desmaio</a:t>
            </a:r>
            <a:br>
              <a:rPr lang="pt-BR" sz="1200" dirty="0">
                <a:solidFill>
                  <a:schemeClr val="tx2"/>
                </a:solidFill>
              </a:rPr>
            </a:br>
            <a:r>
              <a:rPr lang="pt-BR" sz="1200" dirty="0">
                <a:solidFill>
                  <a:schemeClr val="tx2"/>
                </a:solidFill>
              </a:rPr>
              <a:t>E a rosa pôs-se a chorar</a:t>
            </a:r>
          </a:p>
        </p:txBody>
      </p:sp>
      <p:sp>
        <p:nvSpPr>
          <p:cNvPr id="19" name="Retângulo: Cantos Arredondados 18">
            <a:extLst>
              <a:ext uri="{FF2B5EF4-FFF2-40B4-BE49-F238E27FC236}">
                <a16:creationId xmlns:a16="http://schemas.microsoft.com/office/drawing/2014/main" xmlns="" id="{8E7D3790-C63C-4B2D-97BA-30117F80AEE8}"/>
              </a:ext>
            </a:extLst>
          </p:cNvPr>
          <p:cNvSpPr/>
          <p:nvPr/>
        </p:nvSpPr>
        <p:spPr>
          <a:xfrm>
            <a:off x="4894190" y="1137457"/>
            <a:ext cx="1961123" cy="19494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2"/>
                </a:solidFill>
              </a:rPr>
              <a:t>Sabiá lá na gaiola</a:t>
            </a:r>
            <a:br>
              <a:rPr lang="pt-BR" sz="1200" dirty="0">
                <a:solidFill>
                  <a:schemeClr val="tx2"/>
                </a:solidFill>
              </a:rPr>
            </a:br>
            <a:r>
              <a:rPr lang="pt-BR" sz="1200" dirty="0">
                <a:solidFill>
                  <a:schemeClr val="tx2"/>
                </a:solidFill>
              </a:rPr>
              <a:t>Fez um buraquinho</a:t>
            </a:r>
            <a:br>
              <a:rPr lang="pt-BR" sz="1200" dirty="0">
                <a:solidFill>
                  <a:schemeClr val="tx2"/>
                </a:solidFill>
              </a:rPr>
            </a:br>
            <a:r>
              <a:rPr lang="pt-BR" sz="1200" dirty="0">
                <a:solidFill>
                  <a:schemeClr val="tx2"/>
                </a:solidFill>
              </a:rPr>
              <a:t>Voou, voou, voou, voou</a:t>
            </a:r>
            <a:br>
              <a:rPr lang="pt-BR" sz="1200" dirty="0">
                <a:solidFill>
                  <a:schemeClr val="tx2"/>
                </a:solidFill>
              </a:rPr>
            </a:br>
            <a:r>
              <a:rPr lang="pt-BR" sz="1200" dirty="0">
                <a:solidFill>
                  <a:schemeClr val="tx2"/>
                </a:solidFill>
              </a:rPr>
              <a:t>E a menina que gostava</a:t>
            </a:r>
            <a:br>
              <a:rPr lang="pt-BR" sz="1200" dirty="0">
                <a:solidFill>
                  <a:schemeClr val="tx2"/>
                </a:solidFill>
              </a:rPr>
            </a:br>
            <a:r>
              <a:rPr lang="pt-BR" sz="1200" dirty="0">
                <a:solidFill>
                  <a:schemeClr val="tx2"/>
                </a:solidFill>
              </a:rPr>
              <a:t>Tanto do bichinho</a:t>
            </a:r>
            <a:br>
              <a:rPr lang="pt-BR" sz="1200" dirty="0">
                <a:solidFill>
                  <a:schemeClr val="tx2"/>
                </a:solidFill>
              </a:rPr>
            </a:br>
            <a:r>
              <a:rPr lang="pt-BR" sz="1200" dirty="0">
                <a:solidFill>
                  <a:schemeClr val="tx2"/>
                </a:solidFill>
              </a:rPr>
              <a:t>Chorou, chorou, chorou, chorou</a:t>
            </a:r>
          </a:p>
        </p:txBody>
      </p:sp>
    </p:spTree>
    <p:extLst>
      <p:ext uri="{BB962C8B-B14F-4D97-AF65-F5344CB8AC3E}">
        <p14:creationId xmlns:p14="http://schemas.microsoft.com/office/powerpoint/2010/main" val="42888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2">
            <a:extLst>
              <a:ext uri="{FF2B5EF4-FFF2-40B4-BE49-F238E27FC236}">
                <a16:creationId xmlns:a16="http://schemas.microsoft.com/office/drawing/2014/main" xmlns="" id="{B4AB1782-E97F-494B-AF6A-1EAA17869B20}"/>
              </a:ext>
            </a:extLst>
          </p:cNvPr>
          <p:cNvSpPr/>
          <p:nvPr/>
        </p:nvSpPr>
        <p:spPr>
          <a:xfrm>
            <a:off x="2135560" y="220891"/>
            <a:ext cx="8416911"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Luna vai brincar na amarelinha. Ela precisa encontrar palavras que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terminem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 as </a:t>
            </a:r>
            <a:r>
              <a:rPr lang="pt-BR" dirty="0">
                <a:ln w="0"/>
                <a:solidFill>
                  <a:schemeClr val="tx2"/>
                </a:solidFill>
                <a:latin typeface="Times New Roman" panose="02020603050405020304" pitchFamily="18" charset="0"/>
                <a:cs typeface="Times New Roman" panose="02020603050405020304" pitchFamily="18" charset="0"/>
              </a:rPr>
              <a:t>sílabas</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NA-ÇO- DA. Marque a letra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correta</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3" name="Retângulo Arredondado 2">
            <a:extLst>
              <a:ext uri="{FF2B5EF4-FFF2-40B4-BE49-F238E27FC236}">
                <a16:creationId xmlns:a16="http://schemas.microsoft.com/office/drawing/2014/main" xmlns="" id="{92357F1A-0789-47CE-8E0E-CEA7B197F876}"/>
              </a:ext>
            </a:extLst>
          </p:cNvPr>
          <p:cNvSpPr/>
          <p:nvPr/>
        </p:nvSpPr>
        <p:spPr>
          <a:xfrm>
            <a:off x="1238522" y="242440"/>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02</a:t>
            </a:r>
          </a:p>
        </p:txBody>
      </p:sp>
      <p:sp>
        <p:nvSpPr>
          <p:cNvPr id="4" name="Retângulo de cantos arredondados 5">
            <a:extLst>
              <a:ext uri="{FF2B5EF4-FFF2-40B4-BE49-F238E27FC236}">
                <a16:creationId xmlns:a16="http://schemas.microsoft.com/office/drawing/2014/main" xmlns="" id="{2BE93115-EA1C-4C26-A320-0B631CAD164C}"/>
              </a:ext>
            </a:extLst>
          </p:cNvPr>
          <p:cNvSpPr/>
          <p:nvPr/>
        </p:nvSpPr>
        <p:spPr>
          <a:xfrm>
            <a:off x="8889736" y="3223555"/>
            <a:ext cx="2776426"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Palhaço-Cabeça-Cama </a:t>
            </a:r>
          </a:p>
        </p:txBody>
      </p:sp>
      <p:sp>
        <p:nvSpPr>
          <p:cNvPr id="5" name="Elipse 4">
            <a:extLst>
              <a:ext uri="{FF2B5EF4-FFF2-40B4-BE49-F238E27FC236}">
                <a16:creationId xmlns:a16="http://schemas.microsoft.com/office/drawing/2014/main" xmlns="" id="{E6B33251-ACAC-4A54-893D-0029D5F662F0}"/>
              </a:ext>
            </a:extLst>
          </p:cNvPr>
          <p:cNvSpPr/>
          <p:nvPr/>
        </p:nvSpPr>
        <p:spPr>
          <a:xfrm>
            <a:off x="8240535" y="3172887"/>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6" name="Retângulo de cantos arredondados 6">
            <a:extLst>
              <a:ext uri="{FF2B5EF4-FFF2-40B4-BE49-F238E27FC236}">
                <a16:creationId xmlns:a16="http://schemas.microsoft.com/office/drawing/2014/main" xmlns="" id="{6CEB56C5-1207-4DC9-8983-1249DDC1512E}"/>
              </a:ext>
            </a:extLst>
          </p:cNvPr>
          <p:cNvSpPr/>
          <p:nvPr/>
        </p:nvSpPr>
        <p:spPr>
          <a:xfrm>
            <a:off x="8889736" y="2615396"/>
            <a:ext cx="277642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Menina-Palhaço-Quadrada.</a:t>
            </a:r>
          </a:p>
        </p:txBody>
      </p:sp>
      <p:sp>
        <p:nvSpPr>
          <p:cNvPr id="7" name="Elipse 6">
            <a:extLst>
              <a:ext uri="{FF2B5EF4-FFF2-40B4-BE49-F238E27FC236}">
                <a16:creationId xmlns:a16="http://schemas.microsoft.com/office/drawing/2014/main" xmlns="" id="{1AC72D28-6593-4F8E-9CA4-D020DDF2ADDC}"/>
              </a:ext>
            </a:extLst>
          </p:cNvPr>
          <p:cNvSpPr/>
          <p:nvPr/>
        </p:nvSpPr>
        <p:spPr>
          <a:xfrm>
            <a:off x="8221316" y="2549053"/>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8" name="Retângulo de cantos arredondados 8">
            <a:extLst>
              <a:ext uri="{FF2B5EF4-FFF2-40B4-BE49-F238E27FC236}">
                <a16:creationId xmlns:a16="http://schemas.microsoft.com/office/drawing/2014/main" xmlns="" id="{D4E16EDC-576B-4C32-BF27-A3C281D4E893}"/>
              </a:ext>
            </a:extLst>
          </p:cNvPr>
          <p:cNvSpPr/>
          <p:nvPr/>
        </p:nvSpPr>
        <p:spPr>
          <a:xfrm>
            <a:off x="8863906" y="2024683"/>
            <a:ext cx="280225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Menina-Cama-Escova</a:t>
            </a:r>
          </a:p>
        </p:txBody>
      </p:sp>
      <p:sp>
        <p:nvSpPr>
          <p:cNvPr id="9" name="Elipse 8">
            <a:extLst>
              <a:ext uri="{FF2B5EF4-FFF2-40B4-BE49-F238E27FC236}">
                <a16:creationId xmlns:a16="http://schemas.microsoft.com/office/drawing/2014/main" xmlns="" id="{58CB6A93-5A70-4E9B-83E1-8136C136A5B1}"/>
              </a:ext>
            </a:extLst>
          </p:cNvPr>
          <p:cNvSpPr/>
          <p:nvPr/>
        </p:nvSpPr>
        <p:spPr>
          <a:xfrm>
            <a:off x="8207455" y="1963027"/>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0" name="Retângulo de cantos arredondados 10">
            <a:extLst>
              <a:ext uri="{FF2B5EF4-FFF2-40B4-BE49-F238E27FC236}">
                <a16:creationId xmlns:a16="http://schemas.microsoft.com/office/drawing/2014/main" xmlns="" id="{5BE0F9DF-414F-46B4-8F78-4972C1F08FE8}"/>
              </a:ext>
            </a:extLst>
          </p:cNvPr>
          <p:cNvSpPr/>
          <p:nvPr/>
        </p:nvSpPr>
        <p:spPr>
          <a:xfrm>
            <a:off x="8936196" y="3825744"/>
            <a:ext cx="2776427"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latin typeface="Times New Roman" panose="02020603050405020304" pitchFamily="18" charset="0"/>
                <a:cs typeface="Times New Roman" panose="02020603050405020304" pitchFamily="18" charset="0"/>
              </a:rPr>
              <a:t>Quadrada-Fada-Cabaça-</a:t>
            </a:r>
          </a:p>
        </p:txBody>
      </p:sp>
      <p:sp>
        <p:nvSpPr>
          <p:cNvPr id="11" name="Elipse 10">
            <a:extLst>
              <a:ext uri="{FF2B5EF4-FFF2-40B4-BE49-F238E27FC236}">
                <a16:creationId xmlns:a16="http://schemas.microsoft.com/office/drawing/2014/main" xmlns="" id="{D8694319-0B57-4964-997F-35759811EE66}"/>
              </a:ext>
            </a:extLst>
          </p:cNvPr>
          <p:cNvSpPr/>
          <p:nvPr/>
        </p:nvSpPr>
        <p:spPr>
          <a:xfrm>
            <a:off x="8240535" y="3758913"/>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3" name="Retângulo: Cantos Arredondados 12">
            <a:extLst>
              <a:ext uri="{FF2B5EF4-FFF2-40B4-BE49-F238E27FC236}">
                <a16:creationId xmlns:a16="http://schemas.microsoft.com/office/drawing/2014/main" xmlns="" id="{14518D8E-E207-40AF-9695-3DE28C392B50}"/>
              </a:ext>
            </a:extLst>
          </p:cNvPr>
          <p:cNvSpPr/>
          <p:nvPr/>
        </p:nvSpPr>
        <p:spPr>
          <a:xfrm>
            <a:off x="2927648" y="2041972"/>
            <a:ext cx="4680520" cy="4274285"/>
          </a:xfrm>
          <a:prstGeom prst="round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26" name="Retângulo de cantos arredondados 25"/>
          <p:cNvSpPr/>
          <p:nvPr/>
        </p:nvSpPr>
        <p:spPr>
          <a:xfrm>
            <a:off x="4597308" y="2217953"/>
            <a:ext cx="1217352" cy="536891"/>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CABEÇA</a:t>
            </a:r>
          </a:p>
        </p:txBody>
      </p:sp>
      <p:sp>
        <p:nvSpPr>
          <p:cNvPr id="27" name="Retângulo de cantos arredondados 26"/>
          <p:cNvSpPr/>
          <p:nvPr/>
        </p:nvSpPr>
        <p:spPr>
          <a:xfrm>
            <a:off x="4031385" y="2768743"/>
            <a:ext cx="1151745" cy="55659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smtClean="0"/>
              <a:t>FIGO</a:t>
            </a:r>
            <a:endParaRPr lang="pt-BR" sz="1200" dirty="0"/>
          </a:p>
        </p:txBody>
      </p:sp>
      <p:sp>
        <p:nvSpPr>
          <p:cNvPr id="28" name="Retângulo de cantos arredondados 27"/>
          <p:cNvSpPr/>
          <p:nvPr/>
        </p:nvSpPr>
        <p:spPr>
          <a:xfrm>
            <a:off x="5167808" y="2765641"/>
            <a:ext cx="1302089" cy="55328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t>ESCOVA</a:t>
            </a:r>
          </a:p>
        </p:txBody>
      </p:sp>
      <p:sp>
        <p:nvSpPr>
          <p:cNvPr id="29" name="Retângulo de cantos arredondados 28"/>
          <p:cNvSpPr/>
          <p:nvPr/>
        </p:nvSpPr>
        <p:spPr>
          <a:xfrm>
            <a:off x="4591395" y="3334399"/>
            <a:ext cx="1217351" cy="56641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latin typeface="+mj-lt"/>
              </a:rPr>
              <a:t>CABAÇA</a:t>
            </a:r>
          </a:p>
        </p:txBody>
      </p:sp>
      <p:sp>
        <p:nvSpPr>
          <p:cNvPr id="31" name="Retângulo de cantos arredondados 30"/>
          <p:cNvSpPr/>
          <p:nvPr/>
        </p:nvSpPr>
        <p:spPr>
          <a:xfrm>
            <a:off x="4069562" y="3901174"/>
            <a:ext cx="1136422" cy="55659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t>PALHAÇO</a:t>
            </a:r>
          </a:p>
        </p:txBody>
      </p:sp>
      <p:sp>
        <p:nvSpPr>
          <p:cNvPr id="32" name="Retângulo de cantos arredondados 31"/>
          <p:cNvSpPr/>
          <p:nvPr/>
        </p:nvSpPr>
        <p:spPr>
          <a:xfrm>
            <a:off x="4612203" y="4465139"/>
            <a:ext cx="1217351"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t>CAMA</a:t>
            </a:r>
          </a:p>
        </p:txBody>
      </p:sp>
      <p:sp>
        <p:nvSpPr>
          <p:cNvPr id="60" name="Retângulo de cantos arredondados 59"/>
          <p:cNvSpPr/>
          <p:nvPr/>
        </p:nvSpPr>
        <p:spPr>
          <a:xfrm>
            <a:off x="5205983" y="3901174"/>
            <a:ext cx="1194817"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t>QUADRADA</a:t>
            </a:r>
          </a:p>
        </p:txBody>
      </p:sp>
      <p:sp>
        <p:nvSpPr>
          <p:cNvPr id="70" name="Texto explicativo em forma de nuvem 69"/>
          <p:cNvSpPr/>
          <p:nvPr/>
        </p:nvSpPr>
        <p:spPr>
          <a:xfrm>
            <a:off x="279348" y="3889301"/>
            <a:ext cx="2056875" cy="930112"/>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pt-BR" sz="1400" dirty="0" err="1">
                <a:solidFill>
                  <a:schemeClr val="tx2"/>
                </a:solidFill>
                <a:latin typeface="+mj-lt"/>
              </a:rPr>
              <a:t>Ahhh</a:t>
            </a:r>
            <a:r>
              <a:rPr lang="pt-BR" sz="1400" dirty="0">
                <a:solidFill>
                  <a:schemeClr val="tx2"/>
                </a:solidFill>
                <a:latin typeface="+mj-lt"/>
              </a:rPr>
              <a:t>!</a:t>
            </a:r>
          </a:p>
          <a:p>
            <a:pPr algn="ctr"/>
            <a:r>
              <a:rPr lang="pt-BR" sz="1400" dirty="0">
                <a:solidFill>
                  <a:schemeClr val="tx2"/>
                </a:solidFill>
                <a:latin typeface="+mj-lt"/>
              </a:rPr>
              <a:t>Rapidinho vou encontrar!!!</a:t>
            </a:r>
          </a:p>
          <a:p>
            <a:pPr algn="ctr"/>
            <a:endParaRPr lang="pt-BR" dirty="0"/>
          </a:p>
        </p:txBody>
      </p:sp>
      <p:sp>
        <p:nvSpPr>
          <p:cNvPr id="58" name="Retângulo Arredondado 5">
            <a:extLst>
              <a:ext uri="{FF2B5EF4-FFF2-40B4-BE49-F238E27FC236}">
                <a16:creationId xmlns:a16="http://schemas.microsoft.com/office/drawing/2014/main" xmlns="" id="{B22108BF-69B1-4FE4-B0C4-01BFD29C3086}"/>
              </a:ext>
            </a:extLst>
          </p:cNvPr>
          <p:cNvSpPr/>
          <p:nvPr/>
        </p:nvSpPr>
        <p:spPr>
          <a:xfrm rot="558941">
            <a:off x="8765345" y="4661065"/>
            <a:ext cx="3267882" cy="2070417"/>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
        <p:nvSpPr>
          <p:cNvPr id="69" name="Retângulo de cantos arredondados 31">
            <a:extLst>
              <a:ext uri="{FF2B5EF4-FFF2-40B4-BE49-F238E27FC236}">
                <a16:creationId xmlns:a16="http://schemas.microsoft.com/office/drawing/2014/main" xmlns="" id="{4BCEA941-2D57-4C85-8F8E-28E308C02D2E}"/>
              </a:ext>
            </a:extLst>
          </p:cNvPr>
          <p:cNvSpPr/>
          <p:nvPr/>
        </p:nvSpPr>
        <p:spPr>
          <a:xfrm>
            <a:off x="5167808" y="5046552"/>
            <a:ext cx="1217351"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t>CASA</a:t>
            </a:r>
          </a:p>
        </p:txBody>
      </p:sp>
      <p:sp>
        <p:nvSpPr>
          <p:cNvPr id="75" name="Retângulo de cantos arredondados 31">
            <a:extLst>
              <a:ext uri="{FF2B5EF4-FFF2-40B4-BE49-F238E27FC236}">
                <a16:creationId xmlns:a16="http://schemas.microsoft.com/office/drawing/2014/main" xmlns="" id="{DCE470E4-CEFD-4D38-BB5F-A6960819685E}"/>
              </a:ext>
            </a:extLst>
          </p:cNvPr>
          <p:cNvSpPr/>
          <p:nvPr/>
        </p:nvSpPr>
        <p:spPr>
          <a:xfrm>
            <a:off x="3938801" y="5036760"/>
            <a:ext cx="1217351"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200" dirty="0"/>
          </a:p>
          <a:p>
            <a:pPr algn="ctr"/>
            <a:r>
              <a:rPr lang="pt-BR" sz="1200" dirty="0"/>
              <a:t>MENINA</a:t>
            </a:r>
          </a:p>
          <a:p>
            <a:pPr algn="ctr"/>
            <a:endParaRPr lang="pt-BR" sz="1200" dirty="0"/>
          </a:p>
        </p:txBody>
      </p:sp>
      <p:sp>
        <p:nvSpPr>
          <p:cNvPr id="76" name="Retângulo de cantos arredondados 31">
            <a:extLst>
              <a:ext uri="{FF2B5EF4-FFF2-40B4-BE49-F238E27FC236}">
                <a16:creationId xmlns:a16="http://schemas.microsoft.com/office/drawing/2014/main" xmlns="" id="{5694712A-8E5A-4302-B1EB-5D2DA505E2CA}"/>
              </a:ext>
            </a:extLst>
          </p:cNvPr>
          <p:cNvSpPr/>
          <p:nvPr/>
        </p:nvSpPr>
        <p:spPr>
          <a:xfrm>
            <a:off x="4531209" y="5600014"/>
            <a:ext cx="1217351"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latin typeface="+mj-lt"/>
              </a:rPr>
              <a:t>CADEIRA</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
                                        </p:tgtEl>
                                        <p:attrNameLst>
                                          <p:attrName>fillcolor</p:attrName>
                                        </p:attrNameLst>
                                      </p:cBhvr>
                                      <p:to>
                                        <a:srgbClr val="00B050"/>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6"/>
                                        </p:tgtEl>
                                        <p:attrNameLst>
                                          <p:attrName>fillcolor</p:attrName>
                                        </p:attrNameLst>
                                      </p:cBhvr>
                                      <p:to>
                                        <a:srgbClr val="00B05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rgbClr val="FF0000"/>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0"/>
                                        </p:tgtEl>
                                        <p:attrNameLst>
                                          <p:attrName>fillcolor</p:attrName>
                                        </p:attrNameLst>
                                      </p:cBhvr>
                                      <p:to>
                                        <a:srgbClr val="FF0000"/>
                                      </p:to>
                                    </p:animClr>
                                    <p:set>
                                      <p:cBhvr>
                                        <p:cTn id="33" dur="2000" fill="hold"/>
                                        <p:tgtEl>
                                          <p:spTgt spid="10"/>
                                        </p:tgtEl>
                                        <p:attrNameLst>
                                          <p:attrName>fill.type</p:attrName>
                                        </p:attrNameLst>
                                      </p:cBhvr>
                                      <p:to>
                                        <p:strVal val="solid"/>
                                      </p:to>
                                    </p:set>
                                    <p:set>
                                      <p:cBhvr>
                                        <p:cTn id="34" dur="20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
                                        </p:tgtEl>
                                        <p:attrNameLst>
                                          <p:attrName>fillcolor</p:attrName>
                                        </p:attrNameLst>
                                      </p:cBhvr>
                                      <p:to>
                                        <a:srgbClr val="FF0000"/>
                                      </p:to>
                                    </p:animClr>
                                    <p:set>
                                      <p:cBhvr>
                                        <p:cTn id="40" dur="2000" fill="hold"/>
                                        <p:tgtEl>
                                          <p:spTgt spid="5"/>
                                        </p:tgtEl>
                                        <p:attrNameLst>
                                          <p:attrName>fill.type</p:attrName>
                                        </p:attrNameLst>
                                      </p:cBhvr>
                                      <p:to>
                                        <p:strVal val="solid"/>
                                      </p:to>
                                    </p:set>
                                    <p:set>
                                      <p:cBhvr>
                                        <p:cTn id="41" dur="2000" fill="hold"/>
                                        <p:tgtEl>
                                          <p:spTgt spid="5"/>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4"/>
                                        </p:tgtEl>
                                        <p:attrNameLst>
                                          <p:attrName>fillcolor</p:attrName>
                                        </p:attrNameLst>
                                      </p:cBhvr>
                                      <p:to>
                                        <a:srgbClr val="FF0000"/>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2">
            <a:extLst>
              <a:ext uri="{FF2B5EF4-FFF2-40B4-BE49-F238E27FC236}">
                <a16:creationId xmlns:a16="http://schemas.microsoft.com/office/drawing/2014/main" xmlns="" id="{B4AB1782-E97F-494B-AF6A-1EAA17869B20}"/>
              </a:ext>
            </a:extLst>
          </p:cNvPr>
          <p:cNvSpPr/>
          <p:nvPr/>
        </p:nvSpPr>
        <p:spPr>
          <a:xfrm>
            <a:off x="1315228" y="97398"/>
            <a:ext cx="9000999" cy="187220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pt-BR" dirty="0">
                <a:ln w="0"/>
                <a:solidFill>
                  <a:schemeClr val="tx2"/>
                </a:solidFill>
                <a:latin typeface="Times New Roman" panose="02020603050405020304" pitchFamily="18" charset="0"/>
                <a:cs typeface="Times New Roman" panose="02020603050405020304" pitchFamily="18" charset="0"/>
              </a:rPr>
              <a:t>                    </a:t>
            </a:r>
            <a:r>
              <a:rPr lang="pt-BR" b="1" dirty="0">
                <a:ln w="0"/>
                <a:solidFill>
                  <a:schemeClr val="tx2"/>
                </a:solidFill>
                <a:latin typeface="Times New Roman" panose="02020603050405020304" pitchFamily="18" charset="0"/>
                <a:cs typeface="Times New Roman" panose="02020603050405020304" pitchFamily="18" charset="0"/>
              </a:rPr>
              <a:t>Amarelinha das frases</a:t>
            </a: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Desenhar no chão uma </a:t>
            </a:r>
            <a:r>
              <a:rPr lang="pt-BR" dirty="0" smtClean="0">
                <a:ln w="0"/>
                <a:solidFill>
                  <a:schemeClr val="tx2"/>
                </a:solidFill>
                <a:latin typeface="Times New Roman" panose="02020603050405020304" pitchFamily="18" charset="0"/>
                <a:cs typeface="Times New Roman" panose="02020603050405020304" pitchFamily="18" charset="0"/>
              </a:rPr>
              <a:t>amarelinha;</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Em cada </a:t>
            </a:r>
            <a:r>
              <a:rPr lang="pt-BR" dirty="0" smtClean="0">
                <a:ln w="0"/>
                <a:solidFill>
                  <a:schemeClr val="tx2"/>
                </a:solidFill>
                <a:latin typeface="Times New Roman" panose="02020603050405020304" pitchFamily="18" charset="0"/>
                <a:cs typeface="Times New Roman" panose="02020603050405020304" pitchFamily="18" charset="0"/>
              </a:rPr>
              <a:t>espaço, </a:t>
            </a:r>
            <a:r>
              <a:rPr lang="pt-BR" dirty="0">
                <a:ln w="0"/>
                <a:solidFill>
                  <a:schemeClr val="tx2"/>
                </a:solidFill>
                <a:latin typeface="Times New Roman" panose="02020603050405020304" pitchFamily="18" charset="0"/>
                <a:cs typeface="Times New Roman" panose="02020603050405020304" pitchFamily="18" charset="0"/>
              </a:rPr>
              <a:t>deverá escrever uma </a:t>
            </a:r>
            <a:r>
              <a:rPr lang="pt-BR" dirty="0" smtClean="0">
                <a:ln w="0"/>
                <a:solidFill>
                  <a:schemeClr val="tx2"/>
                </a:solidFill>
                <a:latin typeface="Times New Roman" panose="02020603050405020304" pitchFamily="18" charset="0"/>
                <a:cs typeface="Times New Roman" panose="02020603050405020304" pitchFamily="18" charset="0"/>
              </a:rPr>
              <a:t>palavra, conforme orientação abaixo;</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Deverá pular nos espaços </a:t>
            </a:r>
            <a:r>
              <a:rPr lang="pt-BR" dirty="0" smtClean="0">
                <a:ln w="0"/>
                <a:solidFill>
                  <a:schemeClr val="tx2"/>
                </a:solidFill>
                <a:latin typeface="Times New Roman" panose="02020603050405020304" pitchFamily="18" charset="0"/>
                <a:cs typeface="Times New Roman" panose="02020603050405020304" pitchFamily="18" charset="0"/>
              </a:rPr>
              <a:t>com </a:t>
            </a:r>
            <a:r>
              <a:rPr lang="pt-BR" dirty="0">
                <a:ln w="0"/>
                <a:solidFill>
                  <a:schemeClr val="tx2"/>
                </a:solidFill>
                <a:latin typeface="Times New Roman" panose="02020603050405020304" pitchFamily="18" charset="0"/>
                <a:cs typeface="Times New Roman" panose="02020603050405020304" pitchFamily="18" charset="0"/>
              </a:rPr>
              <a:t>um </a:t>
            </a:r>
            <a:r>
              <a:rPr lang="pt-BR" dirty="0" smtClean="0">
                <a:ln w="0"/>
                <a:solidFill>
                  <a:schemeClr val="tx2"/>
                </a:solidFill>
                <a:latin typeface="Times New Roman" panose="02020603050405020304" pitchFamily="18" charset="0"/>
                <a:cs typeface="Times New Roman" panose="02020603050405020304" pitchFamily="18" charset="0"/>
              </a:rPr>
              <a:t>ou </a:t>
            </a:r>
            <a:r>
              <a:rPr lang="pt-BR" dirty="0">
                <a:ln w="0"/>
                <a:solidFill>
                  <a:schemeClr val="tx2"/>
                </a:solidFill>
                <a:latin typeface="Times New Roman" panose="02020603050405020304" pitchFamily="18" charset="0"/>
                <a:cs typeface="Times New Roman" panose="02020603050405020304" pitchFamily="18" charset="0"/>
              </a:rPr>
              <a:t>dois </a:t>
            </a:r>
            <a:r>
              <a:rPr lang="pt-BR" dirty="0" smtClean="0">
                <a:ln w="0"/>
                <a:solidFill>
                  <a:schemeClr val="tx2"/>
                </a:solidFill>
                <a:latin typeface="Times New Roman" panose="02020603050405020304" pitchFamily="18" charset="0"/>
                <a:cs typeface="Times New Roman" panose="02020603050405020304" pitchFamily="18" charset="0"/>
              </a:rPr>
              <a:t>pés,  </a:t>
            </a:r>
            <a:r>
              <a:rPr lang="pt-BR" dirty="0">
                <a:ln w="0"/>
                <a:solidFill>
                  <a:schemeClr val="tx2"/>
                </a:solidFill>
                <a:latin typeface="Times New Roman" panose="02020603050405020304" pitchFamily="18" charset="0"/>
                <a:cs typeface="Times New Roman" panose="02020603050405020304" pitchFamily="18" charset="0"/>
              </a:rPr>
              <a:t>formando uma </a:t>
            </a:r>
            <a:r>
              <a:rPr lang="pt-BR" dirty="0" smtClean="0">
                <a:ln w="0"/>
                <a:solidFill>
                  <a:schemeClr val="tx2"/>
                </a:solidFill>
                <a:latin typeface="Times New Roman" panose="02020603050405020304" pitchFamily="18" charset="0"/>
                <a:cs typeface="Times New Roman" panose="02020603050405020304" pitchFamily="18" charset="0"/>
              </a:rPr>
              <a:t>frase;</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Depois leia a frase que </a:t>
            </a:r>
            <a:r>
              <a:rPr lang="pt-BR" dirty="0" smtClean="0">
                <a:ln w="0"/>
                <a:solidFill>
                  <a:schemeClr val="tx2"/>
                </a:solidFill>
                <a:latin typeface="Times New Roman" panose="02020603050405020304" pitchFamily="18" charset="0"/>
                <a:cs typeface="Times New Roman" panose="02020603050405020304" pitchFamily="18" charset="0"/>
              </a:rPr>
              <a:t>formou;</a:t>
            </a:r>
          </a:p>
          <a:p>
            <a:pPr marL="285750" indent="-285750">
              <a:buFont typeface="Wingdings" panose="05000000000000000000" pitchFamily="2" charset="2"/>
              <a:buChar char="§"/>
            </a:pPr>
            <a:r>
              <a:rPr lang="pt-BR" dirty="0" smtClean="0">
                <a:ln w="0"/>
                <a:solidFill>
                  <a:schemeClr val="tx2"/>
                </a:solidFill>
                <a:latin typeface="Times New Roman" panose="02020603050405020304" pitchFamily="18" charset="0"/>
                <a:cs typeface="Times New Roman" panose="02020603050405020304" pitchFamily="18" charset="0"/>
              </a:rPr>
              <a:t>O vencedor será quem conseguir formar mais frases.</a:t>
            </a:r>
            <a:endParaRPr lang="pt-BR" dirty="0" smtClean="0">
              <a:ln w="0"/>
              <a:solidFill>
                <a:schemeClr val="tx2"/>
              </a:solidFill>
              <a:latin typeface="Times New Roman" panose="02020603050405020304" pitchFamily="18" charset="0"/>
              <a:cs typeface="Times New Roman" panose="02020603050405020304" pitchFamily="18" charset="0"/>
            </a:endParaRPr>
          </a:p>
          <a:p>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tângulo de cantos arredondados 10"/>
          <p:cNvSpPr/>
          <p:nvPr/>
        </p:nvSpPr>
        <p:spPr>
          <a:xfrm>
            <a:off x="4172748" y="2564501"/>
            <a:ext cx="2421520" cy="536891"/>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solidFill>
                <a:schemeClr val="tx2"/>
              </a:solidFill>
            </a:endParaRPr>
          </a:p>
        </p:txBody>
      </p:sp>
      <p:sp>
        <p:nvSpPr>
          <p:cNvPr id="12" name="Retângulo de cantos arredondados 11"/>
          <p:cNvSpPr/>
          <p:nvPr/>
        </p:nvSpPr>
        <p:spPr>
          <a:xfrm>
            <a:off x="3305609" y="3127592"/>
            <a:ext cx="2108930" cy="55659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p:txBody>
      </p:sp>
      <p:sp>
        <p:nvSpPr>
          <p:cNvPr id="13" name="Retângulo de cantos arredondados 12"/>
          <p:cNvSpPr/>
          <p:nvPr/>
        </p:nvSpPr>
        <p:spPr>
          <a:xfrm>
            <a:off x="5414539" y="3122794"/>
            <a:ext cx="2058510" cy="55328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p:txBody>
      </p:sp>
      <p:sp>
        <p:nvSpPr>
          <p:cNvPr id="14" name="Retângulo de cantos arredondados 13"/>
          <p:cNvSpPr/>
          <p:nvPr/>
        </p:nvSpPr>
        <p:spPr>
          <a:xfrm>
            <a:off x="4172748" y="3681711"/>
            <a:ext cx="2421519" cy="56641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latin typeface="+mj-lt"/>
            </a:endParaRPr>
          </a:p>
        </p:txBody>
      </p:sp>
      <p:sp>
        <p:nvSpPr>
          <p:cNvPr id="15" name="Retângulo de cantos arredondados 14"/>
          <p:cNvSpPr/>
          <p:nvPr/>
        </p:nvSpPr>
        <p:spPr>
          <a:xfrm>
            <a:off x="3339598" y="4245266"/>
            <a:ext cx="2048476" cy="556593"/>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p:txBody>
      </p:sp>
      <p:sp>
        <p:nvSpPr>
          <p:cNvPr id="16" name="Retângulo de cantos arredondados 15"/>
          <p:cNvSpPr/>
          <p:nvPr/>
        </p:nvSpPr>
        <p:spPr>
          <a:xfrm>
            <a:off x="4144820" y="4824841"/>
            <a:ext cx="2421519"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p:txBody>
      </p:sp>
      <p:sp>
        <p:nvSpPr>
          <p:cNvPr id="17" name="Retângulo de cantos arredondados 16"/>
          <p:cNvSpPr/>
          <p:nvPr/>
        </p:nvSpPr>
        <p:spPr>
          <a:xfrm>
            <a:off x="5431702" y="4271106"/>
            <a:ext cx="2048476"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p:txBody>
      </p:sp>
      <p:sp>
        <p:nvSpPr>
          <p:cNvPr id="18" name="Retângulo de cantos arredondados 31">
            <a:extLst>
              <a:ext uri="{FF2B5EF4-FFF2-40B4-BE49-F238E27FC236}">
                <a16:creationId xmlns:a16="http://schemas.microsoft.com/office/drawing/2014/main" xmlns="" id="{4BCEA941-2D57-4C85-8F8E-28E308C02D2E}"/>
              </a:ext>
            </a:extLst>
          </p:cNvPr>
          <p:cNvSpPr/>
          <p:nvPr/>
        </p:nvSpPr>
        <p:spPr>
          <a:xfrm>
            <a:off x="5345532" y="5410315"/>
            <a:ext cx="2114445"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 </a:t>
            </a:r>
          </a:p>
        </p:txBody>
      </p:sp>
      <p:sp>
        <p:nvSpPr>
          <p:cNvPr id="19" name="Retângulo de cantos arredondados 31">
            <a:extLst>
              <a:ext uri="{FF2B5EF4-FFF2-40B4-BE49-F238E27FC236}">
                <a16:creationId xmlns:a16="http://schemas.microsoft.com/office/drawing/2014/main" xmlns="" id="{DCE470E4-CEFD-4D38-BB5F-A6960819685E}"/>
              </a:ext>
            </a:extLst>
          </p:cNvPr>
          <p:cNvSpPr/>
          <p:nvPr/>
        </p:nvSpPr>
        <p:spPr>
          <a:xfrm>
            <a:off x="3362577" y="5412415"/>
            <a:ext cx="1982955"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p>
          <a:p>
            <a:pPr algn="ctr"/>
            <a:endParaRPr lang="pt-BR" sz="1050" dirty="0"/>
          </a:p>
          <a:p>
            <a:pPr algn="ctr"/>
            <a:endParaRPr lang="pt-BR" sz="1050" dirty="0"/>
          </a:p>
        </p:txBody>
      </p:sp>
      <p:sp>
        <p:nvSpPr>
          <p:cNvPr id="20" name="Retângulo de cantos arredondados 31">
            <a:extLst>
              <a:ext uri="{FF2B5EF4-FFF2-40B4-BE49-F238E27FC236}">
                <a16:creationId xmlns:a16="http://schemas.microsoft.com/office/drawing/2014/main" xmlns="" id="{5694712A-8E5A-4302-B1EB-5D2DA505E2CA}"/>
              </a:ext>
            </a:extLst>
          </p:cNvPr>
          <p:cNvSpPr/>
          <p:nvPr/>
        </p:nvSpPr>
        <p:spPr>
          <a:xfrm>
            <a:off x="4203779" y="6000742"/>
            <a:ext cx="2421519" cy="555882"/>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1050" dirty="0">
              <a:latin typeface="+mj-lt"/>
            </a:endParaRPr>
          </a:p>
        </p:txBody>
      </p:sp>
      <p:sp>
        <p:nvSpPr>
          <p:cNvPr id="32" name="Retângulo de cantos arredondados 31"/>
          <p:cNvSpPr/>
          <p:nvPr/>
        </p:nvSpPr>
        <p:spPr>
          <a:xfrm>
            <a:off x="5436067" y="2681815"/>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LER</a:t>
            </a:r>
          </a:p>
        </p:txBody>
      </p:sp>
      <p:sp>
        <p:nvSpPr>
          <p:cNvPr id="34" name="Retângulo de cantos arredondados 33"/>
          <p:cNvSpPr/>
          <p:nvPr/>
        </p:nvSpPr>
        <p:spPr>
          <a:xfrm>
            <a:off x="4540504" y="2686080"/>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BOLA</a:t>
            </a:r>
          </a:p>
        </p:txBody>
      </p:sp>
      <p:sp>
        <p:nvSpPr>
          <p:cNvPr id="37" name="Retângulo de cantos arredondados 36"/>
          <p:cNvSpPr/>
          <p:nvPr/>
        </p:nvSpPr>
        <p:spPr>
          <a:xfrm>
            <a:off x="6381888" y="3245060"/>
            <a:ext cx="876663"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FRUTAS</a:t>
            </a:r>
          </a:p>
        </p:txBody>
      </p:sp>
      <p:sp>
        <p:nvSpPr>
          <p:cNvPr id="38" name="Retângulo de cantos arredondados 37"/>
          <p:cNvSpPr/>
          <p:nvPr/>
        </p:nvSpPr>
        <p:spPr>
          <a:xfrm>
            <a:off x="5473907" y="3245936"/>
            <a:ext cx="876662"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BONITA</a:t>
            </a:r>
          </a:p>
        </p:txBody>
      </p:sp>
      <p:sp>
        <p:nvSpPr>
          <p:cNvPr id="39" name="Retângulo de cantos arredondados 38"/>
          <p:cNvSpPr/>
          <p:nvPr/>
        </p:nvSpPr>
        <p:spPr>
          <a:xfrm>
            <a:off x="5402046" y="3794017"/>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DE</a:t>
            </a:r>
          </a:p>
        </p:txBody>
      </p:sp>
      <p:sp>
        <p:nvSpPr>
          <p:cNvPr id="40" name="Retângulo de cantos arredondados 39"/>
          <p:cNvSpPr/>
          <p:nvPr/>
        </p:nvSpPr>
        <p:spPr>
          <a:xfrm>
            <a:off x="4485880" y="3781747"/>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FELIZ</a:t>
            </a:r>
          </a:p>
        </p:txBody>
      </p:sp>
      <p:sp>
        <p:nvSpPr>
          <p:cNvPr id="41" name="Retângulo de cantos arredondados 40"/>
          <p:cNvSpPr/>
          <p:nvPr/>
        </p:nvSpPr>
        <p:spPr>
          <a:xfrm>
            <a:off x="4473608" y="4364872"/>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UMA</a:t>
            </a:r>
          </a:p>
        </p:txBody>
      </p:sp>
      <p:sp>
        <p:nvSpPr>
          <p:cNvPr id="42" name="Retângulo de cantos arredondados 41"/>
          <p:cNvSpPr/>
          <p:nvPr/>
        </p:nvSpPr>
        <p:spPr>
          <a:xfrm>
            <a:off x="3555114" y="4358152"/>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A</a:t>
            </a:r>
          </a:p>
        </p:txBody>
      </p:sp>
      <p:sp>
        <p:nvSpPr>
          <p:cNvPr id="43" name="Retângulo de cantos arredondados 42"/>
          <p:cNvSpPr/>
          <p:nvPr/>
        </p:nvSpPr>
        <p:spPr>
          <a:xfrm>
            <a:off x="6402755" y="4381091"/>
            <a:ext cx="869915"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É</a:t>
            </a:r>
          </a:p>
        </p:txBody>
      </p:sp>
      <p:sp>
        <p:nvSpPr>
          <p:cNvPr id="44" name="Retângulo de cantos arredondados 43"/>
          <p:cNvSpPr/>
          <p:nvPr/>
        </p:nvSpPr>
        <p:spPr>
          <a:xfrm>
            <a:off x="5484261" y="4370980"/>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VIDA</a:t>
            </a:r>
          </a:p>
        </p:txBody>
      </p:sp>
      <p:sp>
        <p:nvSpPr>
          <p:cNvPr id="45" name="Retângulo de cantos arredondados 44"/>
          <p:cNvSpPr/>
          <p:nvPr/>
        </p:nvSpPr>
        <p:spPr>
          <a:xfrm>
            <a:off x="5371235" y="4957758"/>
            <a:ext cx="920506"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BRINCAR</a:t>
            </a:r>
          </a:p>
        </p:txBody>
      </p:sp>
      <p:sp>
        <p:nvSpPr>
          <p:cNvPr id="46" name="Retângulo de cantos arredondados 45"/>
          <p:cNvSpPr/>
          <p:nvPr/>
        </p:nvSpPr>
        <p:spPr>
          <a:xfrm>
            <a:off x="4423797" y="4952275"/>
            <a:ext cx="920506"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SOU</a:t>
            </a:r>
          </a:p>
        </p:txBody>
      </p:sp>
      <p:sp>
        <p:nvSpPr>
          <p:cNvPr id="47" name="Retângulo de cantos arredondados 46"/>
          <p:cNvSpPr/>
          <p:nvPr/>
        </p:nvSpPr>
        <p:spPr>
          <a:xfrm>
            <a:off x="6309456" y="5528304"/>
            <a:ext cx="9159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UM </a:t>
            </a:r>
          </a:p>
        </p:txBody>
      </p:sp>
      <p:sp>
        <p:nvSpPr>
          <p:cNvPr id="48" name="Retângulo de cantos arredondados 47"/>
          <p:cNvSpPr/>
          <p:nvPr/>
        </p:nvSpPr>
        <p:spPr>
          <a:xfrm>
            <a:off x="5389096" y="5512007"/>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TENHO </a:t>
            </a:r>
          </a:p>
        </p:txBody>
      </p:sp>
      <p:sp>
        <p:nvSpPr>
          <p:cNvPr id="49" name="Retângulo de cantos arredondados 48"/>
          <p:cNvSpPr/>
          <p:nvPr/>
        </p:nvSpPr>
        <p:spPr>
          <a:xfrm>
            <a:off x="4404020" y="5538595"/>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EU</a:t>
            </a:r>
          </a:p>
        </p:txBody>
      </p:sp>
      <p:sp>
        <p:nvSpPr>
          <p:cNvPr id="50" name="Retângulo de cantos arredondados 49"/>
          <p:cNvSpPr/>
          <p:nvPr/>
        </p:nvSpPr>
        <p:spPr>
          <a:xfrm>
            <a:off x="3571881" y="5563340"/>
            <a:ext cx="861126"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LIVRO</a:t>
            </a:r>
          </a:p>
        </p:txBody>
      </p:sp>
      <p:sp>
        <p:nvSpPr>
          <p:cNvPr id="51" name="Retângulo de cantos arredondados 50"/>
          <p:cNvSpPr/>
          <p:nvPr/>
        </p:nvSpPr>
        <p:spPr>
          <a:xfrm>
            <a:off x="5331784" y="6099578"/>
            <a:ext cx="967889"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FADA</a:t>
            </a:r>
          </a:p>
        </p:txBody>
      </p:sp>
      <p:sp>
        <p:nvSpPr>
          <p:cNvPr id="52" name="Retângulo de cantos arredondados 51"/>
          <p:cNvSpPr/>
          <p:nvPr/>
        </p:nvSpPr>
        <p:spPr>
          <a:xfrm>
            <a:off x="4423797" y="6105008"/>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GATO</a:t>
            </a:r>
          </a:p>
        </p:txBody>
      </p:sp>
      <p:sp>
        <p:nvSpPr>
          <p:cNvPr id="53" name="Retângulo de cantos arredondados 52"/>
          <p:cNvSpPr/>
          <p:nvPr/>
        </p:nvSpPr>
        <p:spPr>
          <a:xfrm>
            <a:off x="4487794" y="3248744"/>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CANTAR</a:t>
            </a:r>
          </a:p>
        </p:txBody>
      </p:sp>
      <p:sp>
        <p:nvSpPr>
          <p:cNvPr id="54" name="Retângulo de cantos arredondados 53"/>
          <p:cNvSpPr/>
          <p:nvPr/>
        </p:nvSpPr>
        <p:spPr>
          <a:xfrm>
            <a:off x="3567282" y="3258908"/>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GOSTO</a:t>
            </a:r>
          </a:p>
        </p:txBody>
      </p:sp>
      <p:sp>
        <p:nvSpPr>
          <p:cNvPr id="36" name="Retângulo de cantos arredondados 33">
            <a:extLst>
              <a:ext uri="{FF2B5EF4-FFF2-40B4-BE49-F238E27FC236}">
                <a16:creationId xmlns:a16="http://schemas.microsoft.com/office/drawing/2014/main" xmlns="" id="{79307E36-877C-4B5C-A3A7-0BEB87A52347}"/>
              </a:ext>
            </a:extLst>
          </p:cNvPr>
          <p:cNvSpPr/>
          <p:nvPr/>
        </p:nvSpPr>
        <p:spPr>
          <a:xfrm>
            <a:off x="4989317" y="2215006"/>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CHEGADA</a:t>
            </a:r>
          </a:p>
        </p:txBody>
      </p:sp>
      <p:sp>
        <p:nvSpPr>
          <p:cNvPr id="56" name="Retângulo de cantos arredondados 51">
            <a:extLst>
              <a:ext uri="{FF2B5EF4-FFF2-40B4-BE49-F238E27FC236}">
                <a16:creationId xmlns:a16="http://schemas.microsoft.com/office/drawing/2014/main" xmlns="" id="{98873785-F8F4-40A8-8584-7BA2E7EE855E}"/>
              </a:ext>
            </a:extLst>
          </p:cNvPr>
          <p:cNvSpPr/>
          <p:nvPr/>
        </p:nvSpPr>
        <p:spPr>
          <a:xfrm>
            <a:off x="4878218" y="6576753"/>
            <a:ext cx="897627" cy="319903"/>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050" dirty="0"/>
              <a:t>ENTRADA</a:t>
            </a:r>
          </a:p>
        </p:txBody>
      </p:sp>
    </p:spTree>
    <p:extLst>
      <p:ext uri="{BB962C8B-B14F-4D97-AF65-F5344CB8AC3E}">
        <p14:creationId xmlns:p14="http://schemas.microsoft.com/office/powerpoint/2010/main" val="5235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12">
            <a:extLst>
              <a:ext uri="{FF2B5EF4-FFF2-40B4-BE49-F238E27FC236}">
                <a16:creationId xmlns:a16="http://schemas.microsoft.com/office/drawing/2014/main" xmlns="" id="{B26BE686-2516-482D-BCCB-B4B398CC39B0}"/>
              </a:ext>
            </a:extLst>
          </p:cNvPr>
          <p:cNvSpPr/>
          <p:nvPr/>
        </p:nvSpPr>
        <p:spPr>
          <a:xfrm>
            <a:off x="1095746" y="276596"/>
            <a:ext cx="9968806" cy="64807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latin typeface="Times New Roman" panose="02020603050405020304" pitchFamily="18" charset="0"/>
                <a:cs typeface="Times New Roman" panose="02020603050405020304" pitchFamily="18" charset="0"/>
              </a:rPr>
              <a:t>Nina e Guto aprendem enquanto brincam. Eles precisam encontrar palavras para formar o nome do livro.</a:t>
            </a:r>
          </a:p>
          <a:p>
            <a:r>
              <a:rPr lang="pt-BR" dirty="0">
                <a:ln w="0"/>
                <a:solidFill>
                  <a:schemeClr val="tx2"/>
                </a:solidFill>
                <a:latin typeface="Times New Roman" panose="02020603050405020304" pitchFamily="18" charset="0"/>
                <a:cs typeface="Times New Roman" panose="02020603050405020304" pitchFamily="18" charset="0"/>
              </a:rPr>
              <a:t>O nome do livro é:</a:t>
            </a:r>
          </a:p>
        </p:txBody>
      </p:sp>
      <p:sp>
        <p:nvSpPr>
          <p:cNvPr id="7" name="Retângulo Arredondado 2">
            <a:extLst>
              <a:ext uri="{FF2B5EF4-FFF2-40B4-BE49-F238E27FC236}">
                <a16:creationId xmlns:a16="http://schemas.microsoft.com/office/drawing/2014/main" xmlns="" id="{76E64112-AC0F-4B3E-AD27-3212A4C54DC2}"/>
              </a:ext>
            </a:extLst>
          </p:cNvPr>
          <p:cNvSpPr/>
          <p:nvPr/>
        </p:nvSpPr>
        <p:spPr>
          <a:xfrm>
            <a:off x="336672" y="251543"/>
            <a:ext cx="680636" cy="66627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2"/>
                </a:solidFill>
              </a:rPr>
              <a:t>03</a:t>
            </a:r>
          </a:p>
        </p:txBody>
      </p:sp>
      <p:sp>
        <p:nvSpPr>
          <p:cNvPr id="8" name="Retângulo de cantos arredondados 5">
            <a:extLst>
              <a:ext uri="{FF2B5EF4-FFF2-40B4-BE49-F238E27FC236}">
                <a16:creationId xmlns:a16="http://schemas.microsoft.com/office/drawing/2014/main" xmlns="" id="{80A0C26B-CFBC-4FCB-AEE4-1AB65DF6070D}"/>
              </a:ext>
            </a:extLst>
          </p:cNvPr>
          <p:cNvSpPr/>
          <p:nvPr/>
        </p:nvSpPr>
        <p:spPr>
          <a:xfrm>
            <a:off x="7890238" y="1225824"/>
            <a:ext cx="3326309"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Quadrada é 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cabeça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menina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Elipse 8">
            <a:extLst>
              <a:ext uri="{FF2B5EF4-FFF2-40B4-BE49-F238E27FC236}">
                <a16:creationId xmlns:a16="http://schemas.microsoft.com/office/drawing/2014/main" xmlns="" id="{BE0DB6D0-7F84-4AB8-88EF-563946E375A2}"/>
              </a:ext>
            </a:extLst>
          </p:cNvPr>
          <p:cNvSpPr/>
          <p:nvPr/>
        </p:nvSpPr>
        <p:spPr>
          <a:xfrm>
            <a:off x="7197570" y="1192408"/>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0" name="Retângulo de cantos arredondados 6">
            <a:extLst>
              <a:ext uri="{FF2B5EF4-FFF2-40B4-BE49-F238E27FC236}">
                <a16:creationId xmlns:a16="http://schemas.microsoft.com/office/drawing/2014/main" xmlns="" id="{5BDD0453-37FB-490F-9247-7E90DE7512FB}"/>
              </a:ext>
            </a:extLst>
          </p:cNvPr>
          <p:cNvSpPr/>
          <p:nvPr/>
        </p:nvSpPr>
        <p:spPr>
          <a:xfrm>
            <a:off x="7890238" y="1938803"/>
            <a:ext cx="3380431"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menina da cabeça quadrada</a:t>
            </a:r>
          </a:p>
          <a:p>
            <a:pPr algn="ct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Elipse 10">
            <a:extLst>
              <a:ext uri="{FF2B5EF4-FFF2-40B4-BE49-F238E27FC236}">
                <a16:creationId xmlns:a16="http://schemas.microsoft.com/office/drawing/2014/main" xmlns="" id="{BC8A005E-5AD0-450F-B006-0380C1DA00AF}"/>
              </a:ext>
            </a:extLst>
          </p:cNvPr>
          <p:cNvSpPr/>
          <p:nvPr/>
        </p:nvSpPr>
        <p:spPr>
          <a:xfrm>
            <a:off x="7210932" y="1927967"/>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2" name="Retângulo de cantos arredondados 8">
            <a:extLst>
              <a:ext uri="{FF2B5EF4-FFF2-40B4-BE49-F238E27FC236}">
                <a16:creationId xmlns:a16="http://schemas.microsoft.com/office/drawing/2014/main" xmlns="" id="{F1E9C459-9C3D-4BC3-986E-22070C780576}"/>
              </a:ext>
            </a:extLst>
          </p:cNvPr>
          <p:cNvSpPr/>
          <p:nvPr/>
        </p:nvSpPr>
        <p:spPr>
          <a:xfrm>
            <a:off x="3355126" y="1206338"/>
            <a:ext cx="3380431"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menina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cabeça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quadrada </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xmlns="" id="{62196EEC-A8CE-48B2-8700-0FF00606E080}"/>
              </a:ext>
            </a:extLst>
          </p:cNvPr>
          <p:cNvSpPr/>
          <p:nvPr/>
        </p:nvSpPr>
        <p:spPr>
          <a:xfrm>
            <a:off x="2707881" y="1158993"/>
            <a:ext cx="618011"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4" name="Retângulo de cantos arredondados 10">
            <a:extLst>
              <a:ext uri="{FF2B5EF4-FFF2-40B4-BE49-F238E27FC236}">
                <a16:creationId xmlns:a16="http://schemas.microsoft.com/office/drawing/2014/main" xmlns="" id="{41A5A40D-896C-4285-8356-72C48B33D6AD}"/>
              </a:ext>
            </a:extLst>
          </p:cNvPr>
          <p:cNvSpPr/>
          <p:nvPr/>
        </p:nvSpPr>
        <p:spPr>
          <a:xfrm>
            <a:off x="3394484" y="1961382"/>
            <a:ext cx="3326309" cy="46781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cabeça da menina é quadrada</a:t>
            </a:r>
          </a:p>
        </p:txBody>
      </p:sp>
      <p:sp>
        <p:nvSpPr>
          <p:cNvPr id="15" name="Elipse 14">
            <a:extLst>
              <a:ext uri="{FF2B5EF4-FFF2-40B4-BE49-F238E27FC236}">
                <a16:creationId xmlns:a16="http://schemas.microsoft.com/office/drawing/2014/main" xmlns="" id="{2BD979DF-653C-4BEA-9116-F3125E0D7FCB}"/>
              </a:ext>
            </a:extLst>
          </p:cNvPr>
          <p:cNvSpPr/>
          <p:nvPr/>
        </p:nvSpPr>
        <p:spPr>
          <a:xfrm>
            <a:off x="2671511" y="1927967"/>
            <a:ext cx="609603" cy="534649"/>
          </a:xfrm>
          <a:prstGeom prst="ellipse">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endParaRPr lang="pt-BR" dirty="0">
              <a:ln w="0"/>
              <a:solidFill>
                <a:schemeClr val="tx2"/>
              </a:solidFill>
              <a:effectLst>
                <a:outerShdw blurRad="38100" dist="19050" dir="2700000" algn="tl" rotWithShape="0">
                  <a:schemeClr val="dk1">
                    <a:alpha val="40000"/>
                  </a:schemeClr>
                </a:outerShdw>
              </a:effectLst>
            </a:endParaRPr>
          </a:p>
        </p:txBody>
      </p:sp>
      <p:sp>
        <p:nvSpPr>
          <p:cNvPr id="2" name="Retângulo de cantos arredondados 1"/>
          <p:cNvSpPr/>
          <p:nvPr/>
        </p:nvSpPr>
        <p:spPr>
          <a:xfrm>
            <a:off x="3758473" y="4879718"/>
            <a:ext cx="893590" cy="451331"/>
          </a:xfrm>
          <a:prstGeom prst="roundRect">
            <a:avLst/>
          </a:prstGeom>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CABEÇA</a:t>
            </a:r>
          </a:p>
        </p:txBody>
      </p:sp>
      <p:sp>
        <p:nvSpPr>
          <p:cNvPr id="16" name="Retângulo de cantos arredondados 15"/>
          <p:cNvSpPr/>
          <p:nvPr/>
        </p:nvSpPr>
        <p:spPr>
          <a:xfrm>
            <a:off x="2691722" y="5076732"/>
            <a:ext cx="805327" cy="422895"/>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AMIGO</a:t>
            </a:r>
          </a:p>
        </p:txBody>
      </p:sp>
      <p:sp>
        <p:nvSpPr>
          <p:cNvPr id="17" name="Retângulo de cantos arredondados 16"/>
          <p:cNvSpPr/>
          <p:nvPr/>
        </p:nvSpPr>
        <p:spPr>
          <a:xfrm>
            <a:off x="159044" y="5167376"/>
            <a:ext cx="1116484" cy="422895"/>
          </a:xfrm>
          <a:prstGeom prst="round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QUADRAD</a:t>
            </a:r>
            <a:r>
              <a:rPr lang="pt-BR" sz="1200" dirty="0"/>
              <a:t>A</a:t>
            </a:r>
          </a:p>
        </p:txBody>
      </p:sp>
      <p:sp>
        <p:nvSpPr>
          <p:cNvPr id="18" name="Retângulo de cantos arredondados 17"/>
          <p:cNvSpPr/>
          <p:nvPr/>
        </p:nvSpPr>
        <p:spPr>
          <a:xfrm>
            <a:off x="1538895" y="5153157"/>
            <a:ext cx="864096" cy="442589"/>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sz="1600" dirty="0">
                <a:solidFill>
                  <a:schemeClr val="tx2"/>
                </a:solidFill>
              </a:rPr>
              <a:t>O</a:t>
            </a:r>
          </a:p>
        </p:txBody>
      </p:sp>
      <p:sp>
        <p:nvSpPr>
          <p:cNvPr id="19" name="Retângulo de cantos arredondados 18"/>
          <p:cNvSpPr/>
          <p:nvPr/>
        </p:nvSpPr>
        <p:spPr>
          <a:xfrm>
            <a:off x="4912344" y="4965839"/>
            <a:ext cx="862315" cy="45133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BR" dirty="0"/>
              <a:t> </a:t>
            </a:r>
          </a:p>
          <a:p>
            <a:pPr algn="ctr"/>
            <a:r>
              <a:rPr lang="pt-BR" dirty="0">
                <a:solidFill>
                  <a:schemeClr val="tx2"/>
                </a:solidFill>
              </a:rPr>
              <a:t>A</a:t>
            </a:r>
          </a:p>
          <a:p>
            <a:pPr algn="ctr"/>
            <a:endParaRPr lang="pt-BR" dirty="0"/>
          </a:p>
        </p:txBody>
      </p:sp>
      <p:sp>
        <p:nvSpPr>
          <p:cNvPr id="23" name="Retângulo de cantos arredondados 22"/>
          <p:cNvSpPr/>
          <p:nvPr/>
        </p:nvSpPr>
        <p:spPr>
          <a:xfrm>
            <a:off x="6924529" y="5006453"/>
            <a:ext cx="997594" cy="47895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REDONDA</a:t>
            </a:r>
          </a:p>
        </p:txBody>
      </p:sp>
      <p:sp>
        <p:nvSpPr>
          <p:cNvPr id="24" name="Retângulo de cantos arredondados 23"/>
          <p:cNvSpPr/>
          <p:nvPr/>
        </p:nvSpPr>
        <p:spPr>
          <a:xfrm>
            <a:off x="5923320" y="4971922"/>
            <a:ext cx="758115" cy="445831"/>
          </a:xfrm>
          <a:prstGeom prst="roundRect">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DA</a:t>
            </a:r>
            <a:r>
              <a:rPr lang="pt-BR" dirty="0"/>
              <a:t> </a:t>
            </a:r>
          </a:p>
        </p:txBody>
      </p:sp>
      <p:sp>
        <p:nvSpPr>
          <p:cNvPr id="26" name="Retângulo de cantos arredondados 25"/>
          <p:cNvSpPr/>
          <p:nvPr/>
        </p:nvSpPr>
        <p:spPr>
          <a:xfrm>
            <a:off x="8165218" y="4965839"/>
            <a:ext cx="997595" cy="478950"/>
          </a:xfrm>
          <a:prstGeom prst="round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1200" dirty="0">
                <a:solidFill>
                  <a:schemeClr val="tx2"/>
                </a:solidFill>
              </a:rPr>
              <a:t>MENINA</a:t>
            </a:r>
          </a:p>
        </p:txBody>
      </p:sp>
      <p:sp>
        <p:nvSpPr>
          <p:cNvPr id="21" name="Retângulo Arredondado 5">
            <a:extLst>
              <a:ext uri="{FF2B5EF4-FFF2-40B4-BE49-F238E27FC236}">
                <a16:creationId xmlns:a16="http://schemas.microsoft.com/office/drawing/2014/main" xmlns="" id="{D3E85773-4B28-4B10-A5FD-B7679EB7CC03}"/>
              </a:ext>
            </a:extLst>
          </p:cNvPr>
          <p:cNvSpPr/>
          <p:nvPr/>
        </p:nvSpPr>
        <p:spPr>
          <a:xfrm rot="558941">
            <a:off x="10070296" y="5177204"/>
            <a:ext cx="1988510" cy="1669329"/>
          </a:xfrm>
          <a:prstGeom prst="roundRect">
            <a:avLst>
              <a:gd name="adj"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pt-BR" b="1" dirty="0">
                <a:solidFill>
                  <a:schemeClr val="tx1"/>
                </a:solidFill>
              </a:rPr>
              <a:t>Resolva as atividades em seu caderno</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2"/>
                                        </p:tgtEl>
                                        <p:attrNameLst>
                                          <p:attrName>fillcolor</p:attrName>
                                        </p:attrNameLst>
                                      </p:cBhvr>
                                      <p:to>
                                        <a:srgbClr val="FF0000"/>
                                      </p:to>
                                    </p:animClr>
                                    <p:set>
                                      <p:cBhvr>
                                        <p:cTn id="11" dur="2000" fill="hold"/>
                                        <p:tgtEl>
                                          <p:spTgt spid="12"/>
                                        </p:tgtEl>
                                        <p:attrNameLst>
                                          <p:attrName>fill.type</p:attrName>
                                        </p:attrNameLst>
                                      </p:cBhvr>
                                      <p:to>
                                        <p:strVal val="solid"/>
                                      </p:to>
                                    </p:set>
                                    <p:set>
                                      <p:cBhvr>
                                        <p:cTn id="12" dur="2000" fill="hold"/>
                                        <p:tgtEl>
                                          <p:spTgt spid="12"/>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00B05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20" presetID="1" presetClass="emph" presetSubtype="2" fill="hold" nodeType="withEffect">
                                  <p:stCondLst>
                                    <p:cond delay="0"/>
                                  </p:stCondLst>
                                  <p:childTnLst>
                                    <p:animClr clrSpc="rgb" dir="cw">
                                      <p:cBhvr>
                                        <p:cTn id="21" dur="2000" fill="hold"/>
                                        <p:tgtEl>
                                          <p:spTgt spid="10"/>
                                        </p:tgtEl>
                                        <p:attrNameLst>
                                          <p:attrName>fillcolor</p:attrName>
                                        </p:attrNameLst>
                                      </p:cBhvr>
                                      <p:to>
                                        <a:srgbClr val="00B050"/>
                                      </p:to>
                                    </p:animClr>
                                    <p:set>
                                      <p:cBhvr>
                                        <p:cTn id="22" dur="2000" fill="hold"/>
                                        <p:tgtEl>
                                          <p:spTgt spid="10"/>
                                        </p:tgtEl>
                                        <p:attrNameLst>
                                          <p:attrName>fill.type</p:attrName>
                                        </p:attrNameLst>
                                      </p:cBhvr>
                                      <p:to>
                                        <p:strVal val="solid"/>
                                      </p:to>
                                    </p:set>
                                    <p:set>
                                      <p:cBhvr>
                                        <p:cTn id="23" dur="2000" fill="hold"/>
                                        <p:tgtEl>
                                          <p:spTgt spid="10"/>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5"/>
                                        </p:tgtEl>
                                        <p:attrNameLst>
                                          <p:attrName>fillcolor</p:attrName>
                                        </p:attrNameLst>
                                      </p:cBhvr>
                                      <p:to>
                                        <a:srgbClr val="FF0000"/>
                                      </p:to>
                                    </p:animClr>
                                    <p:set>
                                      <p:cBhvr>
                                        <p:cTn id="29" dur="2000" fill="hold"/>
                                        <p:tgtEl>
                                          <p:spTgt spid="15"/>
                                        </p:tgtEl>
                                        <p:attrNameLst>
                                          <p:attrName>fill.type</p:attrName>
                                        </p:attrNameLst>
                                      </p:cBhvr>
                                      <p:to>
                                        <p:strVal val="solid"/>
                                      </p:to>
                                    </p:set>
                                    <p:set>
                                      <p:cBhvr>
                                        <p:cTn id="30" dur="2000" fill="hold"/>
                                        <p:tgtEl>
                                          <p:spTgt spid="15"/>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4"/>
                                        </p:tgtEl>
                                        <p:attrNameLst>
                                          <p:attrName>fillcolor</p:attrName>
                                        </p:attrNameLst>
                                      </p:cBhvr>
                                      <p:to>
                                        <a:srgbClr val="FF0000"/>
                                      </p:to>
                                    </p:animClr>
                                    <p:set>
                                      <p:cBhvr>
                                        <p:cTn id="33" dur="2000" fill="hold"/>
                                        <p:tgtEl>
                                          <p:spTgt spid="14"/>
                                        </p:tgtEl>
                                        <p:attrNameLst>
                                          <p:attrName>fill.type</p:attrName>
                                        </p:attrNameLst>
                                      </p:cBhvr>
                                      <p:to>
                                        <p:strVal val="solid"/>
                                      </p:to>
                                    </p:set>
                                    <p:set>
                                      <p:cBhvr>
                                        <p:cTn id="34" dur="2000" fill="hold"/>
                                        <p:tgtEl>
                                          <p:spTgt spid="14"/>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9"/>
                                        </p:tgtEl>
                                        <p:attrNameLst>
                                          <p:attrName>fillcolor</p:attrName>
                                        </p:attrNameLst>
                                      </p:cBhvr>
                                      <p:to>
                                        <a:srgbClr val="FF0000"/>
                                      </p:to>
                                    </p:animClr>
                                    <p:set>
                                      <p:cBhvr>
                                        <p:cTn id="40" dur="2000" fill="hold"/>
                                        <p:tgtEl>
                                          <p:spTgt spid="9"/>
                                        </p:tgtEl>
                                        <p:attrNameLst>
                                          <p:attrName>fill.type</p:attrName>
                                        </p:attrNameLst>
                                      </p:cBhvr>
                                      <p:to>
                                        <p:strVal val="solid"/>
                                      </p:to>
                                    </p:set>
                                    <p:set>
                                      <p:cBhvr>
                                        <p:cTn id="41" dur="2000" fill="hold"/>
                                        <p:tgtEl>
                                          <p:spTgt spid="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8"/>
                                        </p:tgtEl>
                                        <p:attrNameLst>
                                          <p:attrName>fillcolor</p:attrName>
                                        </p:attrNameLst>
                                      </p:cBhvr>
                                      <p:to>
                                        <a:srgbClr val="FF0000"/>
                                      </p:to>
                                    </p:animClr>
                                    <p:set>
                                      <p:cBhvr>
                                        <p:cTn id="44" dur="2000" fill="hold"/>
                                        <p:tgtEl>
                                          <p:spTgt spid="8"/>
                                        </p:tgtEl>
                                        <p:attrNameLst>
                                          <p:attrName>fill.type</p:attrName>
                                        </p:attrNameLst>
                                      </p:cBhvr>
                                      <p:to>
                                        <p:strVal val="solid"/>
                                      </p:to>
                                    </p:set>
                                    <p:set>
                                      <p:cBhvr>
                                        <p:cTn id="45"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12">
            <a:extLst>
              <a:ext uri="{FF2B5EF4-FFF2-40B4-BE49-F238E27FC236}">
                <a16:creationId xmlns:a16="http://schemas.microsoft.com/office/drawing/2014/main" xmlns="" id="{B4AB1782-E97F-494B-AF6A-1EAA17869B20}"/>
              </a:ext>
            </a:extLst>
          </p:cNvPr>
          <p:cNvSpPr/>
          <p:nvPr/>
        </p:nvSpPr>
        <p:spPr>
          <a:xfrm>
            <a:off x="2380089" y="219799"/>
            <a:ext cx="7570767" cy="216024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pt-BR" b="1" dirty="0" smtClean="0">
                <a:ln w="0"/>
                <a:solidFill>
                  <a:schemeClr val="tx2"/>
                </a:solidFill>
                <a:latin typeface="Times New Roman" panose="02020603050405020304" pitchFamily="18" charset="0"/>
                <a:cs typeface="Times New Roman" panose="02020603050405020304" pitchFamily="18" charset="0"/>
              </a:rPr>
              <a:t> </a:t>
            </a:r>
            <a:r>
              <a:rPr lang="pt-BR" b="1" dirty="0">
                <a:ln w="0"/>
                <a:solidFill>
                  <a:schemeClr val="tx2"/>
                </a:solidFill>
                <a:latin typeface="Times New Roman" panose="02020603050405020304" pitchFamily="18" charset="0"/>
                <a:cs typeface="Times New Roman" panose="02020603050405020304" pitchFamily="18" charset="0"/>
              </a:rPr>
              <a:t>Silabando na corda</a:t>
            </a: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Escreva em várias  fichas </a:t>
            </a:r>
            <a:r>
              <a:rPr lang="pt-BR" dirty="0" smtClean="0">
                <a:ln w="0"/>
                <a:solidFill>
                  <a:schemeClr val="tx2"/>
                </a:solidFill>
                <a:latin typeface="Times New Roman" panose="02020603050405020304" pitchFamily="18" charset="0"/>
                <a:cs typeface="Times New Roman" panose="02020603050405020304" pitchFamily="18" charset="0"/>
              </a:rPr>
              <a:t>coloridas  palavras diversas, conforme orientação abaixo;</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n w="0"/>
                <a:solidFill>
                  <a:schemeClr val="tx2"/>
                </a:solidFill>
                <a:latin typeface="Times New Roman" panose="02020603050405020304" pitchFamily="18" charset="0"/>
                <a:cs typeface="Times New Roman" panose="02020603050405020304" pitchFamily="18" charset="0"/>
              </a:rPr>
              <a:t>A criança deverá escolher uma </a:t>
            </a:r>
            <a:r>
              <a:rPr lang="pt-BR" dirty="0" smtClean="0">
                <a:ln w="0"/>
                <a:solidFill>
                  <a:schemeClr val="tx2"/>
                </a:solidFill>
                <a:latin typeface="Times New Roman" panose="02020603050405020304" pitchFamily="18" charset="0"/>
                <a:cs typeface="Times New Roman" panose="02020603050405020304" pitchFamily="18" charset="0"/>
              </a:rPr>
              <a:t>ficha</a:t>
            </a:r>
            <a:r>
              <a:rPr lang="pt-BR" dirty="0">
                <a:ln w="0"/>
                <a:solidFill>
                  <a:schemeClr val="tx2"/>
                </a:solidFill>
                <a:latin typeface="Times New Roman" panose="02020603050405020304" pitchFamily="18" charset="0"/>
                <a:cs typeface="Times New Roman" panose="02020603050405020304" pitchFamily="18" charset="0"/>
              </a:rPr>
              <a:t>;</a:t>
            </a:r>
            <a:endParaRPr lang="pt-BR" dirty="0">
              <a:ln w="0"/>
              <a:solidFill>
                <a:schemeClr val="tx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smtClean="0">
                <a:ln w="0"/>
                <a:solidFill>
                  <a:schemeClr val="tx2"/>
                </a:solidFill>
                <a:latin typeface="Times New Roman" panose="02020603050405020304" pitchFamily="18" charset="0"/>
                <a:cs typeface="Times New Roman" panose="02020603050405020304" pitchFamily="18" charset="0"/>
              </a:rPr>
              <a:t>Em seguida,</a:t>
            </a:r>
            <a:r>
              <a:rPr lang="pt-BR" dirty="0" smtClean="0">
                <a:ln w="0"/>
                <a:solidFill>
                  <a:schemeClr val="tx2"/>
                </a:solidFill>
                <a:latin typeface="Times New Roman" panose="02020603050405020304" pitchFamily="18" charset="0"/>
                <a:cs typeface="Times New Roman" panose="02020603050405020304" pitchFamily="18" charset="0"/>
              </a:rPr>
              <a:t> pular a corda de acordo com o número de sílabas da palavra escolhida, separando-as : TO-MA-TE em voz alta.</a:t>
            </a:r>
          </a:p>
          <a:p>
            <a:pPr marL="285750" indent="-285750">
              <a:buFont typeface="Wingdings" panose="05000000000000000000" pitchFamily="2" charset="2"/>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Placa 6"/>
          <p:cNvSpPr/>
          <p:nvPr/>
        </p:nvSpPr>
        <p:spPr>
          <a:xfrm>
            <a:off x="7680176" y="3140968"/>
            <a:ext cx="1440160" cy="864096"/>
          </a:xfrm>
          <a:prstGeom prst="plaque">
            <a:avLst/>
          </a:prstGeom>
          <a:solidFill>
            <a:srgbClr val="16F63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TOMATE</a:t>
            </a:r>
          </a:p>
        </p:txBody>
      </p:sp>
      <p:sp>
        <p:nvSpPr>
          <p:cNvPr id="6" name="Placa 5">
            <a:extLst>
              <a:ext uri="{FF2B5EF4-FFF2-40B4-BE49-F238E27FC236}">
                <a16:creationId xmlns:a16="http://schemas.microsoft.com/office/drawing/2014/main" xmlns="" id="{08140571-20D9-4FF8-B76C-9095906FCA45}"/>
              </a:ext>
            </a:extLst>
          </p:cNvPr>
          <p:cNvSpPr/>
          <p:nvPr/>
        </p:nvSpPr>
        <p:spPr>
          <a:xfrm>
            <a:off x="5258851" y="5562164"/>
            <a:ext cx="1443279" cy="864096"/>
          </a:xfrm>
          <a:prstGeom prst="plaqu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ABAJUR</a:t>
            </a:r>
          </a:p>
        </p:txBody>
      </p:sp>
      <p:sp>
        <p:nvSpPr>
          <p:cNvPr id="8" name="Placa 7">
            <a:extLst>
              <a:ext uri="{FF2B5EF4-FFF2-40B4-BE49-F238E27FC236}">
                <a16:creationId xmlns:a16="http://schemas.microsoft.com/office/drawing/2014/main" xmlns="" id="{9BBB83C0-0017-4C3C-9B0F-E9B42B88EEB4}"/>
              </a:ext>
            </a:extLst>
          </p:cNvPr>
          <p:cNvSpPr/>
          <p:nvPr/>
        </p:nvSpPr>
        <p:spPr>
          <a:xfrm>
            <a:off x="6821884" y="5526922"/>
            <a:ext cx="1587037" cy="864096"/>
          </a:xfrm>
          <a:prstGeom prst="plaque">
            <a:avLst/>
          </a:prstGeom>
          <a:solidFill>
            <a:srgbClr val="EE1ED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BISCOITO</a:t>
            </a:r>
          </a:p>
        </p:txBody>
      </p:sp>
      <p:sp>
        <p:nvSpPr>
          <p:cNvPr id="9" name="Placa 8">
            <a:extLst>
              <a:ext uri="{FF2B5EF4-FFF2-40B4-BE49-F238E27FC236}">
                <a16:creationId xmlns:a16="http://schemas.microsoft.com/office/drawing/2014/main" xmlns="" id="{D5A80A8A-BDA1-4738-8A58-FA4AB7C05F29}"/>
              </a:ext>
            </a:extLst>
          </p:cNvPr>
          <p:cNvSpPr/>
          <p:nvPr/>
        </p:nvSpPr>
        <p:spPr>
          <a:xfrm>
            <a:off x="10093557" y="5474876"/>
            <a:ext cx="1944216" cy="864096"/>
          </a:xfrm>
          <a:prstGeom prst="plaqu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BETERRABA</a:t>
            </a:r>
          </a:p>
        </p:txBody>
      </p:sp>
      <p:sp>
        <p:nvSpPr>
          <p:cNvPr id="10" name="Placa 9">
            <a:extLst>
              <a:ext uri="{FF2B5EF4-FFF2-40B4-BE49-F238E27FC236}">
                <a16:creationId xmlns:a16="http://schemas.microsoft.com/office/drawing/2014/main" xmlns="" id="{2E0BCF01-01D0-4C51-8F5E-132B0A528ABE}"/>
              </a:ext>
            </a:extLst>
          </p:cNvPr>
          <p:cNvSpPr/>
          <p:nvPr/>
        </p:nvSpPr>
        <p:spPr>
          <a:xfrm>
            <a:off x="8510697" y="5470103"/>
            <a:ext cx="1440160" cy="864096"/>
          </a:xfrm>
          <a:prstGeom prst="plaque">
            <a:avLst/>
          </a:prstGeom>
          <a:solidFill>
            <a:srgbClr val="30CCD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VIOLA</a:t>
            </a:r>
          </a:p>
        </p:txBody>
      </p:sp>
      <p:sp>
        <p:nvSpPr>
          <p:cNvPr id="11" name="Placa 10">
            <a:extLst>
              <a:ext uri="{FF2B5EF4-FFF2-40B4-BE49-F238E27FC236}">
                <a16:creationId xmlns:a16="http://schemas.microsoft.com/office/drawing/2014/main" xmlns="" id="{BABB4FC0-35EC-431C-A852-7A0A90032650}"/>
              </a:ext>
            </a:extLst>
          </p:cNvPr>
          <p:cNvSpPr/>
          <p:nvPr/>
        </p:nvSpPr>
        <p:spPr>
          <a:xfrm>
            <a:off x="119336" y="5526922"/>
            <a:ext cx="1758336" cy="864096"/>
          </a:xfrm>
          <a:prstGeom prst="plaqu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SABONETE</a:t>
            </a:r>
          </a:p>
        </p:txBody>
      </p:sp>
      <p:sp>
        <p:nvSpPr>
          <p:cNvPr id="12" name="Placa 11">
            <a:extLst>
              <a:ext uri="{FF2B5EF4-FFF2-40B4-BE49-F238E27FC236}">
                <a16:creationId xmlns:a16="http://schemas.microsoft.com/office/drawing/2014/main" xmlns="" id="{CFC1D240-75FD-45D8-AA78-41B85B7928EE}"/>
              </a:ext>
            </a:extLst>
          </p:cNvPr>
          <p:cNvSpPr/>
          <p:nvPr/>
        </p:nvSpPr>
        <p:spPr>
          <a:xfrm>
            <a:off x="1957143" y="5561257"/>
            <a:ext cx="1440160" cy="864096"/>
          </a:xfrm>
          <a:prstGeom prst="plaque">
            <a:avLst/>
          </a:prstGeom>
          <a:solidFill>
            <a:schemeClr val="accent4">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LAMPIÃO</a:t>
            </a:r>
          </a:p>
        </p:txBody>
      </p:sp>
      <p:sp>
        <p:nvSpPr>
          <p:cNvPr id="13" name="Placa 12">
            <a:extLst>
              <a:ext uri="{FF2B5EF4-FFF2-40B4-BE49-F238E27FC236}">
                <a16:creationId xmlns:a16="http://schemas.microsoft.com/office/drawing/2014/main" xmlns="" id="{CFEA06DB-AD7C-4586-B1D5-8A007EF2CC6C}"/>
              </a:ext>
            </a:extLst>
          </p:cNvPr>
          <p:cNvSpPr/>
          <p:nvPr/>
        </p:nvSpPr>
        <p:spPr>
          <a:xfrm>
            <a:off x="3550212" y="5561257"/>
            <a:ext cx="1587036" cy="864096"/>
          </a:xfrm>
          <a:prstGeom prst="plaque">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solidFill>
                  <a:schemeClr val="tx2"/>
                </a:solidFill>
              </a:rPr>
              <a:t>CARROÇA</a:t>
            </a:r>
          </a:p>
        </p:txBody>
      </p:sp>
    </p:spTree>
    <p:extLst>
      <p:ext uri="{BB962C8B-B14F-4D97-AF65-F5344CB8AC3E}">
        <p14:creationId xmlns:p14="http://schemas.microsoft.com/office/powerpoint/2010/main" val="14106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migos das criança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115_TF03896101.potx" id="{89497A73-0C88-4195-8A38-43AAC8638EE2}" vid="{E6B5ECC8-341F-41AB-B193-AACEAE7B9011}"/>
    </a:ext>
  </a:extLst>
</a:theme>
</file>

<file path=ppt/theme/theme2.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40262f94-9f35-4ac3-9a90-690165a166b7"/>
    <ds:schemaRef ds:uri="http://schemas.microsoft.com/office/infopath/2007/PartnerControls"/>
    <ds:schemaRef ds:uri="a4f35948-e619-41b3-aa29-22878b09cfd2"/>
    <ds:schemaRef ds:uri="http://schemas.microsoft.com/office/2006/metadata/properties"/>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educacional para crianças na escola, álbum (widescreen)</Template>
  <TotalTime>3913</TotalTime>
  <Words>1160</Words>
  <Application>Microsoft Office PowerPoint</Application>
  <PresentationFormat>Widescreen</PresentationFormat>
  <Paragraphs>321</Paragraphs>
  <Slides>22</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Century Gothic</vt:lpstr>
      <vt:lpstr>Times New Roman</vt:lpstr>
      <vt:lpstr>Wingdings</vt:lpstr>
      <vt:lpstr>Amigos das crianças 16X9</vt:lpstr>
      <vt:lpstr>Ensino Fundamental I 3º ano Língua Portuguesa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Ensino Fundamental I 3º ano Matemática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Ensino Fundamental I 1º ano Língua Portuguesa</dc:title>
  <dc:creator>smec38</dc:creator>
  <cp:keywords/>
  <cp:lastModifiedBy>smec01</cp:lastModifiedBy>
  <cp:revision>224</cp:revision>
  <dcterms:created xsi:type="dcterms:W3CDTF">2020-06-25T14:13:18Z</dcterms:created>
  <dcterms:modified xsi:type="dcterms:W3CDTF">2020-07-13T13:42:02Z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