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8.jpg" ContentType="image/jpg"/>
  <Override PartName="/ppt/media/image2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3" r:id="rId2"/>
    <p:sldId id="271" r:id="rId3"/>
    <p:sldId id="286" r:id="rId4"/>
    <p:sldId id="284" r:id="rId5"/>
    <p:sldId id="289" r:id="rId6"/>
    <p:sldId id="283" r:id="rId7"/>
    <p:sldId id="258" r:id="rId8"/>
    <p:sldId id="260" r:id="rId9"/>
    <p:sldId id="277" r:id="rId10"/>
    <p:sldId id="278" r:id="rId11"/>
    <p:sldId id="261" r:id="rId12"/>
    <p:sldId id="264" r:id="rId13"/>
    <p:sldId id="282" r:id="rId14"/>
    <p:sldId id="266" r:id="rId15"/>
    <p:sldId id="280" r:id="rId16"/>
    <p:sldId id="290" r:id="rId17"/>
    <p:sldId id="276" r:id="rId18"/>
    <p:sldId id="292" r:id="rId19"/>
    <p:sldId id="291" r:id="rId20"/>
    <p:sldId id="270" r:id="rId2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E6"/>
    <a:srgbClr val="ECE29C"/>
    <a:srgbClr val="E5D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7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t-BR"/>
              <a:t>Clique para editar o título mestre</a:t>
            </a:r>
            <a:endParaRPr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v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orma Liv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v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orma Liv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orma Liv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24/08/2016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tras.mus.br/cristina-mel/451268/" TargetMode="External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hyperlink" Target="NULL" TargetMode="External"/><Relationship Id="rId4" Type="http://schemas.openxmlformats.org/officeDocument/2006/relationships/hyperlink" Target="NUL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11" Type="http://schemas.openxmlformats.org/officeDocument/2006/relationships/image" Target="../media/image11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vTMvP-0Cs" TargetMode="External"/><Relationship Id="rId2" Type="http://schemas.openxmlformats.org/officeDocument/2006/relationships/hyperlink" Target="https://www.youtube.com/watch?v=O7lpOWtPKHQ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youtube.com/watch?v=NF7su-MllQA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E8F72DD9-A608-43D0-9874-CFC538F0941C}"/>
              </a:ext>
            </a:extLst>
          </p:cNvPr>
          <p:cNvSpPr/>
          <p:nvPr/>
        </p:nvSpPr>
        <p:spPr>
          <a:xfrm>
            <a:off x="4220901" y="915704"/>
            <a:ext cx="2889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2400" dirty="0">
              <a:latin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3202258-D53E-40E6-B836-71FEA757C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801"/>
            <a:ext cx="12181446" cy="838199"/>
          </a:xfrm>
          <a:prstGeom prst="rect">
            <a:avLst/>
          </a:prstGeom>
        </p:spPr>
      </p:pic>
      <p:pic>
        <p:nvPicPr>
          <p:cNvPr id="8" name="Imagem 7" descr="Brasão">
            <a:extLst>
              <a:ext uri="{FF2B5EF4-FFF2-40B4-BE49-F238E27FC236}">
                <a16:creationId xmlns:a16="http://schemas.microsoft.com/office/drawing/2014/main" id="{E241C7AF-662B-4E8D-A8C3-83DFF73BDE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10" y="64889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D3D639F-0FB5-4E93-9B52-2D3D4243399E}"/>
              </a:ext>
            </a:extLst>
          </p:cNvPr>
          <p:cNvSpPr txBox="1">
            <a:spLocks/>
          </p:cNvSpPr>
          <p:nvPr/>
        </p:nvSpPr>
        <p:spPr>
          <a:xfrm>
            <a:off x="1676066" y="1562035"/>
            <a:ext cx="7556025" cy="2793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sz="6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3º ano</a:t>
            </a:r>
            <a:b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A3C1A648-0692-4D4F-A38D-219F47AC6DC6}"/>
              </a:ext>
            </a:extLst>
          </p:cNvPr>
          <p:cNvSpPr txBox="1">
            <a:spLocks/>
          </p:cNvSpPr>
          <p:nvPr/>
        </p:nvSpPr>
        <p:spPr>
          <a:xfrm>
            <a:off x="1094860" y="5245327"/>
            <a:ext cx="8342553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marL="0" indent="0" algn="ctr">
              <a:buNone/>
            </a:pP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66144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17467C4C-C25D-4EE9-B554-2E61D88CAD96}"/>
              </a:ext>
            </a:extLst>
          </p:cNvPr>
          <p:cNvSpPr/>
          <p:nvPr/>
        </p:nvSpPr>
        <p:spPr>
          <a:xfrm>
            <a:off x="7062131" y="3332847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FDB270E-6FC3-4B84-BBA4-387AAB248FF7}"/>
              </a:ext>
            </a:extLst>
          </p:cNvPr>
          <p:cNvSpPr/>
          <p:nvPr/>
        </p:nvSpPr>
        <p:spPr>
          <a:xfrm>
            <a:off x="7089148" y="2708816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F794D7C-067B-4DA7-BBBB-C4E7B3D756A2}"/>
              </a:ext>
            </a:extLst>
          </p:cNvPr>
          <p:cNvSpPr/>
          <p:nvPr/>
        </p:nvSpPr>
        <p:spPr>
          <a:xfrm>
            <a:off x="7053723" y="2102370"/>
            <a:ext cx="618011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FF108C3B-5D1B-427F-85D4-74A1A35CEB66}"/>
              </a:ext>
            </a:extLst>
          </p:cNvPr>
          <p:cNvSpPr/>
          <p:nvPr/>
        </p:nvSpPr>
        <p:spPr>
          <a:xfrm>
            <a:off x="7062132" y="3975337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9" name="Retângulo de cantos arredondados 6">
            <a:extLst>
              <a:ext uri="{FF2B5EF4-FFF2-40B4-BE49-F238E27FC236}">
                <a16:creationId xmlns:a16="http://schemas.microsoft.com/office/drawing/2014/main" id="{38F1BA43-135A-42C0-B98A-C35AFC205CDC}"/>
              </a:ext>
            </a:extLst>
          </p:cNvPr>
          <p:cNvSpPr/>
          <p:nvPr/>
        </p:nvSpPr>
        <p:spPr>
          <a:xfrm>
            <a:off x="7698751" y="2740830"/>
            <a:ext cx="1962607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Florescer.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F794D7C-067B-4DA7-BBBB-C4E7B3D756A2}"/>
              </a:ext>
            </a:extLst>
          </p:cNvPr>
          <p:cNvSpPr/>
          <p:nvPr/>
        </p:nvSpPr>
        <p:spPr>
          <a:xfrm>
            <a:off x="7057791" y="2077638"/>
            <a:ext cx="618011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FF108C3B-5D1B-427F-85D4-74A1A35CEB66}"/>
              </a:ext>
            </a:extLst>
          </p:cNvPr>
          <p:cNvSpPr/>
          <p:nvPr/>
        </p:nvSpPr>
        <p:spPr>
          <a:xfrm>
            <a:off x="7066200" y="3950605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5" name="Retângulo de cantos arredondados 12">
            <a:extLst>
              <a:ext uri="{FF2B5EF4-FFF2-40B4-BE49-F238E27FC236}">
                <a16:creationId xmlns:a16="http://schemas.microsoft.com/office/drawing/2014/main" id="{02E2C7B2-7C20-4CF4-9B47-9526753313AB}"/>
              </a:ext>
            </a:extLst>
          </p:cNvPr>
          <p:cNvSpPr/>
          <p:nvPr/>
        </p:nvSpPr>
        <p:spPr>
          <a:xfrm>
            <a:off x="2135560" y="260648"/>
            <a:ext cx="7441577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frase de acordo com a letra da música: A chuva faz a planta... </a:t>
            </a:r>
          </a:p>
        </p:txBody>
      </p:sp>
      <p:sp>
        <p:nvSpPr>
          <p:cNvPr id="26" name="Retângulo Arredondado 2">
            <a:extLst>
              <a:ext uri="{FF2B5EF4-FFF2-40B4-BE49-F238E27FC236}">
                <a16:creationId xmlns:a16="http://schemas.microsoft.com/office/drawing/2014/main" id="{09081C38-C94E-4C85-9E5A-6A02DB05FC72}"/>
              </a:ext>
            </a:extLst>
          </p:cNvPr>
          <p:cNvSpPr/>
          <p:nvPr/>
        </p:nvSpPr>
        <p:spPr>
          <a:xfrm>
            <a:off x="1238522" y="242440"/>
            <a:ext cx="680636" cy="6662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05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2598420" y="1202889"/>
            <a:ext cx="4238050" cy="43915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r>
              <a:rPr lang="pt-BR" dirty="0">
                <a:solidFill>
                  <a:schemeClr val="tx2"/>
                </a:solidFill>
              </a:rPr>
              <a:t>A Água</a:t>
            </a:r>
          </a:p>
          <a:p>
            <a:r>
              <a:rPr lang="pt-BR" dirty="0">
                <a:solidFill>
                  <a:schemeClr val="tx2"/>
                </a:solidFill>
              </a:rPr>
              <a:t>                 (Cristina Mel)</a:t>
            </a:r>
          </a:p>
          <a:p>
            <a:endParaRPr lang="pt-BR" dirty="0">
              <a:solidFill>
                <a:schemeClr val="tx2"/>
              </a:solidFill>
            </a:endParaRPr>
          </a:p>
          <a:p>
            <a:r>
              <a:rPr lang="pt-BR" dirty="0">
                <a:solidFill>
                  <a:schemeClr val="tx2"/>
                </a:solidFill>
              </a:rPr>
              <a:t>Água quando está no céu e nuvem </a:t>
            </a:r>
          </a:p>
          <a:p>
            <a:r>
              <a:rPr lang="pt-BR" dirty="0">
                <a:solidFill>
                  <a:schemeClr val="tx2"/>
                </a:solidFill>
              </a:rPr>
              <a:t>Se você ouve um trovão </a:t>
            </a:r>
          </a:p>
          <a:p>
            <a:r>
              <a:rPr lang="pt-BR" dirty="0">
                <a:solidFill>
                  <a:schemeClr val="tx2"/>
                </a:solidFill>
              </a:rPr>
              <a:t>Logo a chuva vai cair (cair, cair).</a:t>
            </a:r>
          </a:p>
          <a:p>
            <a:r>
              <a:rPr lang="pt-BR" dirty="0">
                <a:solidFill>
                  <a:schemeClr val="tx2"/>
                </a:solidFill>
              </a:rPr>
              <a:t>A chuva serve pra molhar a terra</a:t>
            </a:r>
          </a:p>
          <a:p>
            <a:r>
              <a:rPr lang="pt-BR" dirty="0">
                <a:solidFill>
                  <a:schemeClr val="tx2"/>
                </a:solidFill>
              </a:rPr>
              <a:t>A chuva serve pra encher os rios</a:t>
            </a:r>
          </a:p>
          <a:p>
            <a:r>
              <a:rPr lang="pt-BR" dirty="0">
                <a:solidFill>
                  <a:schemeClr val="tx2"/>
                </a:solidFill>
              </a:rPr>
              <a:t>A chuva nos dá água pra beber</a:t>
            </a:r>
          </a:p>
          <a:p>
            <a:r>
              <a:rPr lang="pt-BR" dirty="0">
                <a:solidFill>
                  <a:schemeClr val="tx2"/>
                </a:solidFill>
              </a:rPr>
              <a:t>A chuva faz a planta florescer </a:t>
            </a:r>
          </a:p>
          <a:p>
            <a:r>
              <a:rPr lang="pt-BR" dirty="0">
                <a:solidFill>
                  <a:schemeClr val="tx2"/>
                </a:solidFill>
              </a:rPr>
              <a:t>A chuva é água para tomar banho</a:t>
            </a:r>
          </a:p>
          <a:p>
            <a:r>
              <a:rPr lang="pt-BR" dirty="0">
                <a:solidFill>
                  <a:schemeClr val="tx2"/>
                </a:solidFill>
              </a:rPr>
              <a:t>A chuva é água pra escovar os dentes</a:t>
            </a:r>
          </a:p>
          <a:p>
            <a:r>
              <a:rPr lang="pt-BR" dirty="0">
                <a:solidFill>
                  <a:schemeClr val="tx2"/>
                </a:solidFill>
              </a:rPr>
              <a:t>É água pra mamãe cozinhar</a:t>
            </a:r>
          </a:p>
          <a:p>
            <a:r>
              <a:rPr lang="pt-BR" dirty="0">
                <a:solidFill>
                  <a:schemeClr val="tx2"/>
                </a:solidFill>
              </a:rPr>
              <a:t>É água pro papai se barbear</a:t>
            </a:r>
          </a:p>
          <a:p>
            <a:r>
              <a:rPr lang="pt-BR" dirty="0">
                <a:solidFill>
                  <a:schemeClr val="tx2"/>
                </a:solidFill>
              </a:rPr>
              <a:t>Agua quando está no céu é nuvem ...</a:t>
            </a: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85549" y="5531075"/>
            <a:ext cx="3583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3"/>
              </a:rPr>
              <a:t>  </a:t>
            </a:r>
            <a:r>
              <a:rPr lang="pt-BR" sz="1200" dirty="0">
                <a:hlinkClick r:id="rId4" invalidUrl="https:///"/>
              </a:rPr>
              <a:t>https</a:t>
            </a:r>
            <a:r>
              <a:rPr lang="pt-BR" sz="1200" dirty="0">
                <a:hlinkClick r:id="rId5" invalidUrl="https:///"/>
              </a:rPr>
              <a:t>://</a:t>
            </a:r>
            <a:r>
              <a:rPr lang="pt-BR" sz="1200" dirty="0">
                <a:hlinkClick r:id="rId3"/>
              </a:rPr>
              <a:t>www.letras.mus.br/cristina-mel/451268</a:t>
            </a:r>
            <a:endParaRPr lang="pt-BR" sz="1200" dirty="0"/>
          </a:p>
          <a:p>
            <a:r>
              <a:rPr lang="pt-BR" sz="1600" dirty="0">
                <a:hlinkClick r:id="rId3"/>
              </a:rPr>
              <a:t>           </a:t>
            </a:r>
            <a:endParaRPr lang="pt-BR" sz="1600" dirty="0"/>
          </a:p>
        </p:txBody>
      </p:sp>
      <p:sp>
        <p:nvSpPr>
          <p:cNvPr id="7" name="Lágrima 6">
            <a:extLst>
              <a:ext uri="{FF2B5EF4-FFF2-40B4-BE49-F238E27FC236}">
                <a16:creationId xmlns:a16="http://schemas.microsoft.com/office/drawing/2014/main" id="{22F30017-E7D8-4B05-A40B-0781794CCCD7}"/>
              </a:ext>
            </a:extLst>
          </p:cNvPr>
          <p:cNvSpPr/>
          <p:nvPr/>
        </p:nvSpPr>
        <p:spPr>
          <a:xfrm rot="18838640">
            <a:off x="1116180" y="5672829"/>
            <a:ext cx="371650" cy="261359"/>
          </a:xfrm>
          <a:prstGeom prst="teardrop">
            <a:avLst>
              <a:gd name="adj" fmla="val 91556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Lágrima 27">
            <a:extLst>
              <a:ext uri="{FF2B5EF4-FFF2-40B4-BE49-F238E27FC236}">
                <a16:creationId xmlns:a16="http://schemas.microsoft.com/office/drawing/2014/main" id="{EACB584A-E63E-4E14-A1C6-5DBC3A537E4B}"/>
              </a:ext>
            </a:extLst>
          </p:cNvPr>
          <p:cNvSpPr/>
          <p:nvPr/>
        </p:nvSpPr>
        <p:spPr>
          <a:xfrm rot="18488035">
            <a:off x="881854" y="2261978"/>
            <a:ext cx="327264" cy="310277"/>
          </a:xfrm>
          <a:prstGeom prst="teardrop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Lágrima 28">
            <a:extLst>
              <a:ext uri="{FF2B5EF4-FFF2-40B4-BE49-F238E27FC236}">
                <a16:creationId xmlns:a16="http://schemas.microsoft.com/office/drawing/2014/main" id="{E228A77E-217C-4209-AD69-90A936318090}"/>
              </a:ext>
            </a:extLst>
          </p:cNvPr>
          <p:cNvSpPr/>
          <p:nvPr/>
        </p:nvSpPr>
        <p:spPr>
          <a:xfrm rot="17536371">
            <a:off x="774515" y="4370477"/>
            <a:ext cx="243308" cy="279017"/>
          </a:xfrm>
          <a:prstGeom prst="teardrop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Lágrima 29">
            <a:extLst>
              <a:ext uri="{FF2B5EF4-FFF2-40B4-BE49-F238E27FC236}">
                <a16:creationId xmlns:a16="http://schemas.microsoft.com/office/drawing/2014/main" id="{5DEA8354-8195-445A-80E7-613F310E4F27}"/>
              </a:ext>
            </a:extLst>
          </p:cNvPr>
          <p:cNvSpPr/>
          <p:nvPr/>
        </p:nvSpPr>
        <p:spPr>
          <a:xfrm rot="17536371">
            <a:off x="10024205" y="5580759"/>
            <a:ext cx="427211" cy="445498"/>
          </a:xfrm>
          <a:prstGeom prst="teardrop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AB2285D0-3147-458B-9204-87C3A80D1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18954"/>
            <a:ext cx="12192000" cy="763778"/>
          </a:xfrm>
          <a:prstGeom prst="rect">
            <a:avLst/>
          </a:prstGeom>
        </p:spPr>
      </p:pic>
      <p:sp>
        <p:nvSpPr>
          <p:cNvPr id="32" name="Lágrima 31">
            <a:extLst>
              <a:ext uri="{FF2B5EF4-FFF2-40B4-BE49-F238E27FC236}">
                <a16:creationId xmlns:a16="http://schemas.microsoft.com/office/drawing/2014/main" id="{328AB6C1-1423-417F-AD48-875943B88773}"/>
              </a:ext>
            </a:extLst>
          </p:cNvPr>
          <p:cNvSpPr/>
          <p:nvPr/>
        </p:nvSpPr>
        <p:spPr>
          <a:xfrm rot="17536371">
            <a:off x="6622293" y="5717176"/>
            <a:ext cx="243308" cy="279017"/>
          </a:xfrm>
          <a:prstGeom prst="teardrop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Lágrima 32">
            <a:extLst>
              <a:ext uri="{FF2B5EF4-FFF2-40B4-BE49-F238E27FC236}">
                <a16:creationId xmlns:a16="http://schemas.microsoft.com/office/drawing/2014/main" id="{51F4362A-FEEA-4F98-ACD5-E920AA6DE5D5}"/>
              </a:ext>
            </a:extLst>
          </p:cNvPr>
          <p:cNvSpPr/>
          <p:nvPr/>
        </p:nvSpPr>
        <p:spPr>
          <a:xfrm rot="17536371">
            <a:off x="1473890" y="4180292"/>
            <a:ext cx="243308" cy="279017"/>
          </a:xfrm>
          <a:prstGeom prst="teardrop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Nuvem 33">
            <a:extLst>
              <a:ext uri="{FF2B5EF4-FFF2-40B4-BE49-F238E27FC236}">
                <a16:creationId xmlns:a16="http://schemas.microsoft.com/office/drawing/2014/main" id="{A93B830C-7DF8-4DC6-93DB-06084CD9306F}"/>
              </a:ext>
            </a:extLst>
          </p:cNvPr>
          <p:cNvSpPr/>
          <p:nvPr/>
        </p:nvSpPr>
        <p:spPr>
          <a:xfrm>
            <a:off x="283606" y="1131578"/>
            <a:ext cx="1621875" cy="64807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Nuvem 34">
            <a:extLst>
              <a:ext uri="{FF2B5EF4-FFF2-40B4-BE49-F238E27FC236}">
                <a16:creationId xmlns:a16="http://schemas.microsoft.com/office/drawing/2014/main" id="{D3E54515-7086-48C0-8A62-6AF47E9925B9}"/>
              </a:ext>
            </a:extLst>
          </p:cNvPr>
          <p:cNvSpPr/>
          <p:nvPr/>
        </p:nvSpPr>
        <p:spPr>
          <a:xfrm>
            <a:off x="10140705" y="1100444"/>
            <a:ext cx="1621875" cy="467818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Lágrima 35">
            <a:extLst>
              <a:ext uri="{FF2B5EF4-FFF2-40B4-BE49-F238E27FC236}">
                <a16:creationId xmlns:a16="http://schemas.microsoft.com/office/drawing/2014/main" id="{8C4B723D-E238-4E2B-B220-AF71ABABAB24}"/>
              </a:ext>
            </a:extLst>
          </p:cNvPr>
          <p:cNvSpPr/>
          <p:nvPr/>
        </p:nvSpPr>
        <p:spPr>
          <a:xfrm rot="17536371">
            <a:off x="11261885" y="3105434"/>
            <a:ext cx="427211" cy="445498"/>
          </a:xfrm>
          <a:prstGeom prst="teardrop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7" name="Picture 4" descr="Borboletas Desenho Festa Jardim Png, Transparent Png - kindpng">
            <a:extLst>
              <a:ext uri="{FF2B5EF4-FFF2-40B4-BE49-F238E27FC236}">
                <a16:creationId xmlns:a16="http://schemas.microsoft.com/office/drawing/2014/main" id="{24D0B00D-6D52-4D06-A13D-2E8E4F48F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5535" r="12311" b="7948"/>
          <a:stretch/>
        </p:blipFill>
        <p:spPr bwMode="auto">
          <a:xfrm rot="21245370">
            <a:off x="9726230" y="3841478"/>
            <a:ext cx="2100092" cy="183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ângulo Arredondado 5">
            <a:extLst>
              <a:ext uri="{FF2B5EF4-FFF2-40B4-BE49-F238E27FC236}">
                <a16:creationId xmlns:a16="http://schemas.microsoft.com/office/drawing/2014/main" id="{0744F81B-BAA6-4E67-9382-112A0722A712}"/>
              </a:ext>
            </a:extLst>
          </p:cNvPr>
          <p:cNvSpPr/>
          <p:nvPr/>
        </p:nvSpPr>
        <p:spPr>
          <a:xfrm rot="780282">
            <a:off x="10470216" y="3964268"/>
            <a:ext cx="957127" cy="977312"/>
          </a:xfrm>
          <a:prstGeom prst="roundRect">
            <a:avLst>
              <a:gd name="adj" fmla="val 49259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2"/>
                </a:solidFill>
              </a:rPr>
              <a:t>Resolva as atividades em seu caderno</a:t>
            </a:r>
          </a:p>
        </p:txBody>
      </p:sp>
      <p:sp>
        <p:nvSpPr>
          <p:cNvPr id="39" name="Retângulo de cantos arredondados 7">
            <a:extLst>
              <a:ext uri="{FF2B5EF4-FFF2-40B4-BE49-F238E27FC236}">
                <a16:creationId xmlns:a16="http://schemas.microsoft.com/office/drawing/2014/main" id="{58E4CD8A-A5F4-4E84-BF10-2ED6AD8F0A2B}"/>
              </a:ext>
            </a:extLst>
          </p:cNvPr>
          <p:cNvSpPr/>
          <p:nvPr/>
        </p:nvSpPr>
        <p:spPr>
          <a:xfrm>
            <a:off x="7698751" y="4033587"/>
            <a:ext cx="1989622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Reabastecer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tângulo de cantos arredondados 7">
            <a:extLst>
              <a:ext uri="{FF2B5EF4-FFF2-40B4-BE49-F238E27FC236}">
                <a16:creationId xmlns:a16="http://schemas.microsoft.com/office/drawing/2014/main" id="{1CA68357-1B39-4350-9CC2-1E9831B7FFA4}"/>
              </a:ext>
            </a:extLst>
          </p:cNvPr>
          <p:cNvSpPr/>
          <p:nvPr/>
        </p:nvSpPr>
        <p:spPr>
          <a:xfrm>
            <a:off x="7685243" y="2141183"/>
            <a:ext cx="1989622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Reflorescer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tângulo de cantos arredondados 7">
            <a:extLst>
              <a:ext uri="{FF2B5EF4-FFF2-40B4-BE49-F238E27FC236}">
                <a16:creationId xmlns:a16="http://schemas.microsoft.com/office/drawing/2014/main" id="{FEFBF935-5894-416D-85F6-DA11B04D712D}"/>
              </a:ext>
            </a:extLst>
          </p:cNvPr>
          <p:cNvSpPr/>
          <p:nvPr/>
        </p:nvSpPr>
        <p:spPr>
          <a:xfrm>
            <a:off x="7685243" y="3418839"/>
            <a:ext cx="1989622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Reviver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12">
            <a:extLst>
              <a:ext uri="{FF2B5EF4-FFF2-40B4-BE49-F238E27FC236}">
                <a16:creationId xmlns:a16="http://schemas.microsoft.com/office/drawing/2014/main" id="{02E2C7B2-7C20-4CF4-9B47-9526753313AB}"/>
              </a:ext>
            </a:extLst>
          </p:cNvPr>
          <p:cNvSpPr/>
          <p:nvPr/>
        </p:nvSpPr>
        <p:spPr>
          <a:xfrm>
            <a:off x="1840831" y="216324"/>
            <a:ext cx="8458201" cy="6662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Veja a cena abaixo. O que você faria se encontrasse um ribeirão como este e fosse nadar?</a:t>
            </a:r>
          </a:p>
          <a:p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Escolha um título e escreva sua história.  </a:t>
            </a:r>
          </a:p>
        </p:txBody>
      </p:sp>
      <p:sp>
        <p:nvSpPr>
          <p:cNvPr id="26" name="Retângulo Arredondado 2">
            <a:extLst>
              <a:ext uri="{FF2B5EF4-FFF2-40B4-BE49-F238E27FC236}">
                <a16:creationId xmlns:a16="http://schemas.microsoft.com/office/drawing/2014/main" id="{09081C38-C94E-4C85-9E5A-6A02DB05FC72}"/>
              </a:ext>
            </a:extLst>
          </p:cNvPr>
          <p:cNvSpPr/>
          <p:nvPr/>
        </p:nvSpPr>
        <p:spPr>
          <a:xfrm>
            <a:off x="898205" y="216324"/>
            <a:ext cx="680636" cy="6662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06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73524" r="6120" b="2228"/>
          <a:stretch>
            <a:fillRect/>
          </a:stretch>
        </p:blipFill>
        <p:spPr bwMode="auto">
          <a:xfrm>
            <a:off x="1521172" y="1302964"/>
            <a:ext cx="7945192" cy="258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27303AD5-2181-4D3E-904E-711721A28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60058"/>
              </p:ext>
            </p:extLst>
          </p:nvPr>
        </p:nvGraphicFramePr>
        <p:xfrm>
          <a:off x="1578841" y="3886538"/>
          <a:ext cx="7829854" cy="22933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29854">
                  <a:extLst>
                    <a:ext uri="{9D8B030D-6E8A-4147-A177-3AD203B41FA5}">
                      <a16:colId xmlns:a16="http://schemas.microsoft.com/office/drawing/2014/main" val="2045596351"/>
                    </a:ext>
                  </a:extLst>
                </a:gridCol>
              </a:tblGrid>
              <a:tr h="264357">
                <a:tc>
                  <a:txBody>
                    <a:bodyPr/>
                    <a:lstStyle/>
                    <a:p>
                      <a:r>
                        <a:rPr lang="pt-BR" dirty="0"/>
                        <a:t>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773538"/>
                  </a:ext>
                </a:extLst>
              </a:tr>
              <a:tr h="38552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291839"/>
                  </a:ext>
                </a:extLst>
              </a:tr>
              <a:tr h="385521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116456"/>
                  </a:ext>
                </a:extLst>
              </a:tr>
              <a:tr h="38552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024106"/>
                  </a:ext>
                </a:extLst>
              </a:tr>
              <a:tr h="38552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00576"/>
                  </a:ext>
                </a:extLst>
              </a:tr>
              <a:tr h="385521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159603"/>
                  </a:ext>
                </a:extLst>
              </a:tr>
            </a:tbl>
          </a:graphicData>
        </a:graphic>
      </p:graphicFrame>
      <p:pic>
        <p:nvPicPr>
          <p:cNvPr id="27" name="Picture 4" descr="Borboletas Desenho Festa Jardim Png, Transparent Png - kindpng">
            <a:extLst>
              <a:ext uri="{FF2B5EF4-FFF2-40B4-BE49-F238E27FC236}">
                <a16:creationId xmlns:a16="http://schemas.microsoft.com/office/drawing/2014/main" id="{680F1126-D0CE-44B1-8BC0-301777584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5535" r="12311" b="7948"/>
          <a:stretch/>
        </p:blipFill>
        <p:spPr bwMode="auto">
          <a:xfrm rot="21245370">
            <a:off x="9726230" y="3841478"/>
            <a:ext cx="2100092" cy="183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 Arredondado 5">
            <a:extLst>
              <a:ext uri="{FF2B5EF4-FFF2-40B4-BE49-F238E27FC236}">
                <a16:creationId xmlns:a16="http://schemas.microsoft.com/office/drawing/2014/main" id="{E07BC469-2B8F-437A-AB6B-8EAA583E882E}"/>
              </a:ext>
            </a:extLst>
          </p:cNvPr>
          <p:cNvSpPr/>
          <p:nvPr/>
        </p:nvSpPr>
        <p:spPr>
          <a:xfrm rot="780282">
            <a:off x="10470216" y="3964268"/>
            <a:ext cx="957127" cy="977312"/>
          </a:xfrm>
          <a:prstGeom prst="roundRect">
            <a:avLst>
              <a:gd name="adj" fmla="val 49259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2"/>
                </a:solidFill>
              </a:rPr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 descr="Brasão">
            <a:extLst>
              <a:ext uri="{FF2B5EF4-FFF2-40B4-BE49-F238E27FC236}">
                <a16:creationId xmlns:a16="http://schemas.microsoft.com/office/drawing/2014/main" id="{5821E442-7AE3-47E2-8E8A-232E8CEFB4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39" y="276726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ítulo 1">
            <a:extLst>
              <a:ext uri="{FF2B5EF4-FFF2-40B4-BE49-F238E27FC236}">
                <a16:creationId xmlns:a16="http://schemas.microsoft.com/office/drawing/2014/main" id="{AD9EDDBD-28BE-4FF7-BF29-62DBAC850DE3}"/>
              </a:ext>
            </a:extLst>
          </p:cNvPr>
          <p:cNvSpPr txBox="1">
            <a:spLocks/>
          </p:cNvSpPr>
          <p:nvPr/>
        </p:nvSpPr>
        <p:spPr>
          <a:xfrm>
            <a:off x="1690018" y="1753746"/>
            <a:ext cx="7556025" cy="2793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7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sz="67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7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3º ano</a:t>
            </a:r>
            <a:br>
              <a:rPr lang="pt-BR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3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ubtítulo 2">
            <a:extLst>
              <a:ext uri="{FF2B5EF4-FFF2-40B4-BE49-F238E27FC236}">
                <a16:creationId xmlns:a16="http://schemas.microsoft.com/office/drawing/2014/main" id="{DB698D9B-655E-43B7-9778-683B83A7BD33}"/>
              </a:ext>
            </a:extLst>
          </p:cNvPr>
          <p:cNvSpPr txBox="1">
            <a:spLocks/>
          </p:cNvSpPr>
          <p:nvPr/>
        </p:nvSpPr>
        <p:spPr>
          <a:xfrm>
            <a:off x="903490" y="4920475"/>
            <a:ext cx="8342553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30C7F264-B8AD-4DA4-8952-ABA24F03B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24672"/>
            <a:ext cx="12191999" cy="8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hopping Iguatemi recebe hoje a ''Eco Alegria'' da Turma da Mônica ...">
            <a:extLst>
              <a:ext uri="{FF2B5EF4-FFF2-40B4-BE49-F238E27FC236}">
                <a16:creationId xmlns:a16="http://schemas.microsoft.com/office/drawing/2014/main" id="{C7079631-8B3F-4FD6-873B-50ED6405E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r="12906"/>
          <a:stretch/>
        </p:blipFill>
        <p:spPr bwMode="auto">
          <a:xfrm>
            <a:off x="0" y="1669368"/>
            <a:ext cx="6849973" cy="480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de cantos arredondados 12">
            <a:extLst>
              <a:ext uri="{FF2B5EF4-FFF2-40B4-BE49-F238E27FC236}">
                <a16:creationId xmlns:a16="http://schemas.microsoft.com/office/drawing/2014/main" id="{404770D0-F11E-4D99-BAA8-5D7ADAA26662}"/>
              </a:ext>
            </a:extLst>
          </p:cNvPr>
          <p:cNvSpPr/>
          <p:nvPr/>
        </p:nvSpPr>
        <p:spPr>
          <a:xfrm>
            <a:off x="2135560" y="322026"/>
            <a:ext cx="8416911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 o figura. Mônica fez uma mágica. Multiplicou  por 3 vezes mais as laranjas da árvore. Quantas laranjas  aparecerá?  </a:t>
            </a:r>
          </a:p>
        </p:txBody>
      </p:sp>
      <p:sp>
        <p:nvSpPr>
          <p:cNvPr id="10" name="Retângulo Arredondado 2">
            <a:extLst>
              <a:ext uri="{FF2B5EF4-FFF2-40B4-BE49-F238E27FC236}">
                <a16:creationId xmlns:a16="http://schemas.microsoft.com/office/drawing/2014/main" id="{1B14A800-9D14-4C67-AFF6-225A6A191CEC}"/>
              </a:ext>
            </a:extLst>
          </p:cNvPr>
          <p:cNvSpPr/>
          <p:nvPr/>
        </p:nvSpPr>
        <p:spPr>
          <a:xfrm>
            <a:off x="1169638" y="260648"/>
            <a:ext cx="680636" cy="6662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01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AF0F403E-AE36-4FBA-AB7F-C6B1FEDD93A8}"/>
              </a:ext>
            </a:extLst>
          </p:cNvPr>
          <p:cNvSpPr/>
          <p:nvPr/>
        </p:nvSpPr>
        <p:spPr>
          <a:xfrm>
            <a:off x="7236988" y="3663448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55CC2F9D-CFD0-4237-AFAD-73F1C9DFD0C0}"/>
              </a:ext>
            </a:extLst>
          </p:cNvPr>
          <p:cNvSpPr/>
          <p:nvPr/>
        </p:nvSpPr>
        <p:spPr>
          <a:xfrm>
            <a:off x="7205903" y="4303477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8329CC7A-42BB-4FC6-9A0F-609813B5888B}"/>
              </a:ext>
            </a:extLst>
          </p:cNvPr>
          <p:cNvSpPr/>
          <p:nvPr/>
        </p:nvSpPr>
        <p:spPr>
          <a:xfrm>
            <a:off x="7228580" y="2422645"/>
            <a:ext cx="618011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7" name="Retângulo de cantos arredondados 10">
            <a:extLst>
              <a:ext uri="{FF2B5EF4-FFF2-40B4-BE49-F238E27FC236}">
                <a16:creationId xmlns:a16="http://schemas.microsoft.com/office/drawing/2014/main" id="{7B05531D-0DDA-4532-8359-5389F4EA847B}"/>
              </a:ext>
            </a:extLst>
          </p:cNvPr>
          <p:cNvSpPr/>
          <p:nvPr/>
        </p:nvSpPr>
        <p:spPr>
          <a:xfrm>
            <a:off x="7846591" y="2474407"/>
            <a:ext cx="1962607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6A8E66CE-05A6-42EA-9746-17C2B50FAA56}"/>
              </a:ext>
            </a:extLst>
          </p:cNvPr>
          <p:cNvSpPr/>
          <p:nvPr/>
        </p:nvSpPr>
        <p:spPr>
          <a:xfrm>
            <a:off x="7205903" y="3062674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4D832CAA-B938-454A-9E88-137EA33FF2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816"/>
          <a:stretch/>
        </p:blipFill>
        <p:spPr>
          <a:xfrm>
            <a:off x="0" y="6094222"/>
            <a:ext cx="6849973" cy="763778"/>
          </a:xfrm>
          <a:prstGeom prst="rect">
            <a:avLst/>
          </a:prstGeom>
        </p:spPr>
      </p:pic>
      <p:pic>
        <p:nvPicPr>
          <p:cNvPr id="28" name="Picture 4" descr="Borboletas Desenho Festa Jardim Png, Transparent Png - kindpng">
            <a:extLst>
              <a:ext uri="{FF2B5EF4-FFF2-40B4-BE49-F238E27FC236}">
                <a16:creationId xmlns:a16="http://schemas.microsoft.com/office/drawing/2014/main" id="{DD8D627D-4F31-4EE3-92EF-86AA20A238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5535" r="12311" b="7948"/>
          <a:stretch/>
        </p:blipFill>
        <p:spPr bwMode="auto">
          <a:xfrm rot="21245370">
            <a:off x="9810450" y="4841941"/>
            <a:ext cx="2100092" cy="183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tângulo Arredondado 5">
            <a:extLst>
              <a:ext uri="{FF2B5EF4-FFF2-40B4-BE49-F238E27FC236}">
                <a16:creationId xmlns:a16="http://schemas.microsoft.com/office/drawing/2014/main" id="{5D636916-FE80-4B0A-A1D2-60B6BB7327DD}"/>
              </a:ext>
            </a:extLst>
          </p:cNvPr>
          <p:cNvSpPr/>
          <p:nvPr/>
        </p:nvSpPr>
        <p:spPr>
          <a:xfrm rot="780282">
            <a:off x="10553905" y="5021698"/>
            <a:ext cx="957127" cy="977312"/>
          </a:xfrm>
          <a:prstGeom prst="roundRect">
            <a:avLst>
              <a:gd name="adj" fmla="val 49259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2"/>
                </a:solidFill>
              </a:rPr>
              <a:t>Resolva as atividades em seu caderno</a:t>
            </a:r>
          </a:p>
        </p:txBody>
      </p:sp>
      <p:sp>
        <p:nvSpPr>
          <p:cNvPr id="30" name="Retângulo de cantos arredondados 6">
            <a:extLst>
              <a:ext uri="{FF2B5EF4-FFF2-40B4-BE49-F238E27FC236}">
                <a16:creationId xmlns:a16="http://schemas.microsoft.com/office/drawing/2014/main" id="{7648232E-B49C-41A6-A0E6-9347A94A97CE}"/>
              </a:ext>
            </a:extLst>
          </p:cNvPr>
          <p:cNvSpPr/>
          <p:nvPr/>
        </p:nvSpPr>
        <p:spPr>
          <a:xfrm>
            <a:off x="7846591" y="4337711"/>
            <a:ext cx="1962607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3" name="Retângulo de cantos arredondados 10">
            <a:extLst>
              <a:ext uri="{FF2B5EF4-FFF2-40B4-BE49-F238E27FC236}">
                <a16:creationId xmlns:a16="http://schemas.microsoft.com/office/drawing/2014/main" id="{0FA48F66-86A0-44E1-952F-B6D76CAEA457}"/>
              </a:ext>
            </a:extLst>
          </p:cNvPr>
          <p:cNvSpPr/>
          <p:nvPr/>
        </p:nvSpPr>
        <p:spPr>
          <a:xfrm>
            <a:off x="7846591" y="3081839"/>
            <a:ext cx="1962607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4" name="Retângulo de cantos arredondados 10">
            <a:extLst>
              <a:ext uri="{FF2B5EF4-FFF2-40B4-BE49-F238E27FC236}">
                <a16:creationId xmlns:a16="http://schemas.microsoft.com/office/drawing/2014/main" id="{705962A8-C255-4449-9C40-33CFE4EC6E08}"/>
              </a:ext>
            </a:extLst>
          </p:cNvPr>
          <p:cNvSpPr/>
          <p:nvPr/>
        </p:nvSpPr>
        <p:spPr>
          <a:xfrm>
            <a:off x="7846591" y="3698471"/>
            <a:ext cx="1962607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215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de cantos arredondados 12">
            <a:extLst>
              <a:ext uri="{FF2B5EF4-FFF2-40B4-BE49-F238E27FC236}">
                <a16:creationId xmlns:a16="http://schemas.microsoft.com/office/drawing/2014/main" id="{02E2C7B2-7C20-4CF4-9B47-9526753313AB}"/>
              </a:ext>
            </a:extLst>
          </p:cNvPr>
          <p:cNvSpPr/>
          <p:nvPr/>
        </p:nvSpPr>
        <p:spPr>
          <a:xfrm>
            <a:off x="2135561" y="326486"/>
            <a:ext cx="804315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Joaquim levou 8 latas de reciclagens para a cooperativa. No  carrinho cabia apenas  2 latas. Quantas vezes Joaquim precisou ir até a cooperativa?</a:t>
            </a:r>
          </a:p>
        </p:txBody>
      </p:sp>
      <p:sp>
        <p:nvSpPr>
          <p:cNvPr id="19" name="Retângulo Arredondado 2">
            <a:extLst>
              <a:ext uri="{FF2B5EF4-FFF2-40B4-BE49-F238E27FC236}">
                <a16:creationId xmlns:a16="http://schemas.microsoft.com/office/drawing/2014/main" id="{09081C38-C94E-4C85-9E5A-6A02DB05FC72}"/>
              </a:ext>
            </a:extLst>
          </p:cNvPr>
          <p:cNvSpPr/>
          <p:nvPr/>
        </p:nvSpPr>
        <p:spPr>
          <a:xfrm>
            <a:off x="1238522" y="242440"/>
            <a:ext cx="680636" cy="6662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02</a:t>
            </a:r>
          </a:p>
        </p:txBody>
      </p:sp>
      <p:pic>
        <p:nvPicPr>
          <p:cNvPr id="23" name="Picture 4" descr="Borboletas Desenho Festa Jardim Png, Transparent Png - kindpng">
            <a:extLst>
              <a:ext uri="{FF2B5EF4-FFF2-40B4-BE49-F238E27FC236}">
                <a16:creationId xmlns:a16="http://schemas.microsoft.com/office/drawing/2014/main" id="{E61BCC09-6335-49E2-9F48-B102F2C57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5535" r="12311" b="7948"/>
          <a:stretch/>
        </p:blipFill>
        <p:spPr bwMode="auto">
          <a:xfrm rot="21245370">
            <a:off x="9810450" y="4841941"/>
            <a:ext cx="2100092" cy="183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Arredondado 5">
            <a:extLst>
              <a:ext uri="{FF2B5EF4-FFF2-40B4-BE49-F238E27FC236}">
                <a16:creationId xmlns:a16="http://schemas.microsoft.com/office/drawing/2014/main" id="{1349D456-ECD3-4AB6-B8CC-87F9CC57A62C}"/>
              </a:ext>
            </a:extLst>
          </p:cNvPr>
          <p:cNvSpPr/>
          <p:nvPr/>
        </p:nvSpPr>
        <p:spPr>
          <a:xfrm rot="780282">
            <a:off x="10558627" y="5004519"/>
            <a:ext cx="957127" cy="977312"/>
          </a:xfrm>
          <a:prstGeom prst="roundRect">
            <a:avLst>
              <a:gd name="adj" fmla="val 49259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2"/>
                </a:solidFill>
              </a:rPr>
              <a:t>Resolva as atividades em seu caderno</a:t>
            </a:r>
          </a:p>
        </p:txBody>
      </p:sp>
      <p:pic>
        <p:nvPicPr>
          <p:cNvPr id="34" name="object 2">
            <a:extLst>
              <a:ext uri="{FF2B5EF4-FFF2-40B4-BE49-F238E27FC236}">
                <a16:creationId xmlns:a16="http://schemas.microsoft.com/office/drawing/2014/main" id="{E42E5C8A-F655-4A17-8994-94D9A97B7AC4}"/>
              </a:ext>
            </a:extLst>
          </p:cNvPr>
          <p:cNvPicPr/>
          <p:nvPr/>
        </p:nvPicPr>
        <p:blipFill rotWithShape="1">
          <a:blip r:embed="rId4" cstate="print"/>
          <a:srcRect t="50330" b="25590"/>
          <a:stretch/>
        </p:blipFill>
        <p:spPr>
          <a:xfrm>
            <a:off x="784616" y="1541085"/>
            <a:ext cx="6212273" cy="4391526"/>
          </a:xfrm>
          <a:prstGeom prst="rect">
            <a:avLst/>
          </a:prstGeom>
        </p:spPr>
      </p:pic>
      <p:sp>
        <p:nvSpPr>
          <p:cNvPr id="35" name="Retângulo de cantos arredondados 1">
            <a:extLst>
              <a:ext uri="{FF2B5EF4-FFF2-40B4-BE49-F238E27FC236}">
                <a16:creationId xmlns:a16="http://schemas.microsoft.com/office/drawing/2014/main" id="{E641C401-0461-4D84-8DFF-16919D6D500B}"/>
              </a:ext>
            </a:extLst>
          </p:cNvPr>
          <p:cNvSpPr/>
          <p:nvPr/>
        </p:nvSpPr>
        <p:spPr>
          <a:xfrm>
            <a:off x="8416467" y="4007324"/>
            <a:ext cx="2653139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1593D8E7-858B-4741-8704-7F22335CFB91}"/>
              </a:ext>
            </a:extLst>
          </p:cNvPr>
          <p:cNvSpPr/>
          <p:nvPr/>
        </p:nvSpPr>
        <p:spPr>
          <a:xfrm>
            <a:off x="7662690" y="3941367"/>
            <a:ext cx="70619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8DB4E9F3-80CA-474E-935F-706414106312}"/>
              </a:ext>
            </a:extLst>
          </p:cNvPr>
          <p:cNvSpPr/>
          <p:nvPr/>
        </p:nvSpPr>
        <p:spPr>
          <a:xfrm>
            <a:off x="7652949" y="3377899"/>
            <a:ext cx="70619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9" name="Retângulo de cantos arredondados 8">
            <a:extLst>
              <a:ext uri="{FF2B5EF4-FFF2-40B4-BE49-F238E27FC236}">
                <a16:creationId xmlns:a16="http://schemas.microsoft.com/office/drawing/2014/main" id="{8EC5DC1B-73CD-40D8-96A0-33BAD3E03E58}"/>
              </a:ext>
            </a:extLst>
          </p:cNvPr>
          <p:cNvSpPr/>
          <p:nvPr/>
        </p:nvSpPr>
        <p:spPr>
          <a:xfrm>
            <a:off x="8405609" y="2286823"/>
            <a:ext cx="2631583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D6E84505-EF1A-4C18-9425-133B129E153B}"/>
              </a:ext>
            </a:extLst>
          </p:cNvPr>
          <p:cNvSpPr/>
          <p:nvPr/>
        </p:nvSpPr>
        <p:spPr>
          <a:xfrm>
            <a:off x="7652950" y="2219992"/>
            <a:ext cx="71593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64966B5A-D489-459D-A636-D77937D1AA2A}"/>
              </a:ext>
            </a:extLst>
          </p:cNvPr>
          <p:cNvSpPr/>
          <p:nvPr/>
        </p:nvSpPr>
        <p:spPr>
          <a:xfrm>
            <a:off x="7652950" y="2780209"/>
            <a:ext cx="70619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47" name="Retângulo de cantos arredondados 1">
            <a:extLst>
              <a:ext uri="{FF2B5EF4-FFF2-40B4-BE49-F238E27FC236}">
                <a16:creationId xmlns:a16="http://schemas.microsoft.com/office/drawing/2014/main" id="{DD536F78-02BD-495E-9DB6-EDA166C36D6B}"/>
              </a:ext>
            </a:extLst>
          </p:cNvPr>
          <p:cNvSpPr/>
          <p:nvPr/>
        </p:nvSpPr>
        <p:spPr>
          <a:xfrm>
            <a:off x="8384052" y="2878959"/>
            <a:ext cx="2653139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Retângulo de cantos arredondados 6">
            <a:extLst>
              <a:ext uri="{FF2B5EF4-FFF2-40B4-BE49-F238E27FC236}">
                <a16:creationId xmlns:a16="http://schemas.microsoft.com/office/drawing/2014/main" id="{33672043-EABF-47AE-9432-B2C40F39A5EB}"/>
              </a:ext>
            </a:extLst>
          </p:cNvPr>
          <p:cNvSpPr/>
          <p:nvPr/>
        </p:nvSpPr>
        <p:spPr>
          <a:xfrm>
            <a:off x="8405609" y="3420360"/>
            <a:ext cx="2663997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Arredondado 2">
            <a:extLst>
              <a:ext uri="{FF2B5EF4-FFF2-40B4-BE49-F238E27FC236}">
                <a16:creationId xmlns:a16="http://schemas.microsoft.com/office/drawing/2014/main" id="{09081C38-C94E-4C85-9E5A-6A02DB05FC72}"/>
              </a:ext>
            </a:extLst>
          </p:cNvPr>
          <p:cNvSpPr/>
          <p:nvPr/>
        </p:nvSpPr>
        <p:spPr>
          <a:xfrm>
            <a:off x="1238522" y="242440"/>
            <a:ext cx="680636" cy="6662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03</a:t>
            </a:r>
          </a:p>
        </p:txBody>
      </p:sp>
      <p:sp>
        <p:nvSpPr>
          <p:cNvPr id="24" name="Retângulo de cantos arredondados 5">
            <a:extLst>
              <a:ext uri="{FF2B5EF4-FFF2-40B4-BE49-F238E27FC236}">
                <a16:creationId xmlns:a16="http://schemas.microsoft.com/office/drawing/2014/main" id="{95D15263-F8C1-4943-8F3C-FD7ED839017F}"/>
              </a:ext>
            </a:extLst>
          </p:cNvPr>
          <p:cNvSpPr/>
          <p:nvPr/>
        </p:nvSpPr>
        <p:spPr>
          <a:xfrm>
            <a:off x="8641123" y="3300297"/>
            <a:ext cx="2896055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de hortelã e 2 de alfavaca</a:t>
            </a:r>
          </a:p>
        </p:txBody>
      </p:sp>
      <p:sp>
        <p:nvSpPr>
          <p:cNvPr id="25" name="Retângulo de cantos arredondados 6">
            <a:extLst>
              <a:ext uri="{FF2B5EF4-FFF2-40B4-BE49-F238E27FC236}">
                <a16:creationId xmlns:a16="http://schemas.microsoft.com/office/drawing/2014/main" id="{4E71D2FA-8AAE-4DF8-9939-5E1AE295CA00}"/>
              </a:ext>
            </a:extLst>
          </p:cNvPr>
          <p:cNvSpPr/>
          <p:nvPr/>
        </p:nvSpPr>
        <p:spPr>
          <a:xfrm>
            <a:off x="8641124" y="2714276"/>
            <a:ext cx="2896055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de hortelã e 4 de alfavaca</a:t>
            </a:r>
          </a:p>
        </p:txBody>
      </p:sp>
      <p:sp>
        <p:nvSpPr>
          <p:cNvPr id="26" name="Retângulo de cantos arredondados 8">
            <a:extLst>
              <a:ext uri="{FF2B5EF4-FFF2-40B4-BE49-F238E27FC236}">
                <a16:creationId xmlns:a16="http://schemas.microsoft.com/office/drawing/2014/main" id="{EB4408EB-AC73-4A2E-AF69-B54D2F32DA65}"/>
              </a:ext>
            </a:extLst>
          </p:cNvPr>
          <p:cNvSpPr/>
          <p:nvPr/>
        </p:nvSpPr>
        <p:spPr>
          <a:xfrm>
            <a:off x="8641124" y="2128255"/>
            <a:ext cx="2933255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de hortelã e 1 de alfavaca</a:t>
            </a:r>
          </a:p>
        </p:txBody>
      </p:sp>
      <p:sp>
        <p:nvSpPr>
          <p:cNvPr id="27" name="Retângulo de cantos arredondados 10">
            <a:extLst>
              <a:ext uri="{FF2B5EF4-FFF2-40B4-BE49-F238E27FC236}">
                <a16:creationId xmlns:a16="http://schemas.microsoft.com/office/drawing/2014/main" id="{989D5738-8117-4D59-B172-D6EAB03478A2}"/>
              </a:ext>
            </a:extLst>
          </p:cNvPr>
          <p:cNvSpPr/>
          <p:nvPr/>
        </p:nvSpPr>
        <p:spPr>
          <a:xfrm>
            <a:off x="8627039" y="3878945"/>
            <a:ext cx="2888736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de hortelã e 4 de alfavaca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0E8343E-1267-43CD-BE69-8CE806EDE7D6}"/>
              </a:ext>
            </a:extLst>
          </p:cNvPr>
          <p:cNvSpPr/>
          <p:nvPr/>
        </p:nvSpPr>
        <p:spPr>
          <a:xfrm>
            <a:off x="7995494" y="3275847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3FF1BB2F-B3D6-4251-B00A-142C59F49D40}"/>
              </a:ext>
            </a:extLst>
          </p:cNvPr>
          <p:cNvSpPr/>
          <p:nvPr/>
        </p:nvSpPr>
        <p:spPr>
          <a:xfrm>
            <a:off x="8003902" y="2679843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FE0B285-9059-469E-B958-341F3F5CA787}"/>
              </a:ext>
            </a:extLst>
          </p:cNvPr>
          <p:cNvSpPr/>
          <p:nvPr/>
        </p:nvSpPr>
        <p:spPr>
          <a:xfrm>
            <a:off x="7995494" y="2094840"/>
            <a:ext cx="618011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25F16B6-C1A2-4FB0-A5BA-B64484EAE683}"/>
              </a:ext>
            </a:extLst>
          </p:cNvPr>
          <p:cNvSpPr/>
          <p:nvPr/>
        </p:nvSpPr>
        <p:spPr>
          <a:xfrm>
            <a:off x="8003902" y="3860850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32" name="Retângulo de cantos arredondados 12">
            <a:extLst>
              <a:ext uri="{FF2B5EF4-FFF2-40B4-BE49-F238E27FC236}">
                <a16:creationId xmlns:a16="http://schemas.microsoft.com/office/drawing/2014/main" id="{566BF3C8-6650-4BFD-BC61-1EAB5B5F7E39}"/>
              </a:ext>
            </a:extLst>
          </p:cNvPr>
          <p:cNvSpPr/>
          <p:nvPr/>
        </p:nvSpPr>
        <p:spPr>
          <a:xfrm>
            <a:off x="2135560" y="260648"/>
            <a:ext cx="8608639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Dudu comprou  20 mudas  de hortelã e 7 mudas  de alfavaca. Ele plantou 6 mudas de hortelã  e 3 de alfavaca. Quantas mudas ainda faltam plantar? </a:t>
            </a:r>
          </a:p>
        </p:txBody>
      </p:sp>
      <p:pic>
        <p:nvPicPr>
          <p:cNvPr id="33" name="object 2">
            <a:extLst>
              <a:ext uri="{FF2B5EF4-FFF2-40B4-BE49-F238E27FC236}">
                <a16:creationId xmlns:a16="http://schemas.microsoft.com/office/drawing/2014/main" id="{97F25539-492A-4695-8F4D-C05FA864DAE5}"/>
              </a:ext>
            </a:extLst>
          </p:cNvPr>
          <p:cNvPicPr/>
          <p:nvPr/>
        </p:nvPicPr>
        <p:blipFill rotWithShape="1">
          <a:blip r:embed="rId3" cstate="print"/>
          <a:srcRect b="74954"/>
          <a:stretch/>
        </p:blipFill>
        <p:spPr>
          <a:xfrm>
            <a:off x="1077272" y="1603903"/>
            <a:ext cx="6212273" cy="4232384"/>
          </a:xfrm>
          <a:prstGeom prst="rect">
            <a:avLst/>
          </a:prstGeom>
        </p:spPr>
      </p:pic>
      <p:pic>
        <p:nvPicPr>
          <p:cNvPr id="34" name="Picture 4" descr="Borboletas Desenho Festa Jardim Png, Transparent Png - kindpng">
            <a:extLst>
              <a:ext uri="{FF2B5EF4-FFF2-40B4-BE49-F238E27FC236}">
                <a16:creationId xmlns:a16="http://schemas.microsoft.com/office/drawing/2014/main" id="{F23CB497-EC1A-469A-8C04-87419918C0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5535" r="12311" b="7948"/>
          <a:stretch/>
        </p:blipFill>
        <p:spPr bwMode="auto">
          <a:xfrm rot="21245370">
            <a:off x="9810450" y="4841941"/>
            <a:ext cx="2100092" cy="183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tângulo Arredondado 5">
            <a:extLst>
              <a:ext uri="{FF2B5EF4-FFF2-40B4-BE49-F238E27FC236}">
                <a16:creationId xmlns:a16="http://schemas.microsoft.com/office/drawing/2014/main" id="{E743AA1F-3BBE-427F-BBF9-A946142F934F}"/>
              </a:ext>
            </a:extLst>
          </p:cNvPr>
          <p:cNvSpPr/>
          <p:nvPr/>
        </p:nvSpPr>
        <p:spPr>
          <a:xfrm rot="780282">
            <a:off x="10543627" y="4969356"/>
            <a:ext cx="957127" cy="977312"/>
          </a:xfrm>
          <a:prstGeom prst="roundRect">
            <a:avLst>
              <a:gd name="adj" fmla="val 49259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2"/>
                </a:solidFill>
              </a:rPr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4443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Arredondado 2">
            <a:extLst>
              <a:ext uri="{FF2B5EF4-FFF2-40B4-BE49-F238E27FC236}">
                <a16:creationId xmlns:a16="http://schemas.microsoft.com/office/drawing/2014/main" id="{09081C38-C94E-4C85-9E5A-6A02DB05FC72}"/>
              </a:ext>
            </a:extLst>
          </p:cNvPr>
          <p:cNvSpPr/>
          <p:nvPr/>
        </p:nvSpPr>
        <p:spPr>
          <a:xfrm>
            <a:off x="1238522" y="242440"/>
            <a:ext cx="680636" cy="6662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24" name="Retângulo de cantos arredondados 5">
            <a:extLst>
              <a:ext uri="{FF2B5EF4-FFF2-40B4-BE49-F238E27FC236}">
                <a16:creationId xmlns:a16="http://schemas.microsoft.com/office/drawing/2014/main" id="{95D15263-F8C1-4943-8F3C-FD7ED839017F}"/>
              </a:ext>
            </a:extLst>
          </p:cNvPr>
          <p:cNvSpPr/>
          <p:nvPr/>
        </p:nvSpPr>
        <p:spPr>
          <a:xfrm>
            <a:off x="7459382" y="4737837"/>
            <a:ext cx="2160454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tângulo de cantos arredondados 6">
            <a:extLst>
              <a:ext uri="{FF2B5EF4-FFF2-40B4-BE49-F238E27FC236}">
                <a16:creationId xmlns:a16="http://schemas.microsoft.com/office/drawing/2014/main" id="{4E71D2FA-8AAE-4DF8-9939-5E1AE295CA00}"/>
              </a:ext>
            </a:extLst>
          </p:cNvPr>
          <p:cNvSpPr/>
          <p:nvPr/>
        </p:nvSpPr>
        <p:spPr>
          <a:xfrm>
            <a:off x="7459382" y="3484941"/>
            <a:ext cx="2178173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tângulo de cantos arredondados 8">
            <a:extLst>
              <a:ext uri="{FF2B5EF4-FFF2-40B4-BE49-F238E27FC236}">
                <a16:creationId xmlns:a16="http://schemas.microsoft.com/office/drawing/2014/main" id="{EB4408EB-AC73-4A2E-AF69-B54D2F32DA65}"/>
              </a:ext>
            </a:extLst>
          </p:cNvPr>
          <p:cNvSpPr/>
          <p:nvPr/>
        </p:nvSpPr>
        <p:spPr>
          <a:xfrm>
            <a:off x="7452788" y="4093725"/>
            <a:ext cx="2215373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tângulo de cantos arredondados 10">
            <a:extLst>
              <a:ext uri="{FF2B5EF4-FFF2-40B4-BE49-F238E27FC236}">
                <a16:creationId xmlns:a16="http://schemas.microsoft.com/office/drawing/2014/main" id="{989D5738-8117-4D59-B172-D6EAB03478A2}"/>
              </a:ext>
            </a:extLst>
          </p:cNvPr>
          <p:cNvSpPr/>
          <p:nvPr/>
        </p:nvSpPr>
        <p:spPr>
          <a:xfrm>
            <a:off x="7483190" y="5407531"/>
            <a:ext cx="2119432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E0E8343E-1267-43CD-BE69-8CE806EDE7D6}"/>
              </a:ext>
            </a:extLst>
          </p:cNvPr>
          <p:cNvSpPr/>
          <p:nvPr/>
        </p:nvSpPr>
        <p:spPr>
          <a:xfrm>
            <a:off x="6817060" y="4707091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3FF1BB2F-B3D6-4251-B00A-142C59F49D40}"/>
              </a:ext>
            </a:extLst>
          </p:cNvPr>
          <p:cNvSpPr/>
          <p:nvPr/>
        </p:nvSpPr>
        <p:spPr>
          <a:xfrm>
            <a:off x="6832016" y="3451526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FE0B285-9059-469E-B958-341F3F5CA787}"/>
              </a:ext>
            </a:extLst>
          </p:cNvPr>
          <p:cNvSpPr/>
          <p:nvPr/>
        </p:nvSpPr>
        <p:spPr>
          <a:xfrm>
            <a:off x="6843185" y="4051865"/>
            <a:ext cx="618011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25F16B6-C1A2-4FB0-A5BA-B64484EAE683}"/>
              </a:ext>
            </a:extLst>
          </p:cNvPr>
          <p:cNvSpPr/>
          <p:nvPr/>
        </p:nvSpPr>
        <p:spPr>
          <a:xfrm>
            <a:off x="6843185" y="5362317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32" name="Retângulo de cantos arredondados 12">
            <a:extLst>
              <a:ext uri="{FF2B5EF4-FFF2-40B4-BE49-F238E27FC236}">
                <a16:creationId xmlns:a16="http://schemas.microsoft.com/office/drawing/2014/main" id="{566BF3C8-6650-4BFD-BC61-1EAB5B5F7E39}"/>
              </a:ext>
            </a:extLst>
          </p:cNvPr>
          <p:cNvSpPr/>
          <p:nvPr/>
        </p:nvSpPr>
        <p:spPr>
          <a:xfrm>
            <a:off x="2135561" y="260647"/>
            <a:ext cx="7694240" cy="6662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Mônica ganhou R$100,00 reais ,gastou R$30,00 no supermercado. Quanto reais restaram? 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737439D-FBF5-4903-944E-CDBFE9D77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54" y="3225127"/>
            <a:ext cx="6197908" cy="3259704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96F11B20-2E6C-463E-8F57-39B027C18391}"/>
              </a:ext>
            </a:extLst>
          </p:cNvPr>
          <p:cNvSpPr/>
          <p:nvPr/>
        </p:nvSpPr>
        <p:spPr>
          <a:xfrm>
            <a:off x="2407633" y="1579789"/>
            <a:ext cx="3960219" cy="13653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r>
              <a:rPr lang="pt-BR" dirty="0">
                <a:solidFill>
                  <a:schemeClr val="tx2"/>
                </a:solidFill>
              </a:rPr>
              <a:t>Gastou</a:t>
            </a:r>
          </a:p>
        </p:txBody>
      </p:sp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46786EF2-E5CC-4C30-B29A-30BDD917BFEF}"/>
              </a:ext>
            </a:extLst>
          </p:cNvPr>
          <p:cNvSpPr/>
          <p:nvPr/>
        </p:nvSpPr>
        <p:spPr>
          <a:xfrm>
            <a:off x="252129" y="1548654"/>
            <a:ext cx="1773985" cy="13653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r>
              <a:rPr lang="pt-BR" dirty="0">
                <a:solidFill>
                  <a:schemeClr val="tx2"/>
                </a:solidFill>
              </a:rPr>
              <a:t>Ganhou</a:t>
            </a:r>
          </a:p>
        </p:txBody>
      </p:sp>
      <p:pic>
        <p:nvPicPr>
          <p:cNvPr id="1028" name="Picture 4" descr="Saiba quanto custa uma nota de 100 reais para ser produzida ...">
            <a:extLst>
              <a:ext uri="{FF2B5EF4-FFF2-40B4-BE49-F238E27FC236}">
                <a16:creationId xmlns:a16="http://schemas.microsoft.com/office/drawing/2014/main" id="{06684F1B-C392-4BAA-B46B-6C4CAAB24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7" y="1776711"/>
            <a:ext cx="1494470" cy="5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8171D30B-E008-435E-B4D1-6D61E1EE7681}"/>
              </a:ext>
            </a:extLst>
          </p:cNvPr>
          <p:cNvSpPr/>
          <p:nvPr/>
        </p:nvSpPr>
        <p:spPr>
          <a:xfrm>
            <a:off x="6720495" y="1627116"/>
            <a:ext cx="2025543" cy="13079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r>
              <a:rPr lang="pt-BR" dirty="0">
                <a:solidFill>
                  <a:schemeClr val="tx2"/>
                </a:solidFill>
              </a:rPr>
              <a:t>Ficou com</a:t>
            </a:r>
          </a:p>
        </p:txBody>
      </p:sp>
      <p:pic>
        <p:nvPicPr>
          <p:cNvPr id="37" name="Picture 2" descr="CDL/BH - Banco Central coloca em circulação novas cédulas de 10 e ...">
            <a:extLst>
              <a:ext uri="{FF2B5EF4-FFF2-40B4-BE49-F238E27FC236}">
                <a16:creationId xmlns:a16="http://schemas.microsoft.com/office/drawing/2014/main" id="{DAA2495D-05AC-4470-A66F-E8497A3C5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r="4905" b="46655"/>
          <a:stretch/>
        </p:blipFill>
        <p:spPr bwMode="auto">
          <a:xfrm>
            <a:off x="2603528" y="1776862"/>
            <a:ext cx="1630560" cy="7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DL/BH - Banco Central coloca em circulação novas cédulas de 10 e ...">
            <a:extLst>
              <a:ext uri="{FF2B5EF4-FFF2-40B4-BE49-F238E27FC236}">
                <a16:creationId xmlns:a16="http://schemas.microsoft.com/office/drawing/2014/main" id="{B6BA6ECC-267F-4C0A-962C-ABB95FB05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t="53345" r="4905"/>
          <a:stretch/>
        </p:blipFill>
        <p:spPr bwMode="auto">
          <a:xfrm>
            <a:off x="4338280" y="1792763"/>
            <a:ext cx="1757720" cy="71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DL/BH - Banco Central coloca em circulação novas cédulas de 10 e ...">
            <a:extLst>
              <a:ext uri="{FF2B5EF4-FFF2-40B4-BE49-F238E27FC236}">
                <a16:creationId xmlns:a16="http://schemas.microsoft.com/office/drawing/2014/main" id="{8723B7A5-091E-4DE4-BD0C-A08EB0264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t="53345" r="4905"/>
          <a:stretch/>
        </p:blipFill>
        <p:spPr bwMode="auto">
          <a:xfrm>
            <a:off x="7632844" y="4122601"/>
            <a:ext cx="1105831" cy="45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DL/BH - Banco Central coloca em circulação novas cédulas de 10 e ...">
            <a:extLst>
              <a:ext uri="{FF2B5EF4-FFF2-40B4-BE49-F238E27FC236}">
                <a16:creationId xmlns:a16="http://schemas.microsoft.com/office/drawing/2014/main" id="{068FFAF7-B539-431A-9C66-1948C58FF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r="4905" b="46655"/>
          <a:stretch/>
        </p:blipFill>
        <p:spPr bwMode="auto">
          <a:xfrm>
            <a:off x="7657697" y="5428515"/>
            <a:ext cx="1023325" cy="44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O REAL VAI MUDAR: CONHEÇA AS NOVAS CÉDULAS">
            <a:extLst>
              <a:ext uri="{FF2B5EF4-FFF2-40B4-BE49-F238E27FC236}">
                <a16:creationId xmlns:a16="http://schemas.microsoft.com/office/drawing/2014/main" id="{AB83F489-8FA1-43BB-B1F2-E08F0F6AC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2" t="33579" r="3761" b="34211"/>
          <a:stretch/>
        </p:blipFill>
        <p:spPr bwMode="auto">
          <a:xfrm>
            <a:off x="7657697" y="4737836"/>
            <a:ext cx="990270" cy="46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O REAL VAI MUDAR: CONHEÇA AS NOVAS CÉDULAS">
            <a:extLst>
              <a:ext uri="{FF2B5EF4-FFF2-40B4-BE49-F238E27FC236}">
                <a16:creationId xmlns:a16="http://schemas.microsoft.com/office/drawing/2014/main" id="{3857257E-EDEE-42E3-B700-370139966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2" t="33579" r="3761" b="34211"/>
          <a:stretch/>
        </p:blipFill>
        <p:spPr bwMode="auto">
          <a:xfrm>
            <a:off x="7566804" y="3541955"/>
            <a:ext cx="990270" cy="41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DL/BH - Banco Central coloca em circulação novas cédulas de 10 e ...">
            <a:extLst>
              <a:ext uri="{FF2B5EF4-FFF2-40B4-BE49-F238E27FC236}">
                <a16:creationId xmlns:a16="http://schemas.microsoft.com/office/drawing/2014/main" id="{81A315C5-6A27-4C71-92A3-44DEE280C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t="53345" r="4905"/>
          <a:stretch/>
        </p:blipFill>
        <p:spPr bwMode="auto">
          <a:xfrm>
            <a:off x="8645408" y="3544314"/>
            <a:ext cx="957213" cy="37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Borboletas Desenho Festa Jardim Png, Transparent Png - kindpng">
            <a:extLst>
              <a:ext uri="{FF2B5EF4-FFF2-40B4-BE49-F238E27FC236}">
                <a16:creationId xmlns:a16="http://schemas.microsoft.com/office/drawing/2014/main" id="{5FE7F4DD-8281-4484-8CAA-17E5C500A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5535" r="12311" b="7948"/>
          <a:stretch/>
        </p:blipFill>
        <p:spPr bwMode="auto">
          <a:xfrm rot="21245370">
            <a:off x="9964713" y="4751847"/>
            <a:ext cx="1934796" cy="20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tângulo Arredondado 5">
            <a:extLst>
              <a:ext uri="{FF2B5EF4-FFF2-40B4-BE49-F238E27FC236}">
                <a16:creationId xmlns:a16="http://schemas.microsoft.com/office/drawing/2014/main" id="{E13F3058-450B-4720-91C1-56312F575F5B}"/>
              </a:ext>
            </a:extLst>
          </p:cNvPr>
          <p:cNvSpPr/>
          <p:nvPr/>
        </p:nvSpPr>
        <p:spPr>
          <a:xfrm rot="780282">
            <a:off x="10600385" y="4949129"/>
            <a:ext cx="957127" cy="1055993"/>
          </a:xfrm>
          <a:prstGeom prst="roundRect">
            <a:avLst>
              <a:gd name="adj" fmla="val 49259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2"/>
                </a:solidFill>
              </a:rPr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9721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6B98257-F2AE-4FF8-B391-C85FFB81D4BB}"/>
              </a:ext>
            </a:extLst>
          </p:cNvPr>
          <p:cNvSpPr/>
          <p:nvPr/>
        </p:nvSpPr>
        <p:spPr>
          <a:xfrm>
            <a:off x="58950" y="1004656"/>
            <a:ext cx="3547101" cy="2591777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Horta de garrafa pet-alface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7" name="Picture 6" descr="Horta feita com garrafas PET">
            <a:extLst>
              <a:ext uri="{FF2B5EF4-FFF2-40B4-BE49-F238E27FC236}">
                <a16:creationId xmlns:a16="http://schemas.microsoft.com/office/drawing/2014/main" id="{3B727F41-B326-46BD-A3DC-F7253B11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2" y="1567876"/>
            <a:ext cx="3183369" cy="18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5C942E62-52D9-4B2D-A653-1B952B135E9E}"/>
              </a:ext>
            </a:extLst>
          </p:cNvPr>
          <p:cNvSpPr/>
          <p:nvPr/>
        </p:nvSpPr>
        <p:spPr>
          <a:xfrm>
            <a:off x="8107935" y="993053"/>
            <a:ext cx="3836434" cy="2560418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B1D9211D-5F81-4AB0-8DBA-8A9ED22D2455}"/>
              </a:ext>
            </a:extLst>
          </p:cNvPr>
          <p:cNvSpPr/>
          <p:nvPr/>
        </p:nvSpPr>
        <p:spPr>
          <a:xfrm>
            <a:off x="82708" y="3794566"/>
            <a:ext cx="3514917" cy="2439530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A7C9EE63-AAFF-4CD1-B899-A109CD8D1B32}"/>
              </a:ext>
            </a:extLst>
          </p:cNvPr>
          <p:cNvSpPr/>
          <p:nvPr/>
        </p:nvSpPr>
        <p:spPr>
          <a:xfrm>
            <a:off x="3739776" y="1004656"/>
            <a:ext cx="4255699" cy="2591777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2050" name="Picture 2" descr="horta em garrafa pet cebolinha - Pesquisa Google | Jardim ...">
            <a:extLst>
              <a:ext uri="{FF2B5EF4-FFF2-40B4-BE49-F238E27FC236}">
                <a16:creationId xmlns:a16="http://schemas.microsoft.com/office/drawing/2014/main" id="{7DA70C6D-3071-4F8F-B358-7730486BD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414670" y="1473242"/>
            <a:ext cx="3269577" cy="186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Negócios de Família: Fazendo jardinagem com as crianças.">
            <a:extLst>
              <a:ext uri="{FF2B5EF4-FFF2-40B4-BE49-F238E27FC236}">
                <a16:creationId xmlns:a16="http://schemas.microsoft.com/office/drawing/2014/main" id="{13ADFCA4-9634-4EC5-9D16-8C275B8F9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8" y="4283509"/>
            <a:ext cx="3080567" cy="182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5F4C1A8-9492-41BC-B83C-E2243A06F444}"/>
              </a:ext>
            </a:extLst>
          </p:cNvPr>
          <p:cNvSpPr/>
          <p:nvPr/>
        </p:nvSpPr>
        <p:spPr>
          <a:xfrm>
            <a:off x="7146758" y="1103910"/>
            <a:ext cx="4179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                  Horta de garrafa pet -cebolinha</a:t>
            </a:r>
          </a:p>
        </p:txBody>
      </p:sp>
      <p:pic>
        <p:nvPicPr>
          <p:cNvPr id="2052" name="Picture 4" descr="Vida Composta: projeto para resíduos orgânicos - Santa Tereza Tem">
            <a:extLst>
              <a:ext uri="{FF2B5EF4-FFF2-40B4-BE49-F238E27FC236}">
                <a16:creationId xmlns:a16="http://schemas.microsoft.com/office/drawing/2014/main" id="{D9665016-D35D-441D-A472-452FD4EEF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232" y="1567876"/>
            <a:ext cx="3682314" cy="184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284C75C-D3F8-4AD9-87F1-035643511E76}"/>
              </a:ext>
            </a:extLst>
          </p:cNvPr>
          <p:cNvSpPr/>
          <p:nvPr/>
        </p:nvSpPr>
        <p:spPr>
          <a:xfrm flipH="1">
            <a:off x="4090206" y="1198544"/>
            <a:ext cx="3459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Restos de alimentos -lixo orgânico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2D5A168-7D08-479C-9B9C-474DD4FEF654}"/>
              </a:ext>
            </a:extLst>
          </p:cNvPr>
          <p:cNvSpPr/>
          <p:nvPr/>
        </p:nvSpPr>
        <p:spPr>
          <a:xfrm>
            <a:off x="914400" y="3929140"/>
            <a:ext cx="1254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D202CD69-E65F-4F1D-B2BD-2041CB9F4E23}"/>
              </a:ext>
            </a:extLst>
          </p:cNvPr>
          <p:cNvSpPr/>
          <p:nvPr/>
        </p:nvSpPr>
        <p:spPr>
          <a:xfrm>
            <a:off x="3718510" y="3786230"/>
            <a:ext cx="4338765" cy="2449865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18" name="Picture 2" descr="Como fazer uma Horta em Apartamentos Pequenos | Horta em garrafa ...">
            <a:extLst>
              <a:ext uri="{FF2B5EF4-FFF2-40B4-BE49-F238E27FC236}">
                <a16:creationId xmlns:a16="http://schemas.microsoft.com/office/drawing/2014/main" id="{4438E4D8-8430-4631-82AE-74641A287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68" y="4380098"/>
            <a:ext cx="3682314" cy="17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41B57D8D-B9A2-4746-A548-1F8D991E7B35}"/>
              </a:ext>
            </a:extLst>
          </p:cNvPr>
          <p:cNvSpPr/>
          <p:nvPr/>
        </p:nvSpPr>
        <p:spPr>
          <a:xfrm>
            <a:off x="8169873" y="3794566"/>
            <a:ext cx="3767034" cy="2449865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DEF89EC-61D9-4B84-94F4-BE9AA2234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0083" y="4380098"/>
            <a:ext cx="1314813" cy="1724939"/>
          </a:xfrm>
          <a:prstGeom prst="rect">
            <a:avLst/>
          </a:prstGeom>
        </p:spPr>
      </p:pic>
      <p:pic>
        <p:nvPicPr>
          <p:cNvPr id="2054" name="Picture 6" descr="Ideias para fazer brinquedos reciclados para as crianças — SÓ ESCOLA">
            <a:extLst>
              <a:ext uri="{FF2B5EF4-FFF2-40B4-BE49-F238E27FC236}">
                <a16:creationId xmlns:a16="http://schemas.microsoft.com/office/drawing/2014/main" id="{D46DE9AA-37C5-4B4E-96B4-02079DF7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960" y="4341134"/>
            <a:ext cx="1819287" cy="17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C9EFF93-6F37-44ED-9BFC-0D669E795B95}"/>
              </a:ext>
            </a:extLst>
          </p:cNvPr>
          <p:cNvSpPr/>
          <p:nvPr/>
        </p:nvSpPr>
        <p:spPr>
          <a:xfrm>
            <a:off x="3780312" y="3982742"/>
            <a:ext cx="4276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Horta de garrafa pet plantas medicinais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5F9CE7A-AA7A-4F66-A934-44CD8B144AF7}"/>
              </a:ext>
            </a:extLst>
          </p:cNvPr>
          <p:cNvSpPr/>
          <p:nvPr/>
        </p:nvSpPr>
        <p:spPr>
          <a:xfrm>
            <a:off x="7917214" y="3657261"/>
            <a:ext cx="3944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>
              <a:solidFill>
                <a:schemeClr val="tx2"/>
              </a:solidFill>
            </a:endParaRPr>
          </a:p>
          <a:p>
            <a:r>
              <a:rPr lang="pt-BR" dirty="0">
                <a:solidFill>
                  <a:schemeClr val="tx2"/>
                </a:solidFill>
              </a:rPr>
              <a:t>             Confecção de brinquedos  </a:t>
            </a:r>
            <a:endParaRPr lang="pt-BR" dirty="0"/>
          </a:p>
        </p:txBody>
      </p:sp>
      <p:sp>
        <p:nvSpPr>
          <p:cNvPr id="35" name="Retângulo de cantos arredondados 12">
            <a:extLst>
              <a:ext uri="{FF2B5EF4-FFF2-40B4-BE49-F238E27FC236}">
                <a16:creationId xmlns:a16="http://schemas.microsoft.com/office/drawing/2014/main" id="{FB29A909-9551-419D-BA2E-2544CAD50D49}"/>
              </a:ext>
            </a:extLst>
          </p:cNvPr>
          <p:cNvSpPr/>
          <p:nvPr/>
        </p:nvSpPr>
        <p:spPr>
          <a:xfrm>
            <a:off x="4917106" y="157653"/>
            <a:ext cx="1945854" cy="7018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Reciclados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B416C8-15BD-4827-BE19-8A86E3742503}"/>
              </a:ext>
            </a:extLst>
          </p:cNvPr>
          <p:cNvSpPr/>
          <p:nvPr/>
        </p:nvSpPr>
        <p:spPr>
          <a:xfrm>
            <a:off x="255093" y="3914177"/>
            <a:ext cx="2821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       Confecção de Regador</a:t>
            </a:r>
          </a:p>
        </p:txBody>
      </p:sp>
    </p:spTree>
    <p:extLst>
      <p:ext uri="{BB962C8B-B14F-4D97-AF65-F5344CB8AC3E}">
        <p14:creationId xmlns:p14="http://schemas.microsoft.com/office/powerpoint/2010/main" val="359336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F5804619-E4D3-4E0F-B17D-585AB70F75E0}"/>
              </a:ext>
            </a:extLst>
          </p:cNvPr>
          <p:cNvSpPr/>
          <p:nvPr/>
        </p:nvSpPr>
        <p:spPr>
          <a:xfrm>
            <a:off x="600335" y="1258372"/>
            <a:ext cx="507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2"/>
              </a:rPr>
              <a:t>https://www.youtube.com/watch?v=O7lpOWtPKHQ</a:t>
            </a:r>
            <a:endParaRPr lang="pt-BR" dirty="0"/>
          </a:p>
        </p:txBody>
      </p:sp>
      <p:sp>
        <p:nvSpPr>
          <p:cNvPr id="7" name="Retângulo de cantos arredondados 12">
            <a:extLst>
              <a:ext uri="{FF2B5EF4-FFF2-40B4-BE49-F238E27FC236}">
                <a16:creationId xmlns:a16="http://schemas.microsoft.com/office/drawing/2014/main" id="{1AC00275-7D7E-4447-A2D1-CA1437800EDC}"/>
              </a:ext>
            </a:extLst>
          </p:cNvPr>
          <p:cNvSpPr/>
          <p:nvPr/>
        </p:nvSpPr>
        <p:spPr>
          <a:xfrm>
            <a:off x="1464274" y="743709"/>
            <a:ext cx="2854412" cy="3693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Compostagem caseira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4727FD5-F107-4FEB-8B4D-2B9EDC91418D}"/>
              </a:ext>
            </a:extLst>
          </p:cNvPr>
          <p:cNvSpPr/>
          <p:nvPr/>
        </p:nvSpPr>
        <p:spPr>
          <a:xfrm>
            <a:off x="357108" y="2657030"/>
            <a:ext cx="7998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https://www.youtube.com/watch?v=YGvTMvP-0Cs</a:t>
            </a:r>
            <a:endParaRPr lang="pt-BR" dirty="0"/>
          </a:p>
        </p:txBody>
      </p:sp>
      <p:sp>
        <p:nvSpPr>
          <p:cNvPr id="9" name="Retângulo de cantos arredondados 12">
            <a:extLst>
              <a:ext uri="{FF2B5EF4-FFF2-40B4-BE49-F238E27FC236}">
                <a16:creationId xmlns:a16="http://schemas.microsoft.com/office/drawing/2014/main" id="{77038CFC-92A1-40DC-AE82-14CA07CA8108}"/>
              </a:ext>
            </a:extLst>
          </p:cNvPr>
          <p:cNvSpPr/>
          <p:nvPr/>
        </p:nvSpPr>
        <p:spPr>
          <a:xfrm>
            <a:off x="1717586" y="2006540"/>
            <a:ext cx="1173894" cy="369333"/>
          </a:xfrm>
          <a:prstGeom prst="roundRect">
            <a:avLst>
              <a:gd name="adj" fmla="val 3284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Musicas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1C2F90D-DFE9-400D-BD12-FA75E43485FE}"/>
              </a:ext>
            </a:extLst>
          </p:cNvPr>
          <p:cNvSpPr/>
          <p:nvPr/>
        </p:nvSpPr>
        <p:spPr>
          <a:xfrm>
            <a:off x="359027" y="3317022"/>
            <a:ext cx="489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https://www.youtube.com/watch?v=NF7su-MllQA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90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12">
            <a:extLst>
              <a:ext uri="{FF2B5EF4-FFF2-40B4-BE49-F238E27FC236}">
                <a16:creationId xmlns:a16="http://schemas.microsoft.com/office/drawing/2014/main" id="{93029A71-6D4D-4026-82E9-3C2EE59E5955}"/>
              </a:ext>
            </a:extLst>
          </p:cNvPr>
          <p:cNvSpPr/>
          <p:nvPr/>
        </p:nvSpPr>
        <p:spPr>
          <a:xfrm>
            <a:off x="4447673" y="390719"/>
            <a:ext cx="2117558" cy="7018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GABARITO</a:t>
            </a:r>
          </a:p>
        </p:txBody>
      </p:sp>
      <p:sp>
        <p:nvSpPr>
          <p:cNvPr id="15" name="Retângulo de cantos arredondados 12">
            <a:extLst>
              <a:ext uri="{FF2B5EF4-FFF2-40B4-BE49-F238E27FC236}">
                <a16:creationId xmlns:a16="http://schemas.microsoft.com/office/drawing/2014/main" id="{989F5E8B-90F6-447E-A6A8-65AF136D2ECB}"/>
              </a:ext>
            </a:extLst>
          </p:cNvPr>
          <p:cNvSpPr/>
          <p:nvPr/>
        </p:nvSpPr>
        <p:spPr>
          <a:xfrm>
            <a:off x="2881560" y="1367860"/>
            <a:ext cx="2322098" cy="7018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Língua Portuguesa</a:t>
            </a:r>
          </a:p>
        </p:txBody>
      </p:sp>
      <p:sp>
        <p:nvSpPr>
          <p:cNvPr id="17" name="Retângulo de cantos arredondados 12">
            <a:extLst>
              <a:ext uri="{FF2B5EF4-FFF2-40B4-BE49-F238E27FC236}">
                <a16:creationId xmlns:a16="http://schemas.microsoft.com/office/drawing/2014/main" id="{A7C92194-1575-43EC-90CD-03B87CE6E846}"/>
              </a:ext>
            </a:extLst>
          </p:cNvPr>
          <p:cNvSpPr/>
          <p:nvPr/>
        </p:nvSpPr>
        <p:spPr>
          <a:xfrm>
            <a:off x="2827419" y="2145259"/>
            <a:ext cx="2322095" cy="7018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1-Turma da Mônica   Cuidando do Mundo</a:t>
            </a:r>
          </a:p>
        </p:txBody>
      </p:sp>
      <p:sp>
        <p:nvSpPr>
          <p:cNvPr id="18" name="Retângulo de cantos arredondados 12">
            <a:extLst>
              <a:ext uri="{FF2B5EF4-FFF2-40B4-BE49-F238E27FC236}">
                <a16:creationId xmlns:a16="http://schemas.microsoft.com/office/drawing/2014/main" id="{BEAFC609-9CEB-4A58-8736-997714D16EB5}"/>
              </a:ext>
            </a:extLst>
          </p:cNvPr>
          <p:cNvSpPr/>
          <p:nvPr/>
        </p:nvSpPr>
        <p:spPr>
          <a:xfrm>
            <a:off x="2827419" y="2926420"/>
            <a:ext cx="2322097" cy="7018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   A</a:t>
            </a:r>
          </a:p>
        </p:txBody>
      </p:sp>
      <p:sp>
        <p:nvSpPr>
          <p:cNvPr id="19" name="Retângulo de cantos arredondados 12">
            <a:extLst>
              <a:ext uri="{FF2B5EF4-FFF2-40B4-BE49-F238E27FC236}">
                <a16:creationId xmlns:a16="http://schemas.microsoft.com/office/drawing/2014/main" id="{E2498089-E99A-4D34-897F-98E84F5C2681}"/>
              </a:ext>
            </a:extLst>
          </p:cNvPr>
          <p:cNvSpPr/>
          <p:nvPr/>
        </p:nvSpPr>
        <p:spPr>
          <a:xfrm>
            <a:off x="2827419" y="3698871"/>
            <a:ext cx="2322097" cy="7018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  B</a:t>
            </a:r>
          </a:p>
        </p:txBody>
      </p:sp>
      <p:sp>
        <p:nvSpPr>
          <p:cNvPr id="20" name="Retângulo de cantos arredondados 12">
            <a:extLst>
              <a:ext uri="{FF2B5EF4-FFF2-40B4-BE49-F238E27FC236}">
                <a16:creationId xmlns:a16="http://schemas.microsoft.com/office/drawing/2014/main" id="{617EFB5F-76CA-4A48-9D1E-BB37A33A3EFD}"/>
              </a:ext>
            </a:extLst>
          </p:cNvPr>
          <p:cNvSpPr/>
          <p:nvPr/>
        </p:nvSpPr>
        <p:spPr>
          <a:xfrm>
            <a:off x="6067920" y="1451259"/>
            <a:ext cx="2117558" cy="7018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Matemática</a:t>
            </a:r>
          </a:p>
        </p:txBody>
      </p:sp>
      <p:sp>
        <p:nvSpPr>
          <p:cNvPr id="21" name="Retângulo de cantos arredondados 12">
            <a:extLst>
              <a:ext uri="{FF2B5EF4-FFF2-40B4-BE49-F238E27FC236}">
                <a16:creationId xmlns:a16="http://schemas.microsoft.com/office/drawing/2014/main" id="{65DF351D-AEE7-41DA-B8C2-7E3A3734C242}"/>
              </a:ext>
            </a:extLst>
          </p:cNvPr>
          <p:cNvSpPr/>
          <p:nvPr/>
        </p:nvSpPr>
        <p:spPr>
          <a:xfrm>
            <a:off x="6067920" y="2224541"/>
            <a:ext cx="2117558" cy="7018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1   D</a:t>
            </a:r>
          </a:p>
        </p:txBody>
      </p:sp>
      <p:sp>
        <p:nvSpPr>
          <p:cNvPr id="22" name="Retângulo de cantos arredondados 12">
            <a:extLst>
              <a:ext uri="{FF2B5EF4-FFF2-40B4-BE49-F238E27FC236}">
                <a16:creationId xmlns:a16="http://schemas.microsoft.com/office/drawing/2014/main" id="{168928DC-9111-4A40-8499-8DEF673DF4F5}"/>
              </a:ext>
            </a:extLst>
          </p:cNvPr>
          <p:cNvSpPr/>
          <p:nvPr/>
        </p:nvSpPr>
        <p:spPr>
          <a:xfrm>
            <a:off x="6096000" y="2976032"/>
            <a:ext cx="2117558" cy="7018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2  C</a:t>
            </a:r>
          </a:p>
        </p:txBody>
      </p:sp>
      <p:sp>
        <p:nvSpPr>
          <p:cNvPr id="23" name="Retângulo de cantos arredondados 12">
            <a:extLst>
              <a:ext uri="{FF2B5EF4-FFF2-40B4-BE49-F238E27FC236}">
                <a16:creationId xmlns:a16="http://schemas.microsoft.com/office/drawing/2014/main" id="{4503E2AA-84A3-4A17-8843-947B594E500F}"/>
              </a:ext>
            </a:extLst>
          </p:cNvPr>
          <p:cNvSpPr/>
          <p:nvPr/>
        </p:nvSpPr>
        <p:spPr>
          <a:xfrm>
            <a:off x="6067920" y="3779347"/>
            <a:ext cx="2145638" cy="7018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 B</a:t>
            </a:r>
          </a:p>
        </p:txBody>
      </p:sp>
      <p:sp>
        <p:nvSpPr>
          <p:cNvPr id="24" name="Retângulo de cantos arredondados 12">
            <a:extLst>
              <a:ext uri="{FF2B5EF4-FFF2-40B4-BE49-F238E27FC236}">
                <a16:creationId xmlns:a16="http://schemas.microsoft.com/office/drawing/2014/main" id="{49C5A369-7A46-4C9C-AF0A-2B6F9B9D1160}"/>
              </a:ext>
            </a:extLst>
          </p:cNvPr>
          <p:cNvSpPr/>
          <p:nvPr/>
        </p:nvSpPr>
        <p:spPr>
          <a:xfrm>
            <a:off x="2827419" y="4471322"/>
            <a:ext cx="2322097" cy="7018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   D </a:t>
            </a:r>
          </a:p>
        </p:txBody>
      </p:sp>
      <p:sp>
        <p:nvSpPr>
          <p:cNvPr id="25" name="Retângulo de cantos arredondados 12">
            <a:extLst>
              <a:ext uri="{FF2B5EF4-FFF2-40B4-BE49-F238E27FC236}">
                <a16:creationId xmlns:a16="http://schemas.microsoft.com/office/drawing/2014/main" id="{082E096D-2F20-41EE-B551-F25EB7FA52DF}"/>
              </a:ext>
            </a:extLst>
          </p:cNvPr>
          <p:cNvSpPr/>
          <p:nvPr/>
        </p:nvSpPr>
        <p:spPr>
          <a:xfrm>
            <a:off x="6096000" y="4582662"/>
            <a:ext cx="2089478" cy="7018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4 A</a:t>
            </a:r>
          </a:p>
        </p:txBody>
      </p:sp>
      <p:sp>
        <p:nvSpPr>
          <p:cNvPr id="27" name="Retângulo de cantos arredondados 12">
            <a:extLst>
              <a:ext uri="{FF2B5EF4-FFF2-40B4-BE49-F238E27FC236}">
                <a16:creationId xmlns:a16="http://schemas.microsoft.com/office/drawing/2014/main" id="{A8DE1A1E-5F68-437D-8BBD-9E15312F9FDE}"/>
              </a:ext>
            </a:extLst>
          </p:cNvPr>
          <p:cNvSpPr/>
          <p:nvPr/>
        </p:nvSpPr>
        <p:spPr>
          <a:xfrm>
            <a:off x="2827418" y="5243773"/>
            <a:ext cx="2322096" cy="7018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5  B</a:t>
            </a:r>
          </a:p>
        </p:txBody>
      </p:sp>
      <p:sp>
        <p:nvSpPr>
          <p:cNvPr id="29" name="Retângulo de cantos arredondados 12">
            <a:extLst>
              <a:ext uri="{FF2B5EF4-FFF2-40B4-BE49-F238E27FC236}">
                <a16:creationId xmlns:a16="http://schemas.microsoft.com/office/drawing/2014/main" id="{B2C33CFD-94E7-434A-8C98-E32163DA028E}"/>
              </a:ext>
            </a:extLst>
          </p:cNvPr>
          <p:cNvSpPr/>
          <p:nvPr/>
        </p:nvSpPr>
        <p:spPr>
          <a:xfrm>
            <a:off x="2827418" y="6016224"/>
            <a:ext cx="2322096" cy="7018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6 - Produção de texto</a:t>
            </a:r>
          </a:p>
        </p:txBody>
      </p:sp>
    </p:spTree>
    <p:extLst>
      <p:ext uri="{BB962C8B-B14F-4D97-AF65-F5344CB8AC3E}">
        <p14:creationId xmlns:p14="http://schemas.microsoft.com/office/powerpoint/2010/main" val="11593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FD4C2E0-3873-44E4-B8BC-81A507AA96FB}"/>
              </a:ext>
            </a:extLst>
          </p:cNvPr>
          <p:cNvSpPr txBox="1">
            <a:spLocks/>
          </p:cNvSpPr>
          <p:nvPr/>
        </p:nvSpPr>
        <p:spPr>
          <a:xfrm>
            <a:off x="5096656" y="1378225"/>
            <a:ext cx="6790544" cy="372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  <a:p>
            <a:pPr marL="0" indent="0">
              <a:buFont typeface="Arial" panose="020B0604020202020204" pitchFamily="34" charset="0"/>
              <a:buNone/>
            </a:pP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87B965E-57C8-49D6-9D85-4D9C96741FF5}"/>
              </a:ext>
            </a:extLst>
          </p:cNvPr>
          <p:cNvSpPr/>
          <p:nvPr/>
        </p:nvSpPr>
        <p:spPr>
          <a:xfrm>
            <a:off x="4384227" y="2483294"/>
            <a:ext cx="614596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 MATERIAL;</a:t>
            </a:r>
          </a:p>
          <a:p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NÃO SÃO OBRIGATÓRIAS;</a:t>
            </a:r>
          </a:p>
          <a:p>
            <a:endParaRPr lang="pt-B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OS(AS) ALUNOS (AS) IRÃO REVER ESTAS ATIVIDADES NA VOLTA ÀS AULAS.</a:t>
            </a:r>
            <a:endParaRPr lang="pt-BR" sz="2000" dirty="0">
              <a:solidFill>
                <a:schemeClr val="tx2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0EAF6F3-7112-4783-99E5-232634F9C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5717"/>
            <a:ext cx="12192000" cy="882283"/>
          </a:xfrm>
          <a:prstGeom prst="rect">
            <a:avLst/>
          </a:prstGeom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5FD21667-FE25-4E8D-B08C-1930F9FAED58}"/>
              </a:ext>
            </a:extLst>
          </p:cNvPr>
          <p:cNvSpPr/>
          <p:nvPr/>
        </p:nvSpPr>
        <p:spPr>
          <a:xfrm>
            <a:off x="3491408" y="378988"/>
            <a:ext cx="2728752" cy="1479884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2"/>
                </a:solidFill>
              </a:rPr>
              <a:t>Atenção!!</a:t>
            </a:r>
          </a:p>
        </p:txBody>
      </p:sp>
      <p:pic>
        <p:nvPicPr>
          <p:cNvPr id="5122" name="Picture 2" descr="Turma da Mônica' terá família negra; conheça as personagens ...">
            <a:extLst>
              <a:ext uri="{FF2B5EF4-FFF2-40B4-BE49-F238E27FC236}">
                <a16:creationId xmlns:a16="http://schemas.microsoft.com/office/drawing/2014/main" id="{415EFF76-8742-4ED5-ADA6-EEFE8C2DC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9" y="1989375"/>
            <a:ext cx="3834063" cy="372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8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Turma da Mônica' terá família negra; conheça as personagens ...">
            <a:extLst>
              <a:ext uri="{FF2B5EF4-FFF2-40B4-BE49-F238E27FC236}">
                <a16:creationId xmlns:a16="http://schemas.microsoft.com/office/drawing/2014/main" id="{97055EAD-A2AC-4A9C-BBD4-22395FAE3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94" y="1594904"/>
            <a:ext cx="8193506" cy="41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C42B9906-989A-4859-B0A9-74D22343F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0445"/>
            <a:ext cx="12181446" cy="105630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5D4E795-5A4F-42C6-84FF-4FEF8B4978AA}"/>
              </a:ext>
            </a:extLst>
          </p:cNvPr>
          <p:cNvSpPr/>
          <p:nvPr/>
        </p:nvSpPr>
        <p:spPr>
          <a:xfrm>
            <a:off x="2771273" y="19814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chemeClr val="tx2"/>
                </a:solidFill>
              </a:rPr>
              <a:t>SIGA AS DICAS QUE VOCÊ APRENDEU E SE CUIDE! TCHAU!</a:t>
            </a:r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rgaminho vertical 1">
            <a:extLst>
              <a:ext uri="{FF2B5EF4-FFF2-40B4-BE49-F238E27FC236}">
                <a16:creationId xmlns:a16="http://schemas.microsoft.com/office/drawing/2014/main" id="{6E4B0F28-7E30-4075-BFE0-DA7B17E018E1}"/>
              </a:ext>
            </a:extLst>
          </p:cNvPr>
          <p:cNvSpPr/>
          <p:nvPr/>
        </p:nvSpPr>
        <p:spPr>
          <a:xfrm>
            <a:off x="3470389" y="1475737"/>
            <a:ext cx="4896948" cy="4799366"/>
          </a:xfrm>
          <a:prstGeom prst="verticalScroll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Olá crianças! Eu sou a Mônica!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Tenho um recadinho para vocês: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vida é uma grande amiga da gente. Nos dá tudo de graça pra viver.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 e céu. Luz e ar. Rios e fontes. Terra e mar.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 os herdeiros do futuro </a:t>
            </a:r>
            <a:br>
              <a:rPr lang="pt-BR" altLang="pt-BR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pra esse futuro ser feliz</a:t>
            </a:r>
            <a:br>
              <a:rPr lang="pt-BR" altLang="pt-BR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ter que cuidar</a:t>
            </a:r>
            <a:br>
              <a:rPr lang="pt-BR" altLang="pt-BR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 desse país!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pt-BR" altLang="pt-BR" sz="16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1600" b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Herdeiros do futuro (Toquinho)</a:t>
            </a: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C00FEE3E-C525-493C-8EBE-5A0879FC6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38" y="1430522"/>
            <a:ext cx="3179851" cy="4686935"/>
          </a:xfrm>
          <a:prstGeom prst="rect">
            <a:avLst/>
          </a:prstGeom>
        </p:spPr>
      </p:pic>
      <p:sp>
        <p:nvSpPr>
          <p:cNvPr id="35" name="object 29">
            <a:extLst>
              <a:ext uri="{FF2B5EF4-FFF2-40B4-BE49-F238E27FC236}">
                <a16:creationId xmlns:a16="http://schemas.microsoft.com/office/drawing/2014/main" id="{34AD8FDF-B24A-41BE-A2D9-CF658E533458}"/>
              </a:ext>
            </a:extLst>
          </p:cNvPr>
          <p:cNvSpPr txBox="1"/>
          <p:nvPr/>
        </p:nvSpPr>
        <p:spPr>
          <a:xfrm rot="16200000">
            <a:off x="7899149" y="4143433"/>
            <a:ext cx="93637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Venda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proibida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distribuição</a:t>
            </a:r>
            <a:r>
              <a:rPr sz="6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gratuita</a:t>
            </a:r>
            <a:endParaRPr sz="600" dirty="0">
              <a:latin typeface="Arial"/>
              <a:cs typeface="Arial"/>
            </a:endParaRPr>
          </a:p>
        </p:txBody>
      </p:sp>
      <p:pic>
        <p:nvPicPr>
          <p:cNvPr id="166" name="Imagem 165">
            <a:extLst>
              <a:ext uri="{FF2B5EF4-FFF2-40B4-BE49-F238E27FC236}">
                <a16:creationId xmlns:a16="http://schemas.microsoft.com/office/drawing/2014/main" id="{7870ABDB-38B4-4FE2-B48C-B16DAE340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9221"/>
            <a:ext cx="12192000" cy="104373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71DC5F4-5B32-4329-B3EA-E2C8424E0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04" y="1475737"/>
            <a:ext cx="3176515" cy="43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270271E-ECBF-4F33-BF00-7FE9F367C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4" y="1436731"/>
            <a:ext cx="11401595" cy="4731278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C0A7BDEE-AB31-4767-ABD4-541CFFA52FED}"/>
              </a:ext>
            </a:extLst>
          </p:cNvPr>
          <p:cNvSpPr/>
          <p:nvPr/>
        </p:nvSpPr>
        <p:spPr>
          <a:xfrm rot="882249">
            <a:off x="2838026" y="1580537"/>
            <a:ext cx="2048189" cy="1159662"/>
          </a:xfrm>
          <a:prstGeom prst="wedgeEllipseCallout">
            <a:avLst>
              <a:gd name="adj1" fmla="val -24679"/>
              <a:gd name="adj2" fmla="val 57005"/>
            </a:avLst>
          </a:prstGeom>
          <a:solidFill>
            <a:srgbClr val="FCFEE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OLÁ PESSOAL,</a:t>
            </a:r>
          </a:p>
          <a:p>
            <a:pPr algn="ctr"/>
            <a:r>
              <a:rPr lang="pt-BR" sz="11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O TEMA DA ATIVIDADE</a:t>
            </a:r>
          </a:p>
          <a:p>
            <a:pPr algn="ctr"/>
            <a:r>
              <a:rPr lang="pt-BR" sz="11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É SOBRE  O MEIO AMBENTE</a:t>
            </a:r>
            <a:r>
              <a:rPr lang="pt-BR" sz="1200" b="1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CDCC2488-462B-46C2-89F6-FC3B70F9B261}"/>
              </a:ext>
            </a:extLst>
          </p:cNvPr>
          <p:cNvSpPr/>
          <p:nvPr/>
        </p:nvSpPr>
        <p:spPr>
          <a:xfrm>
            <a:off x="5209500" y="1989393"/>
            <a:ext cx="1547736" cy="753052"/>
          </a:xfrm>
          <a:prstGeom prst="wedgeEllipseCallout">
            <a:avLst>
              <a:gd name="adj1" fmla="val -24679"/>
              <a:gd name="adj2" fmla="val 57005"/>
            </a:avLst>
          </a:prstGeom>
          <a:solidFill>
            <a:srgbClr val="FCFEE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cs typeface="Times New Roman" panose="02020603050405020304" pitchFamily="18" charset="0"/>
              </a:rPr>
              <a:t>Demais!</a:t>
            </a:r>
          </a:p>
        </p:txBody>
      </p:sp>
      <p:sp>
        <p:nvSpPr>
          <p:cNvPr id="9" name="Balão de Fala: Oval 7">
            <a:extLst>
              <a:ext uri="{FF2B5EF4-FFF2-40B4-BE49-F238E27FC236}">
                <a16:creationId xmlns:a16="http://schemas.microsoft.com/office/drawing/2014/main" id="{90B22852-D41A-4FFB-A011-8FE5C69387F0}"/>
              </a:ext>
            </a:extLst>
          </p:cNvPr>
          <p:cNvSpPr/>
          <p:nvPr/>
        </p:nvSpPr>
        <p:spPr>
          <a:xfrm>
            <a:off x="6892348" y="1828801"/>
            <a:ext cx="1777991" cy="753052"/>
          </a:xfrm>
          <a:prstGeom prst="wedgeEllipseCallout">
            <a:avLst>
              <a:gd name="adj1" fmla="val -24679"/>
              <a:gd name="adj2" fmla="val 57005"/>
            </a:avLst>
          </a:prstGeom>
          <a:solidFill>
            <a:srgbClr val="FCFEE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cs typeface="Times New Roman" panose="02020603050405020304" pitchFamily="18" charset="0"/>
              </a:rPr>
              <a:t>Genial,</a:t>
            </a:r>
          </a:p>
          <a:p>
            <a:pPr algn="ctr"/>
            <a:r>
              <a:rPr lang="pt-BR" dirty="0" err="1">
                <a:solidFill>
                  <a:schemeClr val="tx2"/>
                </a:solidFill>
                <a:cs typeface="Times New Roman" panose="02020603050405020304" pitchFamily="18" charset="0"/>
              </a:rPr>
              <a:t>Franginha</a:t>
            </a:r>
            <a:r>
              <a:rPr lang="pt-BR" dirty="0">
                <a:solidFill>
                  <a:schemeClr val="tx2"/>
                </a:solidFill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0" name="Balão de Fala: Oval 7">
            <a:extLst>
              <a:ext uri="{FF2B5EF4-FFF2-40B4-BE49-F238E27FC236}">
                <a16:creationId xmlns:a16="http://schemas.microsoft.com/office/drawing/2014/main" id="{EDB97F5D-7633-47A4-953D-848E5057B332}"/>
              </a:ext>
            </a:extLst>
          </p:cNvPr>
          <p:cNvSpPr/>
          <p:nvPr/>
        </p:nvSpPr>
        <p:spPr>
          <a:xfrm rot="882249">
            <a:off x="9147462" y="2154608"/>
            <a:ext cx="1490623" cy="647973"/>
          </a:xfrm>
          <a:prstGeom prst="wedgeEllipseCallout">
            <a:avLst>
              <a:gd name="adj1" fmla="val -24679"/>
              <a:gd name="adj2" fmla="val 57005"/>
            </a:avLst>
          </a:prstGeom>
          <a:solidFill>
            <a:srgbClr val="FCFEE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cs typeface="Times New Roman" panose="02020603050405020304" pitchFamily="18" charset="0"/>
              </a:rPr>
              <a:t>Da </a:t>
            </a:r>
            <a:r>
              <a:rPr lang="pt-BR" dirty="0" err="1">
                <a:solidFill>
                  <a:schemeClr val="tx2"/>
                </a:solidFill>
                <a:cs typeface="Times New Roman" panose="02020603050405020304" pitchFamily="18" charset="0"/>
              </a:rPr>
              <a:t>hola</a:t>
            </a:r>
            <a:r>
              <a:rPr lang="pt-BR" dirty="0">
                <a:solidFill>
                  <a:schemeClr val="tx2"/>
                </a:solidFill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1" name="Nuvem 10">
            <a:extLst>
              <a:ext uri="{FF2B5EF4-FFF2-40B4-BE49-F238E27FC236}">
                <a16:creationId xmlns:a16="http://schemas.microsoft.com/office/drawing/2014/main" id="{13A8FEB5-5048-4048-9E52-3427B61A62E1}"/>
              </a:ext>
            </a:extLst>
          </p:cNvPr>
          <p:cNvSpPr/>
          <p:nvPr/>
        </p:nvSpPr>
        <p:spPr>
          <a:xfrm>
            <a:off x="8026294" y="299763"/>
            <a:ext cx="2669619" cy="958062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Nuvem 11">
            <a:extLst>
              <a:ext uri="{FF2B5EF4-FFF2-40B4-BE49-F238E27FC236}">
                <a16:creationId xmlns:a16="http://schemas.microsoft.com/office/drawing/2014/main" id="{7ACAFC55-AB7D-46B5-87B3-1527CF1A2685}"/>
              </a:ext>
            </a:extLst>
          </p:cNvPr>
          <p:cNvSpPr/>
          <p:nvPr/>
        </p:nvSpPr>
        <p:spPr>
          <a:xfrm>
            <a:off x="5340641" y="57576"/>
            <a:ext cx="1960832" cy="739841"/>
          </a:xfrm>
          <a:prstGeom prst="cloud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04210B9-42BB-4983-9CD0-9017DE290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" y="6104946"/>
            <a:ext cx="12181446" cy="7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E8F72DD9-A608-43D0-9874-CFC538F0941C}"/>
              </a:ext>
            </a:extLst>
          </p:cNvPr>
          <p:cNvSpPr/>
          <p:nvPr/>
        </p:nvSpPr>
        <p:spPr>
          <a:xfrm>
            <a:off x="4220901" y="915704"/>
            <a:ext cx="2889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4444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pt-BR" sz="2400" dirty="0">
              <a:latin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3202258-D53E-40E6-B836-71FEA757C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801"/>
            <a:ext cx="12181446" cy="838199"/>
          </a:xfrm>
          <a:prstGeom prst="rect">
            <a:avLst/>
          </a:prstGeom>
        </p:spPr>
      </p:pic>
      <p:pic>
        <p:nvPicPr>
          <p:cNvPr id="8" name="Imagem 7" descr="Brasão">
            <a:extLst>
              <a:ext uri="{FF2B5EF4-FFF2-40B4-BE49-F238E27FC236}">
                <a16:creationId xmlns:a16="http://schemas.microsoft.com/office/drawing/2014/main" id="{E241C7AF-662B-4E8D-A8C3-83DFF73BDE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10" y="64889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D3D639F-0FB5-4E93-9B52-2D3D4243399E}"/>
              </a:ext>
            </a:extLst>
          </p:cNvPr>
          <p:cNvSpPr txBox="1">
            <a:spLocks/>
          </p:cNvSpPr>
          <p:nvPr/>
        </p:nvSpPr>
        <p:spPr>
          <a:xfrm>
            <a:off x="2312710" y="1611211"/>
            <a:ext cx="7556025" cy="27939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6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sz="6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6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3º ano</a:t>
            </a:r>
            <a:b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  <a:endParaRPr lang="pt-BR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A3C1A648-0692-4D4F-A38D-219F47AC6DC6}"/>
              </a:ext>
            </a:extLst>
          </p:cNvPr>
          <p:cNvSpPr txBox="1">
            <a:spLocks/>
          </p:cNvSpPr>
          <p:nvPr/>
        </p:nvSpPr>
        <p:spPr>
          <a:xfrm>
            <a:off x="1648313" y="5181601"/>
            <a:ext cx="8342553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marL="0" indent="0" algn="ctr">
              <a:buNone/>
            </a:pP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689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12">
            <a:extLst>
              <a:ext uri="{FF2B5EF4-FFF2-40B4-BE49-F238E27FC236}">
                <a16:creationId xmlns:a16="http://schemas.microsoft.com/office/drawing/2014/main" id="{02E2C7B2-7C20-4CF4-9B47-9526753313AB}"/>
              </a:ext>
            </a:extLst>
          </p:cNvPr>
          <p:cNvSpPr/>
          <p:nvPr/>
        </p:nvSpPr>
        <p:spPr>
          <a:xfrm>
            <a:off x="2135561" y="260648"/>
            <a:ext cx="8416910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Forme palavras trocando os numerais pelas sílabas e descubra o título da cartilha.  </a:t>
            </a:r>
          </a:p>
        </p:txBody>
      </p:sp>
      <p:sp>
        <p:nvSpPr>
          <p:cNvPr id="26" name="Retângulo Arredondado 2">
            <a:extLst>
              <a:ext uri="{FF2B5EF4-FFF2-40B4-BE49-F238E27FC236}">
                <a16:creationId xmlns:a16="http://schemas.microsoft.com/office/drawing/2014/main" id="{09081C38-C94E-4C85-9E5A-6A02DB05FC72}"/>
              </a:ext>
            </a:extLst>
          </p:cNvPr>
          <p:cNvSpPr/>
          <p:nvPr/>
        </p:nvSpPr>
        <p:spPr>
          <a:xfrm>
            <a:off x="1238522" y="242440"/>
            <a:ext cx="680636" cy="6662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11" name="Retângulo de cantos arredondados 12">
            <a:extLst>
              <a:ext uri="{FF2B5EF4-FFF2-40B4-BE49-F238E27FC236}">
                <a16:creationId xmlns:a16="http://schemas.microsoft.com/office/drawing/2014/main" id="{63791F4E-066E-491A-84F5-2FE33E6C79BC}"/>
              </a:ext>
            </a:extLst>
          </p:cNvPr>
          <p:cNvSpPr/>
          <p:nvPr/>
        </p:nvSpPr>
        <p:spPr>
          <a:xfrm>
            <a:off x="1128136" y="1389004"/>
            <a:ext cx="9373376" cy="1935290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8801799-00D0-400B-A05E-C99EADC5846B}"/>
              </a:ext>
            </a:extLst>
          </p:cNvPr>
          <p:cNvSpPr/>
          <p:nvPr/>
        </p:nvSpPr>
        <p:spPr>
          <a:xfrm>
            <a:off x="1396234" y="1610379"/>
            <a:ext cx="890649" cy="6662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BED51DAB-1D63-47B4-B61C-2B7B13A83F4A}"/>
              </a:ext>
            </a:extLst>
          </p:cNvPr>
          <p:cNvSpPr/>
          <p:nvPr/>
        </p:nvSpPr>
        <p:spPr>
          <a:xfrm>
            <a:off x="1396233" y="2276658"/>
            <a:ext cx="890649" cy="6662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DA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DA9C0EE6-29A1-45B1-BA13-20FED358FE3E}"/>
              </a:ext>
            </a:extLst>
          </p:cNvPr>
          <p:cNvSpPr/>
          <p:nvPr/>
        </p:nvSpPr>
        <p:spPr>
          <a:xfrm>
            <a:off x="2288177" y="1610379"/>
            <a:ext cx="890649" cy="6662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CBB348DF-099B-4085-ABB0-75F7171DDC21}"/>
              </a:ext>
            </a:extLst>
          </p:cNvPr>
          <p:cNvSpPr/>
          <p:nvPr/>
        </p:nvSpPr>
        <p:spPr>
          <a:xfrm>
            <a:off x="2288176" y="2276658"/>
            <a:ext cx="890649" cy="6662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NI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D15BA987-E0A1-4DD9-B8A6-14308FCFF3B6}"/>
              </a:ext>
            </a:extLst>
          </p:cNvPr>
          <p:cNvSpPr/>
          <p:nvPr/>
        </p:nvSpPr>
        <p:spPr>
          <a:xfrm>
            <a:off x="3178826" y="1621536"/>
            <a:ext cx="890649" cy="6662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5260C4E0-433B-495F-8A80-F7516E084F8E}"/>
              </a:ext>
            </a:extLst>
          </p:cNvPr>
          <p:cNvSpPr/>
          <p:nvPr/>
        </p:nvSpPr>
        <p:spPr>
          <a:xfrm>
            <a:off x="3178825" y="2287815"/>
            <a:ext cx="890649" cy="6662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MÔ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8AB37ECC-B2ED-4147-82BB-31599A5852F6}"/>
              </a:ext>
            </a:extLst>
          </p:cNvPr>
          <p:cNvSpPr/>
          <p:nvPr/>
        </p:nvSpPr>
        <p:spPr>
          <a:xfrm>
            <a:off x="4069475" y="1632693"/>
            <a:ext cx="890649" cy="6662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70E72289-F8B5-4FA8-96DB-17E2A0FEE7E1}"/>
              </a:ext>
            </a:extLst>
          </p:cNvPr>
          <p:cNvSpPr/>
          <p:nvPr/>
        </p:nvSpPr>
        <p:spPr>
          <a:xfrm>
            <a:off x="4079602" y="2299276"/>
            <a:ext cx="890649" cy="6662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TUR</a:t>
            </a: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1544C63F-88DA-426E-99C6-3B609644FB23}"/>
              </a:ext>
            </a:extLst>
          </p:cNvPr>
          <p:cNvSpPr/>
          <p:nvPr/>
        </p:nvSpPr>
        <p:spPr>
          <a:xfrm>
            <a:off x="4992023" y="1629741"/>
            <a:ext cx="890649" cy="66567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D51AC6F8-8700-4B0B-BFEA-C83011A34385}"/>
              </a:ext>
            </a:extLst>
          </p:cNvPr>
          <p:cNvSpPr/>
          <p:nvPr/>
        </p:nvSpPr>
        <p:spPr>
          <a:xfrm>
            <a:off x="4961728" y="2321409"/>
            <a:ext cx="890649" cy="62508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MA</a:t>
            </a:r>
          </a:p>
        </p:txBody>
      </p:sp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9930FD5F-FCCB-4F90-8293-05D85FB2E46A}"/>
              </a:ext>
            </a:extLst>
          </p:cNvPr>
          <p:cNvSpPr/>
          <p:nvPr/>
        </p:nvSpPr>
        <p:spPr>
          <a:xfrm>
            <a:off x="5856576" y="1629439"/>
            <a:ext cx="890649" cy="6662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4" name="Retângulo: Cantos Arredondados 53">
            <a:extLst>
              <a:ext uri="{FF2B5EF4-FFF2-40B4-BE49-F238E27FC236}">
                <a16:creationId xmlns:a16="http://schemas.microsoft.com/office/drawing/2014/main" id="{6CCA7862-43B6-487B-8399-BCE75F2A3942}"/>
              </a:ext>
            </a:extLst>
          </p:cNvPr>
          <p:cNvSpPr/>
          <p:nvPr/>
        </p:nvSpPr>
        <p:spPr>
          <a:xfrm>
            <a:off x="5868801" y="2319009"/>
            <a:ext cx="890649" cy="6439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DO</a:t>
            </a:r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E19F456D-982F-42F8-A4A8-D67286B3E9CE}"/>
              </a:ext>
            </a:extLst>
          </p:cNvPr>
          <p:cNvSpPr/>
          <p:nvPr/>
        </p:nvSpPr>
        <p:spPr>
          <a:xfrm>
            <a:off x="6748515" y="1621203"/>
            <a:ext cx="890649" cy="6662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56" name="Retângulo: Cantos Arredondados 55">
            <a:extLst>
              <a:ext uri="{FF2B5EF4-FFF2-40B4-BE49-F238E27FC236}">
                <a16:creationId xmlns:a16="http://schemas.microsoft.com/office/drawing/2014/main" id="{D3F4BA31-6F5C-4EF2-8D9D-C95F731654EC}"/>
              </a:ext>
            </a:extLst>
          </p:cNvPr>
          <p:cNvSpPr/>
          <p:nvPr/>
        </p:nvSpPr>
        <p:spPr>
          <a:xfrm>
            <a:off x="6789612" y="2307295"/>
            <a:ext cx="890649" cy="62660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DAN</a:t>
            </a: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9266A2CC-DFF8-4CD0-9D60-E9AF0EEB2A4A}"/>
              </a:ext>
            </a:extLst>
          </p:cNvPr>
          <p:cNvSpPr/>
          <p:nvPr/>
        </p:nvSpPr>
        <p:spPr>
          <a:xfrm>
            <a:off x="7671063" y="1610378"/>
            <a:ext cx="890649" cy="6662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0E0DF6E1-32E2-4904-8ED4-2EE6D10FEC11}"/>
              </a:ext>
            </a:extLst>
          </p:cNvPr>
          <p:cNvSpPr/>
          <p:nvPr/>
        </p:nvSpPr>
        <p:spPr>
          <a:xfrm>
            <a:off x="7679834" y="2294646"/>
            <a:ext cx="890649" cy="64829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CUI</a:t>
            </a:r>
          </a:p>
        </p:txBody>
      </p:sp>
      <p:sp>
        <p:nvSpPr>
          <p:cNvPr id="59" name="Retângulo: Cantos Arredondados 58">
            <a:extLst>
              <a:ext uri="{FF2B5EF4-FFF2-40B4-BE49-F238E27FC236}">
                <a16:creationId xmlns:a16="http://schemas.microsoft.com/office/drawing/2014/main" id="{EBAD70FF-35D8-4216-9FBA-9D7C2E20B31F}"/>
              </a:ext>
            </a:extLst>
          </p:cNvPr>
          <p:cNvSpPr/>
          <p:nvPr/>
        </p:nvSpPr>
        <p:spPr>
          <a:xfrm>
            <a:off x="8561712" y="1609069"/>
            <a:ext cx="900742" cy="6662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0" name="Retângulo: Cantos Arredondados 59">
            <a:extLst>
              <a:ext uri="{FF2B5EF4-FFF2-40B4-BE49-F238E27FC236}">
                <a16:creationId xmlns:a16="http://schemas.microsoft.com/office/drawing/2014/main" id="{70B508EF-7979-4A05-8E6F-6A884234613C}"/>
              </a:ext>
            </a:extLst>
          </p:cNvPr>
          <p:cNvSpPr/>
          <p:nvPr/>
        </p:nvSpPr>
        <p:spPr>
          <a:xfrm>
            <a:off x="8576961" y="2285630"/>
            <a:ext cx="890649" cy="6685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MUN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447C5B56-92F7-48D4-B796-5578227B0329}"/>
              </a:ext>
            </a:extLst>
          </p:cNvPr>
          <p:cNvSpPr/>
          <p:nvPr/>
        </p:nvSpPr>
        <p:spPr>
          <a:xfrm>
            <a:off x="1332263" y="4102234"/>
            <a:ext cx="586895" cy="5534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9241071D-47E2-4CA9-9199-F04ED63354DE}"/>
              </a:ext>
            </a:extLst>
          </p:cNvPr>
          <p:cNvSpPr/>
          <p:nvPr/>
        </p:nvSpPr>
        <p:spPr>
          <a:xfrm>
            <a:off x="2231672" y="4115722"/>
            <a:ext cx="586895" cy="5534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90" name="Retângulo: Cantos Arredondados 89">
            <a:extLst>
              <a:ext uri="{FF2B5EF4-FFF2-40B4-BE49-F238E27FC236}">
                <a16:creationId xmlns:a16="http://schemas.microsoft.com/office/drawing/2014/main" id="{F5E94CFB-8DF1-4EF7-8D1B-55EEA77D16C0}"/>
              </a:ext>
            </a:extLst>
          </p:cNvPr>
          <p:cNvSpPr/>
          <p:nvPr/>
        </p:nvSpPr>
        <p:spPr>
          <a:xfrm>
            <a:off x="1263820" y="5622643"/>
            <a:ext cx="655338" cy="5534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91" name="Retângulo: Cantos Arredondados 90">
            <a:extLst>
              <a:ext uri="{FF2B5EF4-FFF2-40B4-BE49-F238E27FC236}">
                <a16:creationId xmlns:a16="http://schemas.microsoft.com/office/drawing/2014/main" id="{08C27D83-72A4-436B-82D8-A3FE85C7CD01}"/>
              </a:ext>
            </a:extLst>
          </p:cNvPr>
          <p:cNvSpPr/>
          <p:nvPr/>
        </p:nvSpPr>
        <p:spPr>
          <a:xfrm>
            <a:off x="2138380" y="5634985"/>
            <a:ext cx="655338" cy="5534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93" name="Retângulo: Cantos Arredondados 92">
            <a:extLst>
              <a:ext uri="{FF2B5EF4-FFF2-40B4-BE49-F238E27FC236}">
                <a16:creationId xmlns:a16="http://schemas.microsoft.com/office/drawing/2014/main" id="{2E88C023-793E-44FA-AE3E-05C0C5114033}"/>
              </a:ext>
            </a:extLst>
          </p:cNvPr>
          <p:cNvSpPr/>
          <p:nvPr/>
        </p:nvSpPr>
        <p:spPr>
          <a:xfrm>
            <a:off x="4288562" y="5630406"/>
            <a:ext cx="655338" cy="5534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94" name="Retângulo: Cantos Arredondados 93">
            <a:extLst>
              <a:ext uri="{FF2B5EF4-FFF2-40B4-BE49-F238E27FC236}">
                <a16:creationId xmlns:a16="http://schemas.microsoft.com/office/drawing/2014/main" id="{6E16134F-7738-4F11-85B6-3F6194128BB3}"/>
              </a:ext>
            </a:extLst>
          </p:cNvPr>
          <p:cNvSpPr/>
          <p:nvPr/>
        </p:nvSpPr>
        <p:spPr>
          <a:xfrm>
            <a:off x="3034042" y="5630406"/>
            <a:ext cx="655338" cy="5534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C3B27A7F-A8F7-4BF3-BB8B-3F66C604D181}"/>
              </a:ext>
            </a:extLst>
          </p:cNvPr>
          <p:cNvSpPr/>
          <p:nvPr/>
        </p:nvSpPr>
        <p:spPr>
          <a:xfrm>
            <a:off x="5412711" y="5650369"/>
            <a:ext cx="655338" cy="5534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96" name="Retângulo: Cantos Arredondados 95">
            <a:extLst>
              <a:ext uri="{FF2B5EF4-FFF2-40B4-BE49-F238E27FC236}">
                <a16:creationId xmlns:a16="http://schemas.microsoft.com/office/drawing/2014/main" id="{DB7AAAC9-E568-4FCF-A920-8374A99C3EB5}"/>
              </a:ext>
            </a:extLst>
          </p:cNvPr>
          <p:cNvSpPr/>
          <p:nvPr/>
        </p:nvSpPr>
        <p:spPr>
          <a:xfrm>
            <a:off x="6316278" y="5650368"/>
            <a:ext cx="655338" cy="5534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6</a:t>
            </a:r>
          </a:p>
        </p:txBody>
      </p:sp>
      <p:cxnSp>
        <p:nvCxnSpPr>
          <p:cNvPr id="107" name="Conector reto 106">
            <a:extLst>
              <a:ext uri="{FF2B5EF4-FFF2-40B4-BE49-F238E27FC236}">
                <a16:creationId xmlns:a16="http://schemas.microsoft.com/office/drawing/2014/main" id="{1EA8E6CA-2511-4AAE-B8FD-D948A3B3BE79}"/>
              </a:ext>
            </a:extLst>
          </p:cNvPr>
          <p:cNvCxnSpPr>
            <a:cxnSpLocks/>
          </p:cNvCxnSpPr>
          <p:nvPr/>
        </p:nvCxnSpPr>
        <p:spPr>
          <a:xfrm>
            <a:off x="1281688" y="5221277"/>
            <a:ext cx="5774018" cy="1606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inal de Adição 107">
            <a:extLst>
              <a:ext uri="{FF2B5EF4-FFF2-40B4-BE49-F238E27FC236}">
                <a16:creationId xmlns:a16="http://schemas.microsoft.com/office/drawing/2014/main" id="{B5ED528A-BFD5-4A97-96AE-201F5713D131}"/>
              </a:ext>
            </a:extLst>
          </p:cNvPr>
          <p:cNvSpPr/>
          <p:nvPr/>
        </p:nvSpPr>
        <p:spPr>
          <a:xfrm>
            <a:off x="1919158" y="4217595"/>
            <a:ext cx="312514" cy="362750"/>
          </a:xfrm>
          <a:prstGeom prst="mathPl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5" name="Sinal de Adição 114">
            <a:extLst>
              <a:ext uri="{FF2B5EF4-FFF2-40B4-BE49-F238E27FC236}">
                <a16:creationId xmlns:a16="http://schemas.microsoft.com/office/drawing/2014/main" id="{F55837EC-A37C-46FC-8D5D-411BF8F11C18}"/>
              </a:ext>
            </a:extLst>
          </p:cNvPr>
          <p:cNvSpPr/>
          <p:nvPr/>
        </p:nvSpPr>
        <p:spPr>
          <a:xfrm>
            <a:off x="5183148" y="4249965"/>
            <a:ext cx="312514" cy="362750"/>
          </a:xfrm>
          <a:prstGeom prst="mathPl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Retângulo: Cantos Arredondados 115">
            <a:extLst>
              <a:ext uri="{FF2B5EF4-FFF2-40B4-BE49-F238E27FC236}">
                <a16:creationId xmlns:a16="http://schemas.microsoft.com/office/drawing/2014/main" id="{F00C2B64-37DD-4DAF-8EC0-4CF2A1203549}"/>
              </a:ext>
            </a:extLst>
          </p:cNvPr>
          <p:cNvSpPr/>
          <p:nvPr/>
        </p:nvSpPr>
        <p:spPr>
          <a:xfrm>
            <a:off x="3471958" y="4146087"/>
            <a:ext cx="586895" cy="5534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17" name="Retângulo: Cantos Arredondados 116">
            <a:extLst>
              <a:ext uri="{FF2B5EF4-FFF2-40B4-BE49-F238E27FC236}">
                <a16:creationId xmlns:a16="http://schemas.microsoft.com/office/drawing/2014/main" id="{281B642B-6782-46E4-9FD2-2B54934A2D11}"/>
              </a:ext>
            </a:extLst>
          </p:cNvPr>
          <p:cNvSpPr/>
          <p:nvPr/>
        </p:nvSpPr>
        <p:spPr>
          <a:xfrm>
            <a:off x="4596253" y="4131298"/>
            <a:ext cx="586895" cy="5534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18" name="Retângulo: Cantos Arredondados 117">
            <a:extLst>
              <a:ext uri="{FF2B5EF4-FFF2-40B4-BE49-F238E27FC236}">
                <a16:creationId xmlns:a16="http://schemas.microsoft.com/office/drawing/2014/main" id="{59521B51-C579-44FC-80C0-B08AA20F258A}"/>
              </a:ext>
            </a:extLst>
          </p:cNvPr>
          <p:cNvSpPr/>
          <p:nvPr/>
        </p:nvSpPr>
        <p:spPr>
          <a:xfrm>
            <a:off x="5476595" y="4146088"/>
            <a:ext cx="586895" cy="5534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19" name="Retângulo: Cantos Arredondados 118">
            <a:extLst>
              <a:ext uri="{FF2B5EF4-FFF2-40B4-BE49-F238E27FC236}">
                <a16:creationId xmlns:a16="http://schemas.microsoft.com/office/drawing/2014/main" id="{B799261A-47AB-4688-8E99-8293778E0453}"/>
              </a:ext>
            </a:extLst>
          </p:cNvPr>
          <p:cNvSpPr/>
          <p:nvPr/>
        </p:nvSpPr>
        <p:spPr>
          <a:xfrm>
            <a:off x="6428449" y="4138178"/>
            <a:ext cx="586895" cy="5534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10</a:t>
            </a:r>
          </a:p>
        </p:txBody>
      </p:sp>
      <p:sp>
        <p:nvSpPr>
          <p:cNvPr id="120" name="Sinal de Adição 119">
            <a:extLst>
              <a:ext uri="{FF2B5EF4-FFF2-40B4-BE49-F238E27FC236}">
                <a16:creationId xmlns:a16="http://schemas.microsoft.com/office/drawing/2014/main" id="{23BA703E-8826-4DBC-986D-551F034893D8}"/>
              </a:ext>
            </a:extLst>
          </p:cNvPr>
          <p:cNvSpPr/>
          <p:nvPr/>
        </p:nvSpPr>
        <p:spPr>
          <a:xfrm>
            <a:off x="6082557" y="4268382"/>
            <a:ext cx="312514" cy="362750"/>
          </a:xfrm>
          <a:prstGeom prst="mathPl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2" name="Sinal de Adição 121">
            <a:extLst>
              <a:ext uri="{FF2B5EF4-FFF2-40B4-BE49-F238E27FC236}">
                <a16:creationId xmlns:a16="http://schemas.microsoft.com/office/drawing/2014/main" id="{A1C91DB4-0F43-42F2-B81B-B962AEFC484B}"/>
              </a:ext>
            </a:extLst>
          </p:cNvPr>
          <p:cNvSpPr/>
          <p:nvPr/>
        </p:nvSpPr>
        <p:spPr>
          <a:xfrm>
            <a:off x="1872015" y="5717994"/>
            <a:ext cx="312514" cy="362750"/>
          </a:xfrm>
          <a:prstGeom prst="mathPl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3" name="Sinal de Adição 122">
            <a:extLst>
              <a:ext uri="{FF2B5EF4-FFF2-40B4-BE49-F238E27FC236}">
                <a16:creationId xmlns:a16="http://schemas.microsoft.com/office/drawing/2014/main" id="{0AA6DD85-90F9-4C0A-BEF4-5C61F1FFF636}"/>
              </a:ext>
            </a:extLst>
          </p:cNvPr>
          <p:cNvSpPr/>
          <p:nvPr/>
        </p:nvSpPr>
        <p:spPr>
          <a:xfrm>
            <a:off x="2783537" y="5736271"/>
            <a:ext cx="312514" cy="362750"/>
          </a:xfrm>
          <a:prstGeom prst="mathPl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4" name="Sinal de Adição 123">
            <a:extLst>
              <a:ext uri="{FF2B5EF4-FFF2-40B4-BE49-F238E27FC236}">
                <a16:creationId xmlns:a16="http://schemas.microsoft.com/office/drawing/2014/main" id="{D9AD3A0F-AF60-4577-AD19-948B4B476E35}"/>
              </a:ext>
            </a:extLst>
          </p:cNvPr>
          <p:cNvSpPr/>
          <p:nvPr/>
        </p:nvSpPr>
        <p:spPr>
          <a:xfrm>
            <a:off x="6017684" y="5768283"/>
            <a:ext cx="312514" cy="362750"/>
          </a:xfrm>
          <a:prstGeom prst="mathPl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6" name="Conector reto 125">
            <a:extLst>
              <a:ext uri="{FF2B5EF4-FFF2-40B4-BE49-F238E27FC236}">
                <a16:creationId xmlns:a16="http://schemas.microsoft.com/office/drawing/2014/main" id="{A8F3941E-025A-4324-8396-39EA4C574CAC}"/>
              </a:ext>
            </a:extLst>
          </p:cNvPr>
          <p:cNvCxnSpPr>
            <a:cxnSpLocks/>
          </p:cNvCxnSpPr>
          <p:nvPr/>
        </p:nvCxnSpPr>
        <p:spPr>
          <a:xfrm>
            <a:off x="1281688" y="6711328"/>
            <a:ext cx="590116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tângulo: Cantos Arredondados 131">
            <a:extLst>
              <a:ext uri="{FF2B5EF4-FFF2-40B4-BE49-F238E27FC236}">
                <a16:creationId xmlns:a16="http://schemas.microsoft.com/office/drawing/2014/main" id="{BF1EEFF6-BBB1-48CC-972D-9428373A0C05}"/>
              </a:ext>
            </a:extLst>
          </p:cNvPr>
          <p:cNvSpPr/>
          <p:nvPr/>
        </p:nvSpPr>
        <p:spPr>
          <a:xfrm>
            <a:off x="9460705" y="1627965"/>
            <a:ext cx="900742" cy="6662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34" name="Retângulo: Cantos Arredondados 133">
            <a:extLst>
              <a:ext uri="{FF2B5EF4-FFF2-40B4-BE49-F238E27FC236}">
                <a16:creationId xmlns:a16="http://schemas.microsoft.com/office/drawing/2014/main" id="{BB24D146-AAA0-441D-BCAC-AB1637D49D74}"/>
              </a:ext>
            </a:extLst>
          </p:cNvPr>
          <p:cNvSpPr/>
          <p:nvPr/>
        </p:nvSpPr>
        <p:spPr>
          <a:xfrm>
            <a:off x="9497772" y="2327020"/>
            <a:ext cx="900742" cy="6279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</a:p>
        </p:txBody>
      </p:sp>
      <p:pic>
        <p:nvPicPr>
          <p:cNvPr id="51" name="Picture 4" descr="Borboletas Desenho Festa Jardim Png, Transparent Png - kindpng">
            <a:extLst>
              <a:ext uri="{FF2B5EF4-FFF2-40B4-BE49-F238E27FC236}">
                <a16:creationId xmlns:a16="http://schemas.microsoft.com/office/drawing/2014/main" id="{66383E6A-1B25-4528-A43C-6E7975F738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5535" r="12311" b="7948"/>
          <a:stretch/>
        </p:blipFill>
        <p:spPr bwMode="auto">
          <a:xfrm rot="789451">
            <a:off x="9295682" y="4192787"/>
            <a:ext cx="2513576" cy="190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tângulo Arredondado 5">
            <a:extLst>
              <a:ext uri="{FF2B5EF4-FFF2-40B4-BE49-F238E27FC236}">
                <a16:creationId xmlns:a16="http://schemas.microsoft.com/office/drawing/2014/main" id="{10511231-D39D-40F5-A2AC-71341030A165}"/>
              </a:ext>
            </a:extLst>
          </p:cNvPr>
          <p:cNvSpPr/>
          <p:nvPr/>
        </p:nvSpPr>
        <p:spPr>
          <a:xfrm rot="558941">
            <a:off x="10405006" y="4344250"/>
            <a:ext cx="1027196" cy="1102389"/>
          </a:xfrm>
          <a:prstGeom prst="roundRect">
            <a:avLst>
              <a:gd name="adj" fmla="val 49259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2"/>
                </a:solidFill>
              </a:rPr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13047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id="{18EE0F60-7BC9-4E72-8BA6-70A139898C8D}"/>
              </a:ext>
            </a:extLst>
          </p:cNvPr>
          <p:cNvSpPr/>
          <p:nvPr/>
        </p:nvSpPr>
        <p:spPr>
          <a:xfrm>
            <a:off x="7954576" y="3592717"/>
            <a:ext cx="2509610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Branco-preto-amarelo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tângulo de cantos arredondados 6">
            <a:extLst>
              <a:ext uri="{FF2B5EF4-FFF2-40B4-BE49-F238E27FC236}">
                <a16:creationId xmlns:a16="http://schemas.microsoft.com/office/drawing/2014/main" id="{38F1BA43-135A-42C0-B98A-C35AFC205CDC}"/>
              </a:ext>
            </a:extLst>
          </p:cNvPr>
          <p:cNvSpPr/>
          <p:nvPr/>
        </p:nvSpPr>
        <p:spPr>
          <a:xfrm>
            <a:off x="8024709" y="2402709"/>
            <a:ext cx="2509610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Marrom-verde-vermelho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F794D7C-067B-4DA7-BBBB-C4E7B3D756A2}"/>
              </a:ext>
            </a:extLst>
          </p:cNvPr>
          <p:cNvSpPr/>
          <p:nvPr/>
        </p:nvSpPr>
        <p:spPr>
          <a:xfrm>
            <a:off x="7406112" y="2935144"/>
            <a:ext cx="548464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1" name="Retângulo de cantos arredondados 10">
            <a:extLst>
              <a:ext uri="{FF2B5EF4-FFF2-40B4-BE49-F238E27FC236}">
                <a16:creationId xmlns:a16="http://schemas.microsoft.com/office/drawing/2014/main" id="{12487FD8-05DE-4FF2-AD6D-08A4ECBD8FA1}"/>
              </a:ext>
            </a:extLst>
          </p:cNvPr>
          <p:cNvSpPr/>
          <p:nvPr/>
        </p:nvSpPr>
        <p:spPr>
          <a:xfrm>
            <a:off x="7982197" y="4221382"/>
            <a:ext cx="2537174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7467C4C-C25D-4EE9-B554-2E61D88CAD96}"/>
              </a:ext>
            </a:extLst>
          </p:cNvPr>
          <p:cNvSpPr/>
          <p:nvPr/>
        </p:nvSpPr>
        <p:spPr>
          <a:xfrm>
            <a:off x="7441195" y="3551978"/>
            <a:ext cx="541002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FDB270E-6FC3-4B84-BBA4-387AAB248FF7}"/>
              </a:ext>
            </a:extLst>
          </p:cNvPr>
          <p:cNvSpPr/>
          <p:nvPr/>
        </p:nvSpPr>
        <p:spPr>
          <a:xfrm>
            <a:off x="7441195" y="2336380"/>
            <a:ext cx="541002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9" name="Retângulo de cantos arredondados 8">
            <a:extLst>
              <a:ext uri="{FF2B5EF4-FFF2-40B4-BE49-F238E27FC236}">
                <a16:creationId xmlns:a16="http://schemas.microsoft.com/office/drawing/2014/main" id="{DCB5F4C0-7EEA-4440-B773-D54F92B3B2F6}"/>
              </a:ext>
            </a:extLst>
          </p:cNvPr>
          <p:cNvSpPr/>
          <p:nvPr/>
        </p:nvSpPr>
        <p:spPr>
          <a:xfrm>
            <a:off x="7995979" y="2996670"/>
            <a:ext cx="2509610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Azul-laranja -marrom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FF108C3B-5D1B-427F-85D4-74A1A35CEB66}"/>
              </a:ext>
            </a:extLst>
          </p:cNvPr>
          <p:cNvSpPr/>
          <p:nvPr/>
        </p:nvSpPr>
        <p:spPr>
          <a:xfrm>
            <a:off x="7413574" y="4185441"/>
            <a:ext cx="541002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3" name="Retângulo de cantos arredondados 12">
            <a:extLst>
              <a:ext uri="{FF2B5EF4-FFF2-40B4-BE49-F238E27FC236}">
                <a16:creationId xmlns:a16="http://schemas.microsoft.com/office/drawing/2014/main" id="{02E2C7B2-7C20-4CF4-9B47-9526753313AB}"/>
              </a:ext>
            </a:extLst>
          </p:cNvPr>
          <p:cNvSpPr/>
          <p:nvPr/>
        </p:nvSpPr>
        <p:spPr>
          <a:xfrm>
            <a:off x="2135560" y="260648"/>
            <a:ext cx="910978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Marque a letra  em que as cores representam os lixos recicláveis: orgânicos, vidros e  plásticos.</a:t>
            </a:r>
          </a:p>
        </p:txBody>
      </p:sp>
      <p:sp>
        <p:nvSpPr>
          <p:cNvPr id="24" name="Retângulo Arredondado 2">
            <a:extLst>
              <a:ext uri="{FF2B5EF4-FFF2-40B4-BE49-F238E27FC236}">
                <a16:creationId xmlns:a16="http://schemas.microsoft.com/office/drawing/2014/main" id="{09081C38-C94E-4C85-9E5A-6A02DB05FC72}"/>
              </a:ext>
            </a:extLst>
          </p:cNvPr>
          <p:cNvSpPr/>
          <p:nvPr/>
        </p:nvSpPr>
        <p:spPr>
          <a:xfrm>
            <a:off x="1238522" y="242440"/>
            <a:ext cx="680636" cy="6662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3C320D5F-2486-4994-B22D-95F72B951B36}"/>
              </a:ext>
            </a:extLst>
          </p:cNvPr>
          <p:cNvSpPr/>
          <p:nvPr/>
        </p:nvSpPr>
        <p:spPr>
          <a:xfrm>
            <a:off x="1318166" y="1511232"/>
            <a:ext cx="5827273" cy="1996127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5ACB884-09E0-41DF-BD76-AB76494B1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7" t="5002" r="1658" b="13558"/>
          <a:stretch/>
        </p:blipFill>
        <p:spPr>
          <a:xfrm>
            <a:off x="1578839" y="1717406"/>
            <a:ext cx="5305926" cy="1494922"/>
          </a:xfrm>
          <a:prstGeom prst="rect">
            <a:avLst/>
          </a:prstGeom>
        </p:spPr>
      </p:pic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088CD034-CF7C-497E-97AE-9864612B865A}"/>
              </a:ext>
            </a:extLst>
          </p:cNvPr>
          <p:cNvSpPr/>
          <p:nvPr/>
        </p:nvSpPr>
        <p:spPr>
          <a:xfrm>
            <a:off x="1177314" y="3861570"/>
            <a:ext cx="5968125" cy="2019562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B52A448-19A4-4B35-9B04-07153723FA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6"/>
          <a:stretch/>
        </p:blipFill>
        <p:spPr>
          <a:xfrm>
            <a:off x="1473070" y="4085772"/>
            <a:ext cx="5376612" cy="1571158"/>
          </a:xfrm>
          <a:prstGeom prst="rect">
            <a:avLst/>
          </a:prstGeom>
        </p:spPr>
      </p:pic>
      <p:pic>
        <p:nvPicPr>
          <p:cNvPr id="27" name="Picture 4" descr="Borboletas Desenho Festa Jardim Png, Transparent Png - kindpng">
            <a:extLst>
              <a:ext uri="{FF2B5EF4-FFF2-40B4-BE49-F238E27FC236}">
                <a16:creationId xmlns:a16="http://schemas.microsoft.com/office/drawing/2014/main" id="{81067795-51F9-4F46-B89B-F297DC803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5535" r="12311" b="7948"/>
          <a:stretch/>
        </p:blipFill>
        <p:spPr bwMode="auto">
          <a:xfrm>
            <a:off x="9890208" y="4720090"/>
            <a:ext cx="2081213" cy="187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Arredondado 5">
            <a:extLst>
              <a:ext uri="{FF2B5EF4-FFF2-40B4-BE49-F238E27FC236}">
                <a16:creationId xmlns:a16="http://schemas.microsoft.com/office/drawing/2014/main" id="{5B9931CD-840A-466F-AAA1-D9DF34329085}"/>
              </a:ext>
            </a:extLst>
          </p:cNvPr>
          <p:cNvSpPr/>
          <p:nvPr/>
        </p:nvSpPr>
        <p:spPr>
          <a:xfrm rot="558941">
            <a:off x="10632407" y="4940327"/>
            <a:ext cx="930023" cy="954849"/>
          </a:xfrm>
          <a:prstGeom prst="roundRect">
            <a:avLst>
              <a:gd name="adj" fmla="val 49259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2"/>
                </a:solidFill>
              </a:rPr>
              <a:t>Resolva as atividades em seu caderno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324A069-250C-4E17-937F-F68B58786DE7}"/>
              </a:ext>
            </a:extLst>
          </p:cNvPr>
          <p:cNvSpPr/>
          <p:nvPr/>
        </p:nvSpPr>
        <p:spPr>
          <a:xfrm>
            <a:off x="8024709" y="4268099"/>
            <a:ext cx="210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Verde-amarelo-cinza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6">
            <a:extLst>
              <a:ext uri="{FF2B5EF4-FFF2-40B4-BE49-F238E27FC236}">
                <a16:creationId xmlns:a16="http://schemas.microsoft.com/office/drawing/2014/main" id="{38F1BA43-135A-42C0-B98A-C35AFC205CDC}"/>
              </a:ext>
            </a:extLst>
          </p:cNvPr>
          <p:cNvSpPr/>
          <p:nvPr/>
        </p:nvSpPr>
        <p:spPr>
          <a:xfrm>
            <a:off x="6714012" y="2919191"/>
            <a:ext cx="2640403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Cebolinha molha a planta</a:t>
            </a:r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tângulo de cantos arredondados 5">
            <a:extLst>
              <a:ext uri="{FF2B5EF4-FFF2-40B4-BE49-F238E27FC236}">
                <a16:creationId xmlns:a16="http://schemas.microsoft.com/office/drawing/2014/main" id="{18EE0F60-7BC9-4E72-8BA6-70A139898C8D}"/>
              </a:ext>
            </a:extLst>
          </p:cNvPr>
          <p:cNvSpPr/>
          <p:nvPr/>
        </p:nvSpPr>
        <p:spPr>
          <a:xfrm>
            <a:off x="6739550" y="3578256"/>
            <a:ext cx="2647671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Cebolinha poda  a  flor</a:t>
            </a:r>
            <a:endParaRPr lang="pt-B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17467C4C-C25D-4EE9-B554-2E61D88CAD96}"/>
              </a:ext>
            </a:extLst>
          </p:cNvPr>
          <p:cNvSpPr/>
          <p:nvPr/>
        </p:nvSpPr>
        <p:spPr>
          <a:xfrm>
            <a:off x="6104408" y="3536229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FDB270E-6FC3-4B84-BBA4-387AAB248FF7}"/>
              </a:ext>
            </a:extLst>
          </p:cNvPr>
          <p:cNvSpPr/>
          <p:nvPr/>
        </p:nvSpPr>
        <p:spPr>
          <a:xfrm>
            <a:off x="6104408" y="2869583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0" name="Retângulo de cantos arredondados 8">
            <a:extLst>
              <a:ext uri="{FF2B5EF4-FFF2-40B4-BE49-F238E27FC236}">
                <a16:creationId xmlns:a16="http://schemas.microsoft.com/office/drawing/2014/main" id="{DCB5F4C0-7EEA-4440-B773-D54F92B3B2F6}"/>
              </a:ext>
            </a:extLst>
          </p:cNvPr>
          <p:cNvSpPr/>
          <p:nvPr/>
        </p:nvSpPr>
        <p:spPr>
          <a:xfrm>
            <a:off x="6706745" y="2293541"/>
            <a:ext cx="2647670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Cebolinha vê as flores .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F794D7C-067B-4DA7-BBBB-C4E7B3D756A2}"/>
              </a:ext>
            </a:extLst>
          </p:cNvPr>
          <p:cNvSpPr/>
          <p:nvPr/>
        </p:nvSpPr>
        <p:spPr>
          <a:xfrm>
            <a:off x="6096000" y="2256677"/>
            <a:ext cx="618011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2" name="Retângulo de cantos arredondados 10">
            <a:extLst>
              <a:ext uri="{FF2B5EF4-FFF2-40B4-BE49-F238E27FC236}">
                <a16:creationId xmlns:a16="http://schemas.microsoft.com/office/drawing/2014/main" id="{12487FD8-05DE-4FF2-AD6D-08A4ECBD8FA1}"/>
              </a:ext>
            </a:extLst>
          </p:cNvPr>
          <p:cNvSpPr/>
          <p:nvPr/>
        </p:nvSpPr>
        <p:spPr>
          <a:xfrm>
            <a:off x="6706744" y="4202875"/>
            <a:ext cx="2647671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Cebolinha recolhe o lixo.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FF108C3B-5D1B-427F-85D4-74A1A35CEB66}"/>
              </a:ext>
            </a:extLst>
          </p:cNvPr>
          <p:cNvSpPr/>
          <p:nvPr/>
        </p:nvSpPr>
        <p:spPr>
          <a:xfrm>
            <a:off x="6104408" y="4170490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5" name="Retângulo de cantos arredondados 12">
            <a:extLst>
              <a:ext uri="{FF2B5EF4-FFF2-40B4-BE49-F238E27FC236}">
                <a16:creationId xmlns:a16="http://schemas.microsoft.com/office/drawing/2014/main" id="{02E2C7B2-7C20-4CF4-9B47-9526753313AB}"/>
              </a:ext>
            </a:extLst>
          </p:cNvPr>
          <p:cNvSpPr/>
          <p:nvPr/>
        </p:nvSpPr>
        <p:spPr>
          <a:xfrm>
            <a:off x="2183686" y="260647"/>
            <a:ext cx="7460183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Veja a cena e marque a resposta correta.</a:t>
            </a:r>
          </a:p>
        </p:txBody>
      </p:sp>
      <p:sp>
        <p:nvSpPr>
          <p:cNvPr id="26" name="Retângulo Arredondado 2">
            <a:extLst>
              <a:ext uri="{FF2B5EF4-FFF2-40B4-BE49-F238E27FC236}">
                <a16:creationId xmlns:a16="http://schemas.microsoft.com/office/drawing/2014/main" id="{09081C38-C94E-4C85-9E5A-6A02DB05FC72}"/>
              </a:ext>
            </a:extLst>
          </p:cNvPr>
          <p:cNvSpPr/>
          <p:nvPr/>
        </p:nvSpPr>
        <p:spPr>
          <a:xfrm>
            <a:off x="1238522" y="242440"/>
            <a:ext cx="680636" cy="6662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03</a:t>
            </a:r>
          </a:p>
        </p:txBody>
      </p:sp>
      <p:pic>
        <p:nvPicPr>
          <p:cNvPr id="30" name="Picture 4" descr="Borboletas Desenho Festa Jardim Png, Transparent Png - kindpng">
            <a:extLst>
              <a:ext uri="{FF2B5EF4-FFF2-40B4-BE49-F238E27FC236}">
                <a16:creationId xmlns:a16="http://schemas.microsoft.com/office/drawing/2014/main" id="{B6118F68-CA87-4AE9-B1E9-03368EA8F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5535" r="12311" b="7948"/>
          <a:stretch/>
        </p:blipFill>
        <p:spPr bwMode="auto">
          <a:xfrm rot="288219">
            <a:off x="9638786" y="3868615"/>
            <a:ext cx="2424487" cy="18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028F553-FF96-4C0D-BBD6-85551845B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70445"/>
            <a:ext cx="12181446" cy="105630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5E11FF0-1FBE-4110-B135-85835E0B6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829" y="2430379"/>
            <a:ext cx="3407245" cy="3432122"/>
          </a:xfrm>
          <a:prstGeom prst="rect">
            <a:avLst/>
          </a:prstGeom>
        </p:spPr>
      </p:pic>
      <p:sp>
        <p:nvSpPr>
          <p:cNvPr id="27" name="Retângulo Arredondado 5">
            <a:extLst>
              <a:ext uri="{FF2B5EF4-FFF2-40B4-BE49-F238E27FC236}">
                <a16:creationId xmlns:a16="http://schemas.microsoft.com/office/drawing/2014/main" id="{2B74C20C-A263-4534-8F2B-EEB0F3758950}"/>
              </a:ext>
            </a:extLst>
          </p:cNvPr>
          <p:cNvSpPr/>
          <p:nvPr/>
        </p:nvSpPr>
        <p:spPr>
          <a:xfrm rot="558941">
            <a:off x="10695231" y="4112741"/>
            <a:ext cx="995681" cy="949196"/>
          </a:xfrm>
          <a:prstGeom prst="roundRect">
            <a:avLst>
              <a:gd name="adj" fmla="val 49259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tx2"/>
                </a:solidFill>
              </a:rPr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0">
            <a:extLst>
              <a:ext uri="{FF2B5EF4-FFF2-40B4-BE49-F238E27FC236}">
                <a16:creationId xmlns:a16="http://schemas.microsoft.com/office/drawing/2014/main" id="{12487FD8-05DE-4FF2-AD6D-08A4ECBD8FA1}"/>
              </a:ext>
            </a:extLst>
          </p:cNvPr>
          <p:cNvSpPr/>
          <p:nvPr/>
        </p:nvSpPr>
        <p:spPr>
          <a:xfrm>
            <a:off x="2034085" y="2170519"/>
            <a:ext cx="2714598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Revista-Laranja</a:t>
            </a:r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-melancia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FF108C3B-5D1B-427F-85D4-74A1A35CEB66}"/>
              </a:ext>
            </a:extLst>
          </p:cNvPr>
          <p:cNvSpPr/>
          <p:nvPr/>
        </p:nvSpPr>
        <p:spPr>
          <a:xfrm>
            <a:off x="1414965" y="2116287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7" name="Retângulo de cantos arredondados 5">
            <a:extLst>
              <a:ext uri="{FF2B5EF4-FFF2-40B4-BE49-F238E27FC236}">
                <a16:creationId xmlns:a16="http://schemas.microsoft.com/office/drawing/2014/main" id="{18EE0F60-7BC9-4E72-8BA6-70A139898C8D}"/>
              </a:ext>
            </a:extLst>
          </p:cNvPr>
          <p:cNvSpPr/>
          <p:nvPr/>
        </p:nvSpPr>
        <p:spPr>
          <a:xfrm>
            <a:off x="7233117" y="1355575"/>
            <a:ext cx="2674123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Ovo-batata -garrafa</a:t>
            </a:r>
          </a:p>
          <a:p>
            <a:pPr algn="ctr"/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7467C4C-C25D-4EE9-B554-2E61D88CAD96}"/>
              </a:ext>
            </a:extLst>
          </p:cNvPr>
          <p:cNvSpPr/>
          <p:nvPr/>
        </p:nvSpPr>
        <p:spPr>
          <a:xfrm>
            <a:off x="6623514" y="1288744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9" name="Retângulo de cantos arredondados 6">
            <a:extLst>
              <a:ext uri="{FF2B5EF4-FFF2-40B4-BE49-F238E27FC236}">
                <a16:creationId xmlns:a16="http://schemas.microsoft.com/office/drawing/2014/main" id="{38F1BA43-135A-42C0-B98A-C35AFC205CDC}"/>
              </a:ext>
            </a:extLst>
          </p:cNvPr>
          <p:cNvSpPr/>
          <p:nvPr/>
        </p:nvSpPr>
        <p:spPr>
          <a:xfrm>
            <a:off x="7233117" y="2074436"/>
            <a:ext cx="2621176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Cenoura-melancia-ovo</a:t>
            </a:r>
          </a:p>
          <a:p>
            <a:pPr algn="ctr"/>
            <a:endParaRPr lang="pt-BR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FDB270E-6FC3-4B84-BBA4-387AAB248FF7}"/>
              </a:ext>
            </a:extLst>
          </p:cNvPr>
          <p:cNvSpPr/>
          <p:nvPr/>
        </p:nvSpPr>
        <p:spPr>
          <a:xfrm>
            <a:off x="6623514" y="2047039"/>
            <a:ext cx="609603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1" name="Retângulo de cantos arredondados 8">
            <a:extLst>
              <a:ext uri="{FF2B5EF4-FFF2-40B4-BE49-F238E27FC236}">
                <a16:creationId xmlns:a16="http://schemas.microsoft.com/office/drawing/2014/main" id="{DCB5F4C0-7EEA-4440-B773-D54F92B3B2F6}"/>
              </a:ext>
            </a:extLst>
          </p:cNvPr>
          <p:cNvSpPr/>
          <p:nvPr/>
        </p:nvSpPr>
        <p:spPr>
          <a:xfrm>
            <a:off x="2103194" y="1400093"/>
            <a:ext cx="2714598" cy="4678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Sacola-copo-lâmpada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0F794D7C-067B-4DA7-BBBB-C4E7B3D756A2}"/>
              </a:ext>
            </a:extLst>
          </p:cNvPr>
          <p:cNvSpPr/>
          <p:nvPr/>
        </p:nvSpPr>
        <p:spPr>
          <a:xfrm>
            <a:off x="1477590" y="1368368"/>
            <a:ext cx="618011" cy="53464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5" name="Retângulo de cantos arredondados 12">
            <a:extLst>
              <a:ext uri="{FF2B5EF4-FFF2-40B4-BE49-F238E27FC236}">
                <a16:creationId xmlns:a16="http://schemas.microsoft.com/office/drawing/2014/main" id="{02E2C7B2-7C20-4CF4-9B47-9526753313AB}"/>
              </a:ext>
            </a:extLst>
          </p:cNvPr>
          <p:cNvSpPr/>
          <p:nvPr/>
        </p:nvSpPr>
        <p:spPr>
          <a:xfrm>
            <a:off x="2299332" y="215137"/>
            <a:ext cx="7221597" cy="57898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Marque a letra  que representa os desenhos que formam o lixo úmido.</a:t>
            </a:r>
          </a:p>
        </p:txBody>
      </p:sp>
      <p:sp>
        <p:nvSpPr>
          <p:cNvPr id="26" name="Retângulo Arredondado 2">
            <a:extLst>
              <a:ext uri="{FF2B5EF4-FFF2-40B4-BE49-F238E27FC236}">
                <a16:creationId xmlns:a16="http://schemas.microsoft.com/office/drawing/2014/main" id="{09081C38-C94E-4C85-9E5A-6A02DB05FC72}"/>
              </a:ext>
            </a:extLst>
          </p:cNvPr>
          <p:cNvSpPr/>
          <p:nvPr/>
        </p:nvSpPr>
        <p:spPr>
          <a:xfrm>
            <a:off x="1414965" y="264171"/>
            <a:ext cx="680636" cy="5346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04</a:t>
            </a: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4D4014C1-71EF-4851-9C05-CBB43D130D80}"/>
              </a:ext>
            </a:extLst>
          </p:cNvPr>
          <p:cNvSpPr/>
          <p:nvPr/>
        </p:nvSpPr>
        <p:spPr>
          <a:xfrm>
            <a:off x="444669" y="4191087"/>
            <a:ext cx="5070876" cy="2522565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-252" t="-2659" r="52940" b="2659"/>
          <a:stretch/>
        </p:blipFill>
        <p:spPr>
          <a:xfrm>
            <a:off x="619618" y="4323033"/>
            <a:ext cx="2562318" cy="21220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6" y="4420146"/>
            <a:ext cx="1977662" cy="2028557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A154909-816C-4021-AAE6-22F7B6B2E8A4}"/>
              </a:ext>
            </a:extLst>
          </p:cNvPr>
          <p:cNvSpPr/>
          <p:nvPr/>
        </p:nvSpPr>
        <p:spPr>
          <a:xfrm>
            <a:off x="610840" y="3218836"/>
            <a:ext cx="4738534" cy="8491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Lixo Seco é todo material que não apodrece ou estraga, como embalagens, caixas de papelão, vidro, alumínio etc...</a:t>
            </a:r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31C7AB6B-C838-4CE0-ACD2-F725472F3CAD}"/>
              </a:ext>
            </a:extLst>
          </p:cNvPr>
          <p:cNvSpPr/>
          <p:nvPr/>
        </p:nvSpPr>
        <p:spPr>
          <a:xfrm>
            <a:off x="6096000" y="4171181"/>
            <a:ext cx="5167957" cy="2562378"/>
          </a:xfrm>
          <a:prstGeom prst="roundRect">
            <a:avLst/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object 2">
            <a:extLst>
              <a:ext uri="{FF2B5EF4-FFF2-40B4-BE49-F238E27FC236}">
                <a16:creationId xmlns:a16="http://schemas.microsoft.com/office/drawing/2014/main" id="{4CCFA086-3B98-4E0C-A6C2-A114315C0F43}"/>
              </a:ext>
            </a:extLst>
          </p:cNvPr>
          <p:cNvPicPr/>
          <p:nvPr/>
        </p:nvPicPr>
        <p:blipFill rotWithShape="1">
          <a:blip r:embed="rId5" cstate="print"/>
          <a:srcRect l="7616" t="28059" r="6774" b="51251"/>
          <a:stretch/>
        </p:blipFill>
        <p:spPr>
          <a:xfrm>
            <a:off x="6291150" y="4386565"/>
            <a:ext cx="3063849" cy="2095721"/>
          </a:xfrm>
          <a:prstGeom prst="rect">
            <a:avLst/>
          </a:prstGeom>
        </p:spPr>
      </p:pic>
      <p:pic>
        <p:nvPicPr>
          <p:cNvPr id="30" name="object 2">
            <a:extLst>
              <a:ext uri="{FF2B5EF4-FFF2-40B4-BE49-F238E27FC236}">
                <a16:creationId xmlns:a16="http://schemas.microsoft.com/office/drawing/2014/main" id="{9BFA084B-8A9C-469F-A44E-259BC088000A}"/>
              </a:ext>
            </a:extLst>
          </p:cNvPr>
          <p:cNvPicPr/>
          <p:nvPr/>
        </p:nvPicPr>
        <p:blipFill rotWithShape="1">
          <a:blip r:embed="rId6" cstate="print"/>
          <a:srcRect l="51358" t="81879" r="29233" b="4706"/>
          <a:stretch/>
        </p:blipFill>
        <p:spPr>
          <a:xfrm>
            <a:off x="9520929" y="4369777"/>
            <a:ext cx="1527886" cy="2068318"/>
          </a:xfrm>
          <a:prstGeom prst="rect">
            <a:avLst/>
          </a:prstGeom>
        </p:spPr>
      </p:pic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790A06F0-E95F-4C3B-A271-E1F35DAFA772}"/>
              </a:ext>
            </a:extLst>
          </p:cNvPr>
          <p:cNvSpPr/>
          <p:nvPr/>
        </p:nvSpPr>
        <p:spPr>
          <a:xfrm>
            <a:off x="6291150" y="3201579"/>
            <a:ext cx="4862619" cy="8491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Lixo úmido é todo resto de  alimento que apodreceu estragou, como vegetais , frutas etc... </a:t>
            </a:r>
          </a:p>
        </p:txBody>
      </p:sp>
      <p:pic>
        <p:nvPicPr>
          <p:cNvPr id="23" name="Picture 4" descr="Borboletas Desenho Festa Jardim Png, Transparent Png - kindpng">
            <a:extLst>
              <a:ext uri="{FF2B5EF4-FFF2-40B4-BE49-F238E27FC236}">
                <a16:creationId xmlns:a16="http://schemas.microsoft.com/office/drawing/2014/main" id="{27F1DF29-57E7-47CD-9FD8-9470BD09F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5535" r="12311" b="7948"/>
          <a:stretch/>
        </p:blipFill>
        <p:spPr bwMode="auto">
          <a:xfrm rot="575031">
            <a:off x="10081877" y="698080"/>
            <a:ext cx="1875105" cy="154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Arredondado 5">
            <a:extLst>
              <a:ext uri="{FF2B5EF4-FFF2-40B4-BE49-F238E27FC236}">
                <a16:creationId xmlns:a16="http://schemas.microsoft.com/office/drawing/2014/main" id="{982CC8E9-8BC7-4967-AD46-4376A99B78B7}"/>
              </a:ext>
            </a:extLst>
          </p:cNvPr>
          <p:cNvSpPr/>
          <p:nvPr/>
        </p:nvSpPr>
        <p:spPr>
          <a:xfrm rot="558941">
            <a:off x="10772910" y="858590"/>
            <a:ext cx="861173" cy="792941"/>
          </a:xfrm>
          <a:prstGeom prst="roundRect">
            <a:avLst>
              <a:gd name="adj" fmla="val 49259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2"/>
                </a:solidFill>
              </a:rPr>
              <a:t>Resolva as atividades em seu caderno</a:t>
            </a:r>
          </a:p>
        </p:txBody>
      </p:sp>
    </p:spTree>
    <p:extLst>
      <p:ext uri="{BB962C8B-B14F-4D97-AF65-F5344CB8AC3E}">
        <p14:creationId xmlns:p14="http://schemas.microsoft.com/office/powerpoint/2010/main" val="13208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lustração de Natur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Arial 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6_TF03431377" id="{B7F0C247-3F99-4E81-8DFA-0E9216BD778D}" vid="{64E016F4-419A-4B85-AF54-3482E6574153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</TotalTime>
  <Words>880</Words>
  <Application>Microsoft Office PowerPoint</Application>
  <PresentationFormat>Widescreen</PresentationFormat>
  <Paragraphs>235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Segoe Print</vt:lpstr>
      <vt:lpstr>Times New Roman</vt:lpstr>
      <vt:lpstr>Ilustração de Natureza 16X9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smec17</dc:creator>
  <cp:lastModifiedBy>Maria Aparecida Santos</cp:lastModifiedBy>
  <cp:revision>178</cp:revision>
  <dcterms:created xsi:type="dcterms:W3CDTF">2020-07-13T13:22:48Z</dcterms:created>
  <dcterms:modified xsi:type="dcterms:W3CDTF">2020-08-01T13:07:32Z</dcterms:modified>
</cp:coreProperties>
</file>